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2" r:id="rId2"/>
    <p:sldId id="280" r:id="rId3"/>
    <p:sldId id="259" r:id="rId4"/>
    <p:sldId id="260" r:id="rId5"/>
    <p:sldId id="262" r:id="rId6"/>
    <p:sldId id="263" r:id="rId7"/>
    <p:sldId id="274" r:id="rId8"/>
    <p:sldId id="266" r:id="rId9"/>
    <p:sldId id="267" r:id="rId10"/>
    <p:sldId id="273" r:id="rId11"/>
    <p:sldId id="285" r:id="rId12"/>
    <p:sldId id="283" r:id="rId13"/>
    <p:sldId id="276" r:id="rId14"/>
    <p:sldId id="288" r:id="rId15"/>
    <p:sldId id="289" r:id="rId16"/>
    <p:sldId id="293" r:id="rId17"/>
    <p:sldId id="294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DF051-0E6B-46F6-9688-BF6E45C784FE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1DF2D-82DF-4055-BC57-8BCFEB735F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24695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ED1FE-F6B8-4EE6-AE76-8ABDF54A72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9281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225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8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6BBD0-ED6B-4F08-AEA4-C12D6117CF4B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www.google.com/url?sa=i&amp;rct=j&amp;q=%D0%BE%D1%82%D1%87%D0%B5%D1%82+%D0%BE%D0%B1+%D0%BE%D1%86%D0%B5%D0%BD%D0%BA%D0%B5&amp;source=images&amp;cd=&amp;cad=rja&amp;docid=FoZHWfHC3DN9LM&amp;tbnid=x2h1URD1oQ8CwM:&amp;ved=0CAUQjRw&amp;url=http://www.intelis-ocenka.ru/faq/report.html&amp;ei=B2lyUZSjF6PI4ASIuoHwCA&amp;bvm=bv.45512109,d.bGE&amp;psig=AFQjCNEFJxMsBO4QAHcKNWLqHV4ndGvz_g&amp;ust=1366537642413522" TargetMode="Externa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843808" y="3284984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Каминский Алексей Владимирович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381328"/>
            <a:ext cx="3050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Уфа</a:t>
            </a:r>
            <a:r>
              <a:rPr lang="ru-RU" sz="2000" b="1" smtClean="0">
                <a:solidFill>
                  <a:srgbClr val="0070C0"/>
                </a:solidFill>
              </a:rPr>
              <a:t>, </a:t>
            </a:r>
            <a:r>
              <a:rPr lang="ru-RU" sz="2000" b="1" smtClean="0">
                <a:solidFill>
                  <a:srgbClr val="0070C0"/>
                </a:solidFill>
              </a:rPr>
              <a:t>12 </a:t>
            </a:r>
            <a:r>
              <a:rPr lang="ru-RU" sz="2000" b="1" dirty="0" smtClean="0">
                <a:solidFill>
                  <a:srgbClr val="0070C0"/>
                </a:solidFill>
              </a:rPr>
              <a:t>октября 2021 </a:t>
            </a:r>
            <a:r>
              <a:rPr lang="ru-RU" sz="2000" b="1" dirty="0">
                <a:solidFill>
                  <a:srgbClr val="0070C0"/>
                </a:solidFill>
              </a:rPr>
              <a:t>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76672"/>
            <a:ext cx="9162475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</a:rPr>
              <a:t>Стратегия и инструменты защиты и оспаривания экспертизы </a:t>
            </a:r>
            <a:endParaRPr lang="ru-RU" sz="4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в </a:t>
            </a:r>
            <a:r>
              <a:rPr lang="ru-RU" sz="4800" b="1" dirty="0">
                <a:solidFill>
                  <a:srgbClr val="002060"/>
                </a:solidFill>
              </a:rPr>
              <a:t>экономических спорах</a:t>
            </a: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843808" y="4725144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Президент </a:t>
            </a:r>
            <a:r>
              <a:rPr lang="ru-RU" sz="1800" b="1" dirty="0">
                <a:solidFill>
                  <a:srgbClr val="002060"/>
                </a:solidFill>
              </a:rPr>
              <a:t>Ассоциации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«</a:t>
            </a:r>
            <a:r>
              <a:rPr lang="ru-RU" sz="1800" b="1" dirty="0">
                <a:solidFill>
                  <a:srgbClr val="002060"/>
                </a:solidFill>
              </a:rPr>
              <a:t>СРОО «Экспертный совет»</a:t>
            </a: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2915816" y="5445224"/>
            <a:ext cx="4824536" cy="8640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Заместитель председателя Совета ТПП РФ по саморегулированию профессиональной и предпринимательской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деятельности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2843808" y="3933056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Председатель Правления Союза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судебных экспертов «Экспертный совет»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" name="Picture 2" descr="ÐÐ°ÑÑÐ¸Ð½ÐºÐ¸ Ð¿Ð¾ Ð·Ð°Ð¿ÑÐ¾ÑÑ Ð¢ÐÐ Ð Ð¤ Ð»Ð¾Ð³Ð¾ÑÐ¸Ð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17232"/>
            <a:ext cx="516123" cy="739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7164288" y="3933056"/>
            <a:ext cx="1841978" cy="576064"/>
          </a:xfrm>
          <a:prstGeom prst="rect">
            <a:avLst/>
          </a:prstGeom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789040"/>
            <a:ext cx="2160240" cy="247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594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Calibri" panose="020F0502020204030204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Стоимостная экспертиза</a:t>
            </a:r>
            <a:b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Выбор эксперта 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/ </a:t>
            </a: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экспертной организации</a:t>
            </a:r>
            <a:b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libri" panose="020F0502020204030204"/>
              </a:rPr>
              <a:t>Как сделать линию короче</a:t>
            </a:r>
            <a:r>
              <a:rPr lang="en-US" sz="3600" b="1" dirty="0" smtClean="0">
                <a:solidFill>
                  <a:srgbClr val="C00000"/>
                </a:solidFill>
                <a:latin typeface="Calibri" panose="020F0502020204030204"/>
              </a:rPr>
              <a:t>?</a:t>
            </a:r>
            <a:br>
              <a:rPr lang="en-US" sz="3600" b="1" dirty="0" smtClean="0">
                <a:solidFill>
                  <a:srgbClr val="C00000"/>
                </a:solidFill>
                <a:latin typeface="Calibri" panose="020F0502020204030204"/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99592" y="4725144"/>
            <a:ext cx="468052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9552" y="5373216"/>
            <a:ext cx="77768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51520" y="2204864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Однажды великий индийский император Акбар пришел в суд, нарисовал на стене линию и затем спросил у членов суда: "Как сделать эту линию </a:t>
            </a:r>
            <a:r>
              <a:rPr lang="ru-RU" sz="3200" dirty="0" smtClean="0">
                <a:solidFill>
                  <a:srgbClr val="002060"/>
                </a:solidFill>
              </a:rPr>
              <a:t>короче,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3645024"/>
            <a:ext cx="4427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не притрагиваясь к ней"</a:t>
            </a:r>
          </a:p>
        </p:txBody>
      </p:sp>
    </p:spTree>
    <p:extLst>
      <p:ext uri="{BB962C8B-B14F-4D97-AF65-F5344CB8AC3E}">
        <p14:creationId xmlns:p14="http://schemas.microsoft.com/office/powerpoint/2010/main" xmlns="" val="44442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3993"/>
            <a:ext cx="9144000" cy="146279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C00000"/>
                </a:solidFill>
                <a:latin typeface="Calibri" panose="020F0502020204030204"/>
              </a:rPr>
              <a:t>Ограничение состязательности </a:t>
            </a:r>
            <a:br>
              <a:rPr lang="ru-RU" sz="4000" b="1" dirty="0">
                <a:solidFill>
                  <a:srgbClr val="C0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C00000"/>
                </a:solidFill>
                <a:latin typeface="Calibri" panose="020F0502020204030204"/>
              </a:rPr>
              <a:t>в уголовном процессе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988840"/>
            <a:ext cx="8191822" cy="648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Инициатива </a:t>
            </a:r>
            <a:r>
              <a:rPr lang="ru-RU" dirty="0">
                <a:solidFill>
                  <a:srgbClr val="0070C0"/>
                </a:solidFill>
              </a:rPr>
              <a:t>судебной экспертизы 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=""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539552" y="2996952"/>
            <a:ext cx="8191822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Предложение кандидатур экспертов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611560" y="4005064"/>
            <a:ext cx="819182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Отвод экспертов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611560" y="4797152"/>
            <a:ext cx="819182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Постановка вопросов экспертам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23528" y="2348880"/>
            <a:ext cx="69847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528" y="3356992"/>
            <a:ext cx="69847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95536" y="5157192"/>
            <a:ext cx="69847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9552" y="4365104"/>
            <a:ext cx="37444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424907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  <a:t>Презумпция правоты эксперта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=""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47EF3A5B-64E6-42D1-8C50-E82BE82B73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970" r="50084"/>
          <a:stretch/>
        </p:blipFill>
        <p:spPr bwMode="auto">
          <a:xfrm>
            <a:off x="-1188640" y="1196752"/>
            <a:ext cx="5112568" cy="5877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6B7066EB-4CFD-4BA5-A2E6-CA99D8DF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955" t="51395"/>
          <a:stretch/>
        </p:blipFill>
        <p:spPr bwMode="auto">
          <a:xfrm>
            <a:off x="5460702" y="3429000"/>
            <a:ext cx="2441848" cy="2509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4">
            <a:extLst>
              <a:ext uri="{FF2B5EF4-FFF2-40B4-BE49-F238E27FC236}">
                <a16:creationId xmlns="" xmlns:a16="http://schemas.microsoft.com/office/drawing/2014/main" id="{E797D9C4-7545-46CF-AAEE-5D4B1C0CE682}"/>
              </a:ext>
            </a:extLst>
          </p:cNvPr>
          <p:cNvSpPr txBox="1">
            <a:spLocks/>
          </p:cNvSpPr>
          <p:nvPr/>
        </p:nvSpPr>
        <p:spPr bwMode="auto">
          <a:xfrm>
            <a:off x="971600" y="3068960"/>
            <a:ext cx="1584176" cy="57606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>
                <a:solidFill>
                  <a:srgbClr val="FFC000"/>
                </a:solidFill>
              </a:rPr>
              <a:t>Эксперт</a:t>
            </a: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  <p:sp>
        <p:nvSpPr>
          <p:cNvPr id="13" name="Объект 4">
            <a:extLst>
              <a:ext uri="{FF2B5EF4-FFF2-40B4-BE49-F238E27FC236}">
                <a16:creationId xmlns="" xmlns:a16="http://schemas.microsoft.com/office/drawing/2014/main" id="{1E7242AD-D2B6-41CC-BAF4-AD3C43CF500F}"/>
              </a:ext>
            </a:extLst>
          </p:cNvPr>
          <p:cNvSpPr txBox="1">
            <a:spLocks/>
          </p:cNvSpPr>
          <p:nvPr/>
        </p:nvSpPr>
        <p:spPr bwMode="auto">
          <a:xfrm>
            <a:off x="5364088" y="2996952"/>
            <a:ext cx="288032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 smtClean="0">
                <a:solidFill>
                  <a:srgbClr val="0070C0"/>
                </a:solidFill>
              </a:rPr>
              <a:t>Другие «мнения»</a:t>
            </a: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5918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760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Исключение Заключения эксперта как недопустимого доказательства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2132856"/>
            <a:ext cx="8191822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300" b="1" dirty="0" smtClean="0">
                <a:solidFill>
                  <a:srgbClr val="0070C0"/>
                </a:solidFill>
              </a:rPr>
              <a:t>1. Заключение </a:t>
            </a:r>
            <a:r>
              <a:rPr lang="ru-RU" sz="3300" b="1" dirty="0">
                <a:solidFill>
                  <a:srgbClr val="0070C0"/>
                </a:solidFill>
              </a:rPr>
              <a:t>специалиста</a:t>
            </a:r>
          </a:p>
        </p:txBody>
      </p:sp>
      <p:sp>
        <p:nvSpPr>
          <p:cNvPr id="7" name="Номер слайда 1">
            <a:extLst>
              <a:ext uri="{FF2B5EF4-FFF2-40B4-BE49-F238E27FC236}">
                <a16:creationId xmlns=""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395536" y="3068960"/>
            <a:ext cx="856895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300" b="1" dirty="0" smtClean="0">
                <a:solidFill>
                  <a:srgbClr val="0070C0"/>
                </a:solidFill>
              </a:rPr>
              <a:t>2. Методическая позиция:</a:t>
            </a:r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899592" y="3717032"/>
            <a:ext cx="316835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300" b="1" dirty="0" smtClean="0">
                <a:solidFill>
                  <a:srgbClr val="0070C0"/>
                </a:solidFill>
              </a:rPr>
              <a:t>Союза СОО; </a:t>
            </a:r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899592" y="4293096"/>
            <a:ext cx="792088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300" b="1" dirty="0" smtClean="0">
                <a:solidFill>
                  <a:srgbClr val="0070C0"/>
                </a:solidFill>
              </a:rPr>
              <a:t>ВУЗа, например РЭУ им. Г.В. Плеханова; </a:t>
            </a:r>
          </a:p>
        </p:txBody>
      </p:sp>
      <p:sp>
        <p:nvSpPr>
          <p:cNvPr id="11" name="Объект 4"/>
          <p:cNvSpPr txBox="1">
            <a:spLocks/>
          </p:cNvSpPr>
          <p:nvPr/>
        </p:nvSpPr>
        <p:spPr>
          <a:xfrm>
            <a:off x="971600" y="4869160"/>
            <a:ext cx="5184576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300" b="1" dirty="0" smtClean="0">
                <a:solidFill>
                  <a:srgbClr val="0070C0"/>
                </a:solidFill>
              </a:rPr>
              <a:t>- СРОО </a:t>
            </a:r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575048" y="5517232"/>
            <a:ext cx="856895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300" b="1" dirty="0" smtClean="0">
                <a:solidFill>
                  <a:srgbClr val="0070C0"/>
                </a:solidFill>
              </a:rPr>
              <a:t>по </a:t>
            </a:r>
            <a:r>
              <a:rPr lang="ru-RU" sz="3300" b="1" dirty="0">
                <a:solidFill>
                  <a:srgbClr val="0070C0"/>
                </a:solidFill>
              </a:rPr>
              <a:t>отдельным вопросам Заключения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7231170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Заключение специалиста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196752"/>
            <a:ext cx="8568952" cy="936103"/>
          </a:xfrm>
        </p:spPr>
        <p:txBody>
          <a:bodyPr>
            <a:normAutofit fontScale="92500" lnSpcReduction="20000"/>
          </a:bodyPr>
          <a:lstStyle/>
          <a:p>
            <a:pPr marL="447675" indent="-447675">
              <a:buFont typeface="+mj-lt"/>
              <a:buAutoNum type="arabicPeriod"/>
            </a:pPr>
            <a:r>
              <a:rPr lang="ru-RU" sz="3300" b="1" dirty="0">
                <a:solidFill>
                  <a:srgbClr val="0070C0"/>
                </a:solidFill>
              </a:rPr>
              <a:t>Проверка ЗЭ на соответствие законодательству о ГСЭД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179512" y="2132856"/>
            <a:ext cx="78867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47675" marR="0" lvl="0" indent="-4476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Проверка ЗЭ на соответствие  методическим положениям ЗОД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79512" y="3212976"/>
            <a:ext cx="7416824" cy="10081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47675" marR="0" lvl="0" indent="-4476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447675" algn="l"/>
              </a:tabLst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Выявление нарушений, существенно влияющих на стоимость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251520" y="4293096"/>
            <a:ext cx="6480720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447675" marR="0" lvl="0" indent="-447675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Определение величин искажения стоимости в результате нарушений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251520" y="5373216"/>
            <a:ext cx="6264696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Определение общей величины искажения стоимости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78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3993"/>
            <a:ext cx="9144000" cy="1102759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  <a:t>Допрос эксперта. </a:t>
            </a:r>
            <a:b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  <a:t>Привлечение специалиста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340768"/>
            <a:ext cx="8407846" cy="532859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УПК </a:t>
            </a:r>
            <a:r>
              <a:rPr lang="ru-RU" sz="2400" b="1" dirty="0">
                <a:solidFill>
                  <a:srgbClr val="0070C0"/>
                </a:solidFill>
              </a:rPr>
              <a:t>РФ Статья 282. Допрос эксперта</a:t>
            </a:r>
          </a:p>
          <a:p>
            <a:pPr marL="0" lvl="0" indent="0" algn="just">
              <a:buNone/>
            </a:pPr>
            <a:r>
              <a:rPr lang="ru-RU" sz="2400" i="1" dirty="0">
                <a:solidFill>
                  <a:srgbClr val="0070C0"/>
                </a:solidFill>
              </a:rPr>
              <a:t>По ходатайству сторон или по собственной инициативе суд вправе вызвать для допроса эксперта...</a:t>
            </a:r>
          </a:p>
          <a:p>
            <a:pPr marL="0" lvl="0" indent="0" algn="just">
              <a:buNone/>
            </a:pPr>
            <a:r>
              <a:rPr lang="ru-RU" sz="2400" b="1" dirty="0">
                <a:solidFill>
                  <a:srgbClr val="0070C0"/>
                </a:solidFill>
              </a:rPr>
              <a:t>УПК РФ Статья 271. Заявление и разрешение ходатайств</a:t>
            </a:r>
            <a:r>
              <a:rPr lang="ru-RU" sz="2400" b="1" i="1" dirty="0">
                <a:solidFill>
                  <a:srgbClr val="0070C0"/>
                </a:solidFill>
              </a:rPr>
              <a:t> </a:t>
            </a:r>
          </a:p>
          <a:p>
            <a:pPr marL="0" lvl="0" indent="0" algn="just">
              <a:buNone/>
            </a:pPr>
            <a:r>
              <a:rPr lang="ru-RU" sz="2400" i="1" dirty="0">
                <a:solidFill>
                  <a:srgbClr val="0070C0"/>
                </a:solidFill>
              </a:rPr>
              <a:t>Суд </a:t>
            </a:r>
            <a:r>
              <a:rPr lang="ru-RU" sz="2400" i="1" u="sng" dirty="0">
                <a:solidFill>
                  <a:srgbClr val="0070C0"/>
                </a:solidFill>
              </a:rPr>
              <a:t>не вправе отказать </a:t>
            </a:r>
            <a:r>
              <a:rPr lang="ru-RU" sz="2400" i="1" dirty="0">
                <a:solidFill>
                  <a:srgbClr val="0070C0"/>
                </a:solidFill>
              </a:rPr>
              <a:t>в удовлетворении ходатайства о допросе в судебном заседании лица в качестве свидетеля или специалиста, явившегося в суд по инициативе сторон»</a:t>
            </a:r>
          </a:p>
          <a:p>
            <a:pPr marL="0" indent="0" algn="just">
              <a:buNone/>
            </a:pPr>
            <a:r>
              <a:rPr lang="ru-RU" altLang="ru-RU" sz="2400" b="1" dirty="0">
                <a:solidFill>
                  <a:srgbClr val="0070C0"/>
                </a:solidFill>
              </a:rPr>
              <a:t>УПК РФ Статья 58. Специалист</a:t>
            </a:r>
            <a:r>
              <a:rPr lang="ru-RU" sz="2400" b="1" i="1" dirty="0">
                <a:solidFill>
                  <a:srgbClr val="000000"/>
                </a:solidFill>
                <a:latin typeface="PT Serif"/>
              </a:rPr>
              <a:t> </a:t>
            </a:r>
            <a:endParaRPr lang="ru-RU" altLang="ru-RU" sz="2400" b="1" i="1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r>
              <a:rPr lang="ru-RU" altLang="ru-RU" sz="2400" i="1" dirty="0">
                <a:solidFill>
                  <a:srgbClr val="0070C0"/>
                </a:solidFill>
              </a:rPr>
              <a:t>2.1. Стороне защиты </a:t>
            </a:r>
            <a:r>
              <a:rPr lang="ru-RU" altLang="ru-RU" sz="2400" i="1" u="sng" dirty="0">
                <a:solidFill>
                  <a:srgbClr val="0070C0"/>
                </a:solidFill>
              </a:rPr>
              <a:t>не может быть отказано </a:t>
            </a:r>
            <a:r>
              <a:rPr lang="ru-RU" altLang="ru-RU" sz="2400" i="1" dirty="0">
                <a:solidFill>
                  <a:srgbClr val="0070C0"/>
                </a:solidFill>
              </a:rPr>
              <a:t>в удовлетворении ходатайства о привлечении к участию в производстве по уголовному делу в порядке, установленном настоящим Кодексом, специалиста </a:t>
            </a:r>
            <a:r>
              <a:rPr lang="ru-RU" altLang="ru-RU" sz="2400" i="1" u="sng" dirty="0">
                <a:solidFill>
                  <a:srgbClr val="0070C0"/>
                </a:solidFill>
              </a:rPr>
              <a:t>для разъяснения вопросов</a:t>
            </a:r>
            <a:r>
              <a:rPr lang="ru-RU" altLang="ru-RU" sz="2400" i="1" dirty="0">
                <a:solidFill>
                  <a:srgbClr val="0070C0"/>
                </a:solidFill>
              </a:rPr>
              <a:t>, входящих в его профессиональную компетенцию</a:t>
            </a:r>
            <a:r>
              <a:rPr lang="ru-RU" altLang="ru-RU" sz="2400" i="1" dirty="0" smtClean="0">
                <a:solidFill>
                  <a:srgbClr val="0070C0"/>
                </a:solidFill>
              </a:rPr>
              <a:t>,...</a:t>
            </a:r>
            <a:endParaRPr lang="ru-RU" altLang="ru-RU" sz="2400" i="1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endParaRPr lang="ru-RU" altLang="ru-RU" sz="2000" i="1" dirty="0">
              <a:solidFill>
                <a:srgbClr val="0070C0"/>
              </a:solidFill>
            </a:endParaRPr>
          </a:p>
          <a:p>
            <a:pPr algn="just"/>
            <a:endParaRPr lang="ru-RU" altLang="ru-RU" sz="2000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endParaRPr lang="ru-RU" altLang="ru-RU" sz="2000" i="1" dirty="0">
              <a:solidFill>
                <a:srgbClr val="0070C0"/>
              </a:solidFill>
            </a:endParaRPr>
          </a:p>
          <a:p>
            <a:endParaRPr lang="ru-RU" sz="1600" i="1" dirty="0">
              <a:solidFill>
                <a:srgbClr val="000000"/>
              </a:solidFill>
              <a:latin typeface="PT Serif"/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Номер слайда 1">
            <a:extLst>
              <a:ext uri="{FF2B5EF4-FFF2-40B4-BE49-F238E27FC236}">
                <a16:creationId xmlns=""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972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2420888"/>
            <a:ext cx="9396536" cy="2036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стороны Защиты</a:t>
            </a:r>
          </a:p>
          <a:p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специалиста в допросе экспертов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(более 100 стр. конкретных вопросов)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Сторона Обвинения – допрос эксперта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и отменен.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Потерпевшему отказано в допросе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эксперта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Допрос специалиста, приглашенного Защитой (подготовка вопросов специалисту)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Ходатайство Защиты о допросе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кспертов – отказ суда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Ходатайство Защиты о назначении повторной экспертизы – отказ суда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00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07504" y="2420888"/>
            <a:ext cx="9396536" cy="2036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стороны Защиты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Допрос специалиста, предъявление ему 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 дела для ознакомления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Вопрос специалисту – может ли он ответить 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 соответствуют ли рыночному уровню 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ТОАЗ в исследуемый период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Заключение специалиста (письменный ответ на поставленный вопрос)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Ходатайство Защиты о приобщении Заключения к Делу – отказ суда.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Допрос специалиста - ответ «Цены ТОАЗ соответствуют рыночному 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уровню во все исследуемые периоды»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Заключение специалиста приобщается 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материалам дела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45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45522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016" y="1797618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9775"/>
            <a:ext cx="9140007" cy="6848225"/>
          </a:xfrm>
          <a:prstGeom prst="rect">
            <a:avLst/>
          </a:prstGeom>
          <a:blipFill dpi="0" rotWithShape="1">
            <a:blip r:embed="rId5" cstate="print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78406"/>
            <a:ext cx="666681" cy="72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-12566"/>
            <a:ext cx="9140007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Разница в стоимости – низкое качество</a:t>
            </a:r>
          </a:p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Отчета об оценке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r>
              <a:rPr lang="ru-RU" sz="4000" b="1" dirty="0" smtClean="0">
                <a:solidFill>
                  <a:srgbClr val="002060"/>
                </a:solidFill>
              </a:rPr>
              <a:t> Наличие ущерба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endParaRPr 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t3.gstatic.com/images?q=tbn:ANd9GcQeNUtrppv5BKQepQqy8j6oP2esi2N9FUinCVP3Sj62uQ8dPOz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83"/>
          <a:stretch/>
        </p:blipFill>
        <p:spPr bwMode="auto">
          <a:xfrm>
            <a:off x="6804248" y="4437112"/>
            <a:ext cx="1781175" cy="238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5943" y="5941898"/>
            <a:ext cx="738008" cy="75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163217" y="204061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2732" y="511576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87824" y="4077072"/>
            <a:ext cx="3456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«наличие ущерба»?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986008" y="4077072"/>
            <a:ext cx="2124980" cy="2185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186442" y="4077072"/>
            <a:ext cx="670484" cy="0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186441" y="3738921"/>
            <a:ext cx="0" cy="432048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078441" y="3596665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977346" y="3596665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6096268" y="3743277"/>
            <a:ext cx="14720" cy="392535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267744" y="2893563"/>
            <a:ext cx="876313" cy="72660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193346" y="3812665"/>
            <a:ext cx="817348" cy="54123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3405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775"/>
            <a:ext cx="9140007" cy="6848225"/>
          </a:xfrm>
          <a:prstGeom prst="rect">
            <a:avLst/>
          </a:prstGeom>
          <a:blipFill dpi="0" rotWithShape="1">
            <a:blip r:embed="rId3" cstate="print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490" y="1404089"/>
            <a:ext cx="1333362" cy="14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90265" y="-13434"/>
            <a:ext cx="9320535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Разница в стоимости –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не всегда показатель наличия «ущерба»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465" y="5167891"/>
            <a:ext cx="1332000" cy="135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83768" y="180534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59832" y="558924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102521" y="3585637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38825" y="358563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364852" y="2852936"/>
            <a:ext cx="774814" cy="75846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84168" y="3861048"/>
            <a:ext cx="730471" cy="101510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981613" y="3861048"/>
            <a:ext cx="2958539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рыночный диапазон цен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868144" y="4347106"/>
            <a:ext cx="100811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979713" y="4347106"/>
            <a:ext cx="1080119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979712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76256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1628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67543" y="98834"/>
            <a:ext cx="8229600" cy="713005"/>
          </a:xfrm>
          <a:prstGeom prst="rect">
            <a:avLst/>
          </a:prstGeom>
          <a:noFill/>
          <a:ln>
            <a:noFill/>
          </a:ln>
          <a:effectLst>
            <a:outerShdw blurRad="50799" dist="38100" dir="8100000" algn="tr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Calibri"/>
              <a:buNone/>
            </a:pPr>
            <a:r>
              <a:rPr lang="en-US" sz="4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Ключевые</a:t>
            </a:r>
            <a:r>
              <a:rPr lang="en-US" sz="4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растяжки</a:t>
            </a:r>
            <a:endParaRPr lang="en-US" sz="44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Shape 155"/>
          <p:cNvGrpSpPr/>
          <p:nvPr/>
        </p:nvGrpSpPr>
        <p:grpSpPr>
          <a:xfrm>
            <a:off x="270994" y="1097950"/>
            <a:ext cx="9227233" cy="5928924"/>
            <a:chOff x="189451" y="1685255"/>
            <a:chExt cx="4598571" cy="3561259"/>
          </a:xfrm>
        </p:grpSpPr>
        <p:sp>
          <p:nvSpPr>
            <p:cNvPr id="156" name="Shape 156"/>
            <p:cNvSpPr/>
            <p:nvPr/>
          </p:nvSpPr>
          <p:spPr>
            <a:xfrm>
              <a:off x="611560" y="328498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 rot="-5400000">
              <a:off x="611559" y="328224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3851919" y="3511732"/>
              <a:ext cx="936103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Рынок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189451" y="3563279"/>
              <a:ext cx="1584175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Государство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483767" y="1685255"/>
              <a:ext cx="1440160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Нетиповые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2473784" y="4728608"/>
              <a:ext cx="1378133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3347864" y="2708919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3032119" y="2348880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>
              <a:off x="3370403" y="2276872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2846917" y="3737048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851564" y="4077071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Shape 169"/>
          <p:cNvSpPr/>
          <p:nvPr/>
        </p:nvSpPr>
        <p:spPr>
          <a:xfrm>
            <a:off x="5769271" y="1861808"/>
            <a:ext cx="1540476" cy="1404620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5079405" y="4320245"/>
            <a:ext cx="1379731" cy="1211664"/>
          </a:xfrm>
          <a:prstGeom prst="ellipse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02024" y="1694550"/>
            <a:ext cx="25581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4737" y="1700783"/>
            <a:ext cx="11053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IV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84737" y="5383029"/>
            <a:ext cx="9818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7713" y="5204649"/>
            <a:ext cx="11106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698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244827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Арбитражный процесс.</a:t>
            </a:r>
            <a:b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Несколько кандидатур экспертов.</a:t>
            </a:r>
            <a:b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Кого и по каким причинам выбрать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539552" y="5085184"/>
            <a:ext cx="8352928" cy="864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noProof="0" dirty="0" smtClean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Цена/срок/</a:t>
            </a:r>
            <a:r>
              <a:rPr lang="ru-RU" sz="5400" b="1" noProof="0" dirty="0" smtClean="0">
                <a:solidFill>
                  <a:srgbClr val="00B050"/>
                </a:solidFill>
                <a:latin typeface="Calibri" panose="020F0502020204030204"/>
                <a:ea typeface="+mj-ea"/>
                <a:cs typeface="+mj-cs"/>
              </a:rPr>
              <a:t>квалификация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1547664" y="3356992"/>
            <a:ext cx="5976664" cy="864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srgbClr val="0070C0"/>
                </a:solidFill>
                <a:latin typeface="Calibri" panose="020F0502020204030204"/>
                <a:ea typeface="+mj-ea"/>
                <a:cs typeface="+mj-cs"/>
              </a:rPr>
              <a:t>Критерии выбора</a:t>
            </a:r>
            <a:r>
              <a:rPr lang="en-US" sz="5400" b="1" dirty="0" smtClean="0">
                <a:solidFill>
                  <a:srgbClr val="0070C0"/>
                </a:solidFill>
                <a:latin typeface="Calibri" panose="020F0502020204030204"/>
                <a:ea typeface="+mj-ea"/>
                <a:cs typeface="+mj-cs"/>
              </a:rPr>
              <a:t>?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42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3255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Calibri" panose="020F0502020204030204"/>
              </a:rPr>
              <a:t>ЦЕНА</a:t>
            </a: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 и срок выполнения или квалификация эксперта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32856"/>
            <a:ext cx="914400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000" u="sng" dirty="0" smtClean="0">
                <a:solidFill>
                  <a:srgbClr val="C00000"/>
                </a:solidFill>
              </a:rPr>
              <a:t>Цена</a:t>
            </a:r>
            <a:r>
              <a:rPr lang="ru-RU" sz="3000" dirty="0" smtClean="0">
                <a:solidFill>
                  <a:srgbClr val="0070C0"/>
                </a:solidFill>
              </a:rPr>
              <a:t> проведения экспертизы </a:t>
            </a:r>
          </a:p>
          <a:p>
            <a:r>
              <a:rPr lang="ru-RU" sz="3000" u="sng" dirty="0" smtClean="0">
                <a:solidFill>
                  <a:srgbClr val="C00000"/>
                </a:solidFill>
              </a:rPr>
              <a:t>не является главным и основным критерием</a:t>
            </a:r>
            <a:r>
              <a:rPr lang="ru-RU" sz="3000" dirty="0" smtClean="0">
                <a:solidFill>
                  <a:srgbClr val="0070C0"/>
                </a:solidFill>
              </a:rPr>
              <a:t> отбора судебного эксперта, экспертной организации, учреждения, что подтверждается судебной практикой. 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293096"/>
            <a:ext cx="914400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Постановление Десятого ААС от 18.04.2017 №10АП-2689/2017 по делу №А41-32384/15,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Постановление Восемнадцатого ААС от 13.03.2017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№18АП-1884/2017 по делу №А76-26039/2014.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4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3255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Цена и </a:t>
            </a:r>
            <a:r>
              <a:rPr lang="ru-RU" sz="4000" b="1" dirty="0" smtClean="0">
                <a:solidFill>
                  <a:srgbClr val="C00000"/>
                </a:solidFill>
                <a:latin typeface="Calibri" panose="020F0502020204030204"/>
              </a:rPr>
              <a:t>СРОК</a:t>
            </a: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 выполнения или квалификация эксперта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348880"/>
            <a:ext cx="914400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Срок проведения </a:t>
            </a:r>
            <a:r>
              <a:rPr lang="ru-RU" sz="3200" dirty="0" smtClean="0">
                <a:solidFill>
                  <a:srgbClr val="0070C0"/>
                </a:solidFill>
              </a:rPr>
              <a:t>экспертизы 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не является главным и основным критерием </a:t>
            </a:r>
            <a:r>
              <a:rPr lang="ru-RU" sz="3200" dirty="0" smtClean="0">
                <a:solidFill>
                  <a:srgbClr val="0070C0"/>
                </a:solidFill>
              </a:rPr>
              <a:t>отбора экспертной организации.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149080"/>
            <a:ext cx="914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Постановление Восемнадцатого ААС от 21.03.2018 №18АП-2691/2018 по делу №А34-7859/2014.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4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3255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Calibri" panose="020F0502020204030204"/>
              </a:rPr>
              <a:t>Цена и срок выполнения или квалификация эксперта</a:t>
            </a:r>
            <a:r>
              <a:rPr lang="en-US" sz="4000" b="1" dirty="0" smtClean="0">
                <a:solidFill>
                  <a:srgbClr val="002060"/>
                </a:solidFill>
                <a:latin typeface="Calibri" panose="020F0502020204030204"/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916832"/>
            <a:ext cx="914400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000" dirty="0" smtClean="0">
                <a:solidFill>
                  <a:srgbClr val="C00000"/>
                </a:solidFill>
              </a:rPr>
              <a:t>В качестве ориентиров по цене и срокам </a:t>
            </a:r>
            <a:r>
              <a:rPr lang="ru-RU" sz="3000" dirty="0" smtClean="0">
                <a:solidFill>
                  <a:srgbClr val="0070C0"/>
                </a:solidFill>
              </a:rPr>
              <a:t>могут использоваться отраслевые тарифные соглашения, стоимости нормо-часа </a:t>
            </a:r>
          </a:p>
          <a:p>
            <a:r>
              <a:rPr lang="ru-RU" sz="3000" dirty="0" smtClean="0">
                <a:solidFill>
                  <a:srgbClr val="0070C0"/>
                </a:solidFill>
              </a:rPr>
              <a:t>в ФБУ РФЦСЭ при Минюсте России</a:t>
            </a:r>
            <a:endParaRPr lang="ru-RU" sz="30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221088"/>
            <a:ext cx="9144000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Приказ ФБУ РФЦСЭ при Минюсте России «Об установлении стоимости экспертного часа и утверждении Перечня платных работ, выполняемых сверх государственного задания при производстве судебных экспертиз по гражданским, </a:t>
            </a:r>
            <a:r>
              <a:rPr lang="ru-RU" sz="2400" dirty="0" smtClean="0">
                <a:solidFill>
                  <a:srgbClr val="C00000"/>
                </a:solidFill>
              </a:rPr>
              <a:t>арбитражным делам </a:t>
            </a:r>
            <a:r>
              <a:rPr lang="ru-RU" sz="2400" dirty="0" smtClean="0">
                <a:solidFill>
                  <a:srgbClr val="0070C0"/>
                </a:solidFill>
              </a:rPr>
              <a:t>и по делам об административных правонарушениях» от 08.02.2019 № 34/1-1.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4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251504" cy="13255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</a:rPr>
              <a:t>Стоимостная экспертиза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Выбор </a:t>
            </a:r>
            <a: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  <a:t>экспертной организации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648072"/>
          </a:xfrm>
        </p:spPr>
        <p:txBody>
          <a:bodyPr>
            <a:normAutofit fontScale="92500"/>
          </a:bodyPr>
          <a:lstStyle/>
          <a:p>
            <a:pPr marL="742950" indent="-474663">
              <a:buFont typeface="Arial" panose="020B0604020202020204" pitchFamily="34" charset="0"/>
              <a:buAutoNum type="arabicPeriod"/>
            </a:pPr>
            <a:r>
              <a:rPr lang="ru-RU" sz="3600" b="1" dirty="0" smtClean="0">
                <a:solidFill>
                  <a:srgbClr val="0070C0"/>
                </a:solidFill>
              </a:rPr>
              <a:t>Опыт реализации аналогичных проектов;</a:t>
            </a:r>
            <a:endParaRPr lang="ru-RU" sz="36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0" y="1916832"/>
            <a:ext cx="9144000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17550" marR="0" lvl="0" indent="-4492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 Опыт судебной экспертизы;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Объект 4"/>
          <p:cNvSpPr txBox="1">
            <a:spLocks/>
          </p:cNvSpPr>
          <p:nvPr/>
        </p:nvSpPr>
        <p:spPr>
          <a:xfrm>
            <a:off x="0" y="2492896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0" indent="-474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="1" dirty="0" smtClean="0">
                <a:solidFill>
                  <a:srgbClr val="0070C0"/>
                </a:solidFill>
              </a:rPr>
              <a:t>3.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Рейтинги, аккредитации, дата создания;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Объект 4"/>
          <p:cNvSpPr txBox="1">
            <a:spLocks/>
          </p:cNvSpPr>
          <p:nvPr/>
        </p:nvSpPr>
        <p:spPr>
          <a:xfrm>
            <a:off x="0" y="3068960"/>
            <a:ext cx="9144000" cy="720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742950" marR="0" lvl="0" indent="-474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Правовой статус (ООО, АНО);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Объект 4"/>
          <p:cNvSpPr txBox="1">
            <a:spLocks/>
          </p:cNvSpPr>
          <p:nvPr/>
        </p:nvSpPr>
        <p:spPr>
          <a:xfrm>
            <a:off x="0" y="3717032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0" indent="-474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Региональная, общефедеральная;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Объект 4"/>
          <p:cNvSpPr txBox="1">
            <a:spLocks/>
          </p:cNvSpPr>
          <p:nvPr/>
        </p:nvSpPr>
        <p:spPr>
          <a:xfrm>
            <a:off x="0" y="4293096"/>
            <a:ext cx="9144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742950" marR="0" lvl="0" indent="-4746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 Специализация (преимущественно</a:t>
            </a:r>
          </a:p>
          <a:p>
            <a:pPr marL="26828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финансово-экономические или 50+ видов экспертиз);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Объект 4"/>
          <p:cNvSpPr txBox="1">
            <a:spLocks/>
          </p:cNvSpPr>
          <p:nvPr/>
        </p:nvSpPr>
        <p:spPr>
          <a:xfrm>
            <a:off x="0" y="6021288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0" indent="-4746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 Цена, сроки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04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3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4000" b="1" dirty="0">
                <a:solidFill>
                  <a:srgbClr val="002060"/>
                </a:solidFill>
              </a:rPr>
              <a:t>Стоимостная экспертиза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Выбор </a:t>
            </a:r>
            <a:r>
              <a:rPr lang="ru-RU" sz="4000" b="1" dirty="0">
                <a:solidFill>
                  <a:srgbClr val="002060"/>
                </a:solidFill>
                <a:latin typeface="Calibri" panose="020F0502020204030204"/>
              </a:rPr>
              <a:t>эксперта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733256"/>
          </a:xfrm>
        </p:spPr>
        <p:txBody>
          <a:bodyPr>
            <a:normAutofit fontScale="47500" lnSpcReduction="20000"/>
          </a:bodyPr>
          <a:lstStyle/>
          <a:p>
            <a:pPr marL="358775" indent="-358775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sz="5100" b="1" dirty="0">
                <a:solidFill>
                  <a:srgbClr val="0070C0"/>
                </a:solidFill>
              </a:rPr>
              <a:t>Стаж работы по </a:t>
            </a:r>
            <a:r>
              <a:rPr lang="ru-RU" sz="5100" b="1" dirty="0" smtClean="0">
                <a:solidFill>
                  <a:srgbClr val="0070C0"/>
                </a:solidFill>
              </a:rPr>
              <a:t>специальности;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sz="5100" b="1" dirty="0">
                <a:solidFill>
                  <a:srgbClr val="0070C0"/>
                </a:solidFill>
              </a:rPr>
              <a:t>Опыт </a:t>
            </a:r>
            <a:r>
              <a:rPr lang="ru-RU" sz="5100" b="1" dirty="0" smtClean="0">
                <a:solidFill>
                  <a:srgbClr val="0070C0"/>
                </a:solidFill>
              </a:rPr>
              <a:t>выполнения аналогичных отчетов об оценке;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sz="5100" b="1" dirty="0">
                <a:solidFill>
                  <a:srgbClr val="0070C0"/>
                </a:solidFill>
              </a:rPr>
              <a:t>Опыт судебной </a:t>
            </a:r>
            <a:r>
              <a:rPr lang="ru-RU" sz="5100" b="1" dirty="0" smtClean="0">
                <a:solidFill>
                  <a:srgbClr val="0070C0"/>
                </a:solidFill>
              </a:rPr>
              <a:t>экспертизы;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Font typeface="Arial" panose="020B0604020202020204" pitchFamily="34" charset="0"/>
              <a:buAutoNum type="arabicPeriod"/>
            </a:pPr>
            <a:r>
              <a:rPr lang="ru-RU" sz="5100" b="1" dirty="0">
                <a:solidFill>
                  <a:srgbClr val="0070C0"/>
                </a:solidFill>
              </a:rPr>
              <a:t>Наличие и уровень </a:t>
            </a:r>
            <a:r>
              <a:rPr lang="ru-RU" sz="5100" b="1" u="sng" dirty="0" smtClean="0">
                <a:solidFill>
                  <a:srgbClr val="0070C0"/>
                </a:solidFill>
              </a:rPr>
              <a:t>профильных</a:t>
            </a:r>
            <a:r>
              <a:rPr lang="ru-RU" sz="5100" b="1" dirty="0" smtClean="0">
                <a:solidFill>
                  <a:srgbClr val="0070C0"/>
                </a:solidFill>
              </a:rPr>
              <a:t> дипломов</a:t>
            </a:r>
            <a:r>
              <a:rPr lang="ru-RU" sz="5100" b="1" dirty="0">
                <a:solidFill>
                  <a:srgbClr val="0070C0"/>
                </a:solidFill>
              </a:rPr>
              <a:t>, сертификатов, </a:t>
            </a:r>
            <a:endParaRPr lang="ru-RU" sz="5100" b="1" dirty="0" smtClean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None/>
            </a:pPr>
            <a:r>
              <a:rPr lang="ru-RU" sz="5100" b="1" dirty="0">
                <a:solidFill>
                  <a:srgbClr val="0070C0"/>
                </a:solidFill>
              </a:rPr>
              <a:t>	</a:t>
            </a:r>
            <a:r>
              <a:rPr lang="ru-RU" sz="5100" b="1" dirty="0" smtClean="0">
                <a:solidFill>
                  <a:srgbClr val="0070C0"/>
                </a:solidFill>
              </a:rPr>
              <a:t>аттестатов</a:t>
            </a:r>
            <a:r>
              <a:rPr lang="ru-RU" sz="5100" b="1" dirty="0">
                <a:solidFill>
                  <a:srgbClr val="0070C0"/>
                </a:solidFill>
              </a:rPr>
              <a:t>, свидетельств, </a:t>
            </a:r>
            <a:r>
              <a:rPr lang="ru-RU" sz="5100" b="1" dirty="0" smtClean="0">
                <a:solidFill>
                  <a:srgbClr val="0070C0"/>
                </a:solidFill>
              </a:rPr>
              <a:t>удостоверений;</a:t>
            </a:r>
          </a:p>
          <a:p>
            <a:pPr marL="358775" indent="-358775">
              <a:lnSpc>
                <a:spcPct val="110000"/>
              </a:lnSpc>
              <a:buAutoNum type="arabicPeriod" startAt="5"/>
            </a:pPr>
            <a:r>
              <a:rPr lang="ru-RU" sz="5100" b="1" dirty="0" smtClean="0">
                <a:solidFill>
                  <a:srgbClr val="0070C0"/>
                </a:solidFill>
              </a:rPr>
              <a:t>Статус эксперта СРОО;</a:t>
            </a:r>
          </a:p>
          <a:p>
            <a:pPr marL="358775" indent="-358775">
              <a:lnSpc>
                <a:spcPct val="110000"/>
              </a:lnSpc>
              <a:buAutoNum type="arabicPeriod" startAt="5"/>
            </a:pPr>
            <a:r>
              <a:rPr lang="ru-RU" sz="5100" b="1" dirty="0" smtClean="0">
                <a:solidFill>
                  <a:srgbClr val="0070C0"/>
                </a:solidFill>
              </a:rPr>
              <a:t>Опыт проведения экспертиз СРОО</a:t>
            </a:r>
          </a:p>
          <a:p>
            <a:pPr marL="358775" indent="-358775">
              <a:lnSpc>
                <a:spcPct val="110000"/>
              </a:lnSpc>
              <a:buNone/>
            </a:pPr>
            <a:r>
              <a:rPr lang="ru-RU" sz="5100" b="1" dirty="0">
                <a:solidFill>
                  <a:srgbClr val="0070C0"/>
                </a:solidFill>
              </a:rPr>
              <a:t>7</a:t>
            </a:r>
            <a:r>
              <a:rPr lang="ru-RU" sz="5100" b="1" dirty="0" smtClean="0">
                <a:solidFill>
                  <a:srgbClr val="0070C0"/>
                </a:solidFill>
              </a:rPr>
              <a:t>. 	Наличие </a:t>
            </a:r>
            <a:r>
              <a:rPr lang="ru-RU" sz="5100" b="1" dirty="0">
                <a:solidFill>
                  <a:srgbClr val="0070C0"/>
                </a:solidFill>
              </a:rPr>
              <a:t>квалификационных </a:t>
            </a:r>
            <a:r>
              <a:rPr lang="ru-RU" sz="5100" b="1" dirty="0" smtClean="0">
                <a:solidFill>
                  <a:srgbClr val="0070C0"/>
                </a:solidFill>
              </a:rPr>
              <a:t>аттестатов по соответствующему направлению оценочной деятельности;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None/>
            </a:pPr>
            <a:r>
              <a:rPr lang="ru-RU" sz="5100" b="1" dirty="0">
                <a:solidFill>
                  <a:srgbClr val="0070C0"/>
                </a:solidFill>
              </a:rPr>
              <a:t>8</a:t>
            </a:r>
            <a:r>
              <a:rPr lang="ru-RU" sz="5100" b="1" dirty="0" smtClean="0">
                <a:solidFill>
                  <a:srgbClr val="0070C0"/>
                </a:solidFill>
              </a:rPr>
              <a:t>. 	Членство </a:t>
            </a:r>
            <a:r>
              <a:rPr lang="ru-RU" sz="5100" b="1" dirty="0">
                <a:solidFill>
                  <a:srgbClr val="0070C0"/>
                </a:solidFill>
              </a:rPr>
              <a:t>и должности в профессиональных общественных </a:t>
            </a:r>
            <a:r>
              <a:rPr lang="ru-RU" sz="5100" b="1" dirty="0" smtClean="0">
                <a:solidFill>
                  <a:srgbClr val="0070C0"/>
                </a:solidFill>
              </a:rPr>
              <a:t>объединениях;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None/>
            </a:pPr>
            <a:r>
              <a:rPr lang="ru-RU" sz="5100" b="1" dirty="0">
                <a:solidFill>
                  <a:srgbClr val="0070C0"/>
                </a:solidFill>
              </a:rPr>
              <a:t>9</a:t>
            </a:r>
            <a:r>
              <a:rPr lang="ru-RU" sz="5100" b="1" dirty="0" smtClean="0">
                <a:solidFill>
                  <a:srgbClr val="0070C0"/>
                </a:solidFill>
              </a:rPr>
              <a:t>. 	Наличие </a:t>
            </a:r>
            <a:r>
              <a:rPr lang="ru-RU" sz="5100" b="1" dirty="0">
                <a:solidFill>
                  <a:srgbClr val="0070C0"/>
                </a:solidFill>
              </a:rPr>
              <a:t>ученых степеней и </a:t>
            </a:r>
            <a:r>
              <a:rPr lang="ru-RU" sz="5100" b="1" dirty="0" smtClean="0">
                <a:solidFill>
                  <a:srgbClr val="0070C0"/>
                </a:solidFill>
              </a:rPr>
              <a:t>званий;</a:t>
            </a:r>
            <a:endParaRPr lang="ru-RU" sz="5100" b="1" dirty="0">
              <a:solidFill>
                <a:srgbClr val="0070C0"/>
              </a:solidFill>
            </a:endParaRPr>
          </a:p>
          <a:p>
            <a:pPr marL="358775" indent="-358775">
              <a:lnSpc>
                <a:spcPct val="110000"/>
              </a:lnSpc>
              <a:buNone/>
              <a:tabLst>
                <a:tab pos="447675" algn="l"/>
              </a:tabLst>
            </a:pPr>
            <a:r>
              <a:rPr lang="ru-RU" sz="5100" b="1" dirty="0" smtClean="0">
                <a:solidFill>
                  <a:srgbClr val="0070C0"/>
                </a:solidFill>
              </a:rPr>
              <a:t>10.	Наличие </a:t>
            </a:r>
            <a:r>
              <a:rPr lang="ru-RU" sz="5100" b="1" dirty="0">
                <a:solidFill>
                  <a:srgbClr val="0070C0"/>
                </a:solidFill>
              </a:rPr>
              <a:t>научных статей, методических </a:t>
            </a:r>
            <a:r>
              <a:rPr lang="ru-RU" sz="5100" b="1" dirty="0" smtClean="0">
                <a:solidFill>
                  <a:srgbClr val="0070C0"/>
                </a:solidFill>
              </a:rPr>
              <a:t>материалов по профилю исследования …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472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3407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Стоимостная экспертиза</a:t>
            </a:r>
            <a:b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«Отвод»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/>
              </a:rPr>
              <a:t>эксперта 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/ </a:t>
            </a:r>
            <a:r>
              <a:rPr lang="ru-RU" sz="3600" b="1" dirty="0" smtClean="0">
                <a:solidFill>
                  <a:srgbClr val="002060"/>
                </a:solidFill>
                <a:latin typeface="Calibri" panose="020F0502020204030204"/>
              </a:rPr>
              <a:t>экспертной организации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988840"/>
            <a:ext cx="8424936" cy="4608512"/>
          </a:xfrm>
        </p:spPr>
        <p:txBody>
          <a:bodyPr>
            <a:normAutofit fontScale="70000" lnSpcReduction="20000"/>
          </a:bodyPr>
          <a:lstStyle/>
          <a:p>
            <a:pPr marL="717550" indent="-449263">
              <a:buFont typeface="Arial" panose="020B0604020202020204" pitchFamily="34" charset="0"/>
              <a:buAutoNum type="arabicPeriod"/>
            </a:pPr>
            <a:r>
              <a:rPr lang="ru-RU" sz="3600" b="1" dirty="0" smtClean="0">
                <a:solidFill>
                  <a:srgbClr val="0070C0"/>
                </a:solidFill>
              </a:rPr>
              <a:t>Заинтересованность, зависимость от стороны;</a:t>
            </a:r>
          </a:p>
          <a:p>
            <a:pPr marL="717550" indent="-449263">
              <a:buFont typeface="Arial" panose="020B0604020202020204" pitchFamily="34" charset="0"/>
              <a:buAutoNum type="arabicPeriod"/>
            </a:pPr>
            <a:r>
              <a:rPr lang="ru-RU" sz="3600" b="1" dirty="0" smtClean="0">
                <a:solidFill>
                  <a:srgbClr val="0070C0"/>
                </a:solidFill>
              </a:rPr>
              <a:t>Наличие непогашенных дисциплинарных взысканий; </a:t>
            </a:r>
            <a:endParaRPr lang="ru-RU" sz="3600" b="1" dirty="0">
              <a:solidFill>
                <a:srgbClr val="0070C0"/>
              </a:solidFill>
            </a:endParaRPr>
          </a:p>
          <a:p>
            <a:pPr marL="717550" indent="-449263">
              <a:buFont typeface="Arial" panose="020B0604020202020204" pitchFamily="34" charset="0"/>
              <a:buAutoNum type="arabicPeriod"/>
            </a:pPr>
            <a:r>
              <a:rPr lang="ru-RU" sz="3600" b="1" dirty="0">
                <a:solidFill>
                  <a:srgbClr val="0070C0"/>
                </a:solidFill>
              </a:rPr>
              <a:t>Отрицательный опыт:</a:t>
            </a:r>
          </a:p>
          <a:p>
            <a:pPr marL="985838" indent="-268288"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•  судебной </a:t>
            </a:r>
            <a:r>
              <a:rPr lang="ru-RU" sz="3600" b="1" dirty="0">
                <a:solidFill>
                  <a:srgbClr val="0070C0"/>
                </a:solidFill>
              </a:rPr>
              <a:t>экспертизы 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marL="985838" indent="-268288" algn="just">
              <a:buFont typeface="Calibri" pitchFamily="34" charset="0"/>
              <a:buChar char="–"/>
            </a:pPr>
            <a:r>
              <a:rPr lang="ru-RU" sz="3600" b="1" dirty="0" smtClean="0">
                <a:solidFill>
                  <a:srgbClr val="0070C0"/>
                </a:solidFill>
              </a:rPr>
              <a:t>назначение повторной экспертизы;</a:t>
            </a:r>
          </a:p>
          <a:p>
            <a:pPr marL="985838" indent="-268288" algn="just">
              <a:buFont typeface="Calibri" pitchFamily="34" charset="0"/>
              <a:buChar char="–"/>
            </a:pPr>
            <a:r>
              <a:rPr lang="ru-RU" sz="3600" b="1" dirty="0">
                <a:solidFill>
                  <a:srgbClr val="0070C0"/>
                </a:solidFill>
              </a:rPr>
              <a:t>с</a:t>
            </a:r>
            <a:r>
              <a:rPr lang="ru-RU" sz="3600" b="1" dirty="0" smtClean="0">
                <a:solidFill>
                  <a:srgbClr val="0070C0"/>
                </a:solidFill>
              </a:rPr>
              <a:t>рыв сроков</a:t>
            </a:r>
            <a:endParaRPr lang="ru-RU" sz="3600" b="1" dirty="0">
              <a:solidFill>
                <a:srgbClr val="0070C0"/>
              </a:solidFill>
            </a:endParaRPr>
          </a:p>
          <a:p>
            <a:pPr marL="985838" indent="-268288" algn="just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• отрицательные </a:t>
            </a:r>
            <a:r>
              <a:rPr lang="ru-RU" sz="3600" b="1" dirty="0">
                <a:solidFill>
                  <a:srgbClr val="0070C0"/>
                </a:solidFill>
              </a:rPr>
              <a:t>экспертные заключения </a:t>
            </a:r>
            <a:r>
              <a:rPr lang="ru-RU" sz="3600" b="1" dirty="0" smtClean="0">
                <a:solidFill>
                  <a:srgbClr val="0070C0"/>
                </a:solidFill>
              </a:rPr>
              <a:t>СРОО на отчеты об оценке; </a:t>
            </a:r>
            <a:endParaRPr lang="ru-RU" sz="3600" b="1" dirty="0">
              <a:solidFill>
                <a:srgbClr val="0070C0"/>
              </a:solidFill>
            </a:endParaRPr>
          </a:p>
          <a:p>
            <a:pPr marL="538163" indent="-269875">
              <a:buNone/>
              <a:tabLst>
                <a:tab pos="717550" algn="l"/>
              </a:tabLst>
            </a:pPr>
            <a:r>
              <a:rPr lang="ru-RU" sz="3600" b="1" dirty="0">
                <a:solidFill>
                  <a:srgbClr val="0070C0"/>
                </a:solidFill>
              </a:rPr>
              <a:t>4</a:t>
            </a:r>
            <a:r>
              <a:rPr lang="ru-RU" sz="3600" b="1" dirty="0" smtClean="0">
                <a:solidFill>
                  <a:srgbClr val="0070C0"/>
                </a:solidFill>
              </a:rPr>
              <a:t>. </a:t>
            </a:r>
            <a:r>
              <a:rPr lang="ru-RU" sz="3600" b="1" dirty="0">
                <a:solidFill>
                  <a:srgbClr val="0070C0"/>
                </a:solidFill>
              </a:rPr>
              <a:t>	Отсутствие профильных отчетов об </a:t>
            </a:r>
            <a:r>
              <a:rPr lang="ru-RU" sz="3600" b="1" dirty="0" smtClean="0">
                <a:solidFill>
                  <a:srgbClr val="0070C0"/>
                </a:solidFill>
              </a:rPr>
              <a:t>оценке об оценке;</a:t>
            </a:r>
            <a:endParaRPr lang="ru-RU" sz="3600" b="1" dirty="0">
              <a:solidFill>
                <a:srgbClr val="0070C0"/>
              </a:solidFill>
            </a:endParaRPr>
          </a:p>
          <a:p>
            <a:pPr marL="717550" indent="-450850">
              <a:buAutoNum type="arabicPeriod" startAt="5"/>
            </a:pPr>
            <a:r>
              <a:rPr lang="ru-RU" sz="3600" b="1" dirty="0" smtClean="0">
                <a:solidFill>
                  <a:srgbClr val="0070C0"/>
                </a:solidFill>
              </a:rPr>
              <a:t>Отсутствие квалификационного аттестата по соответствующему направлению оценочной деятельности…</a:t>
            </a:r>
            <a:endParaRPr lang="ru-RU" sz="3600" b="1" dirty="0">
              <a:solidFill>
                <a:srgbClr val="0070C0"/>
              </a:solidFill>
            </a:endParaRPr>
          </a:p>
          <a:p>
            <a:pPr marL="742950" indent="-742950">
              <a:buAutoNum type="arabicPeriod" startAt="5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42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800</Words>
  <Application>Microsoft Office PowerPoint</Application>
  <PresentationFormat>Экран (4:3)</PresentationFormat>
  <Paragraphs>194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Ключевые растяжки</vt:lpstr>
      <vt:lpstr>Арбитражный процесс. Несколько кандидатур экспертов. Кого и по каким причинам выбрать</vt:lpstr>
      <vt:lpstr>ЦЕНА и срок выполнения или квалификация эксперта?</vt:lpstr>
      <vt:lpstr>Цена и СРОК выполнения или квалификация эксперта?</vt:lpstr>
      <vt:lpstr>Цена и срок выполнения или квалификация эксперта?</vt:lpstr>
      <vt:lpstr>Стоимостная экспертиза  Выбор экспертной организации</vt:lpstr>
      <vt:lpstr>Стоимостная экспертиза  Выбор эксперта</vt:lpstr>
      <vt:lpstr>Стоимостная экспертиза «Отвод» эксперта / экспертной организации</vt:lpstr>
      <vt:lpstr> Стоимостная экспертиза Выбор эксперта / экспертной организации Как сделать линию короче? </vt:lpstr>
      <vt:lpstr>Ограничение состязательности  в уголовном процессе </vt:lpstr>
      <vt:lpstr>Презумпция правоты эксперта</vt:lpstr>
      <vt:lpstr>Исключение Заключения эксперта как недопустимого доказательства</vt:lpstr>
      <vt:lpstr>Заключение специалиста</vt:lpstr>
      <vt:lpstr>Допрос эксперта.  Привлечение специалиста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29</cp:revision>
  <dcterms:created xsi:type="dcterms:W3CDTF">2021-10-10T16:06:22Z</dcterms:created>
  <dcterms:modified xsi:type="dcterms:W3CDTF">2021-10-10T22:39:09Z</dcterms:modified>
</cp:coreProperties>
</file>