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328" r:id="rId3"/>
    <p:sldId id="260" r:id="rId4"/>
    <p:sldId id="315" r:id="rId5"/>
    <p:sldId id="316" r:id="rId6"/>
    <p:sldId id="324" r:id="rId7"/>
    <p:sldId id="325" r:id="rId8"/>
    <p:sldId id="326" r:id="rId9"/>
    <p:sldId id="313" r:id="rId10"/>
    <p:sldId id="327" r:id="rId11"/>
    <p:sldId id="314" r:id="rId12"/>
    <p:sldId id="358" r:id="rId13"/>
    <p:sldId id="329" r:id="rId14"/>
    <p:sldId id="330" r:id="rId15"/>
    <p:sldId id="336" r:id="rId16"/>
    <p:sldId id="338" r:id="rId17"/>
    <p:sldId id="341" r:id="rId18"/>
    <p:sldId id="357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44" r:id="rId27"/>
    <p:sldId id="355" r:id="rId28"/>
    <p:sldId id="35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07826-2D40-4D92-836E-6C61EB5929A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3C14C-2C22-4E24-8C7E-992AABE761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1225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983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983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3118"/>
            <a:ext cx="7572428" cy="39830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DCE9-B9AA-4F77-9604-7A317C560654}" type="datetime1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2" hasCustomPrompt="1"/>
          </p:nvPr>
        </p:nvSpPr>
        <p:spPr>
          <a:xfrm>
            <a:off x="7500938" y="6143625"/>
            <a:ext cx="1071562" cy="714375"/>
          </a:xfrm>
        </p:spPr>
        <p:txBody>
          <a:bodyPr>
            <a:normAutofit/>
          </a:bodyPr>
          <a:lstStyle>
            <a:lvl1pPr>
              <a:buNone/>
              <a:defRPr sz="1200"/>
            </a:lvl1pPr>
          </a:lstStyle>
          <a:p>
            <a:r>
              <a:rPr lang="ru-RU" dirty="0" smtClean="0"/>
              <a:t>Логотип</a:t>
            </a:r>
          </a:p>
          <a:p>
            <a:r>
              <a:rPr lang="ru-RU" dirty="0" smtClean="0"/>
              <a:t>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795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373AD-C38F-449A-AD1A-FA914EA05F06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D79CD-B39F-4DB8-80BB-1E2F431EB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%D0%BE%D1%82%D1%87%D0%B5%D1%82+%D0%BE%D0%B1+%D0%BE%D1%86%D0%B5%D0%BD%D0%BA%D0%B5&amp;source=images&amp;cd=&amp;cad=rja&amp;docid=FoZHWfHC3DN9LM&amp;tbnid=x2h1URD1oQ8CwM:&amp;ved=0CAUQjRw&amp;url=http://www.intelis-ocenka.ru/faq/report.html&amp;ei=B2lyUZSjF6PI4ASIuoHwCA&amp;bvm=bv.45512109,d.bGE&amp;psig=AFQjCNEFJxMsBO4QAHcKNWLqHV4ndGvz_g&amp;ust=1366537642413522" TargetMode="External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843808" y="3212976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Каминский Алексей Владимирович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6381328"/>
            <a:ext cx="30503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Уфа</a:t>
            </a:r>
            <a:r>
              <a:rPr lang="ru-RU" sz="2000" b="1" smtClean="0">
                <a:solidFill>
                  <a:srgbClr val="0070C0"/>
                </a:solidFill>
              </a:rPr>
              <a:t>, </a:t>
            </a:r>
            <a:r>
              <a:rPr lang="ru-RU" sz="2000" b="1" smtClean="0">
                <a:solidFill>
                  <a:srgbClr val="0070C0"/>
                </a:solidFill>
              </a:rPr>
              <a:t>13 </a:t>
            </a:r>
            <a:r>
              <a:rPr lang="ru-RU" sz="2000" b="1" dirty="0" smtClean="0">
                <a:solidFill>
                  <a:srgbClr val="0070C0"/>
                </a:solidFill>
              </a:rPr>
              <a:t>октября 2021 </a:t>
            </a:r>
            <a:r>
              <a:rPr lang="ru-RU" sz="2000" b="1" dirty="0">
                <a:solidFill>
                  <a:srgbClr val="0070C0"/>
                </a:solidFill>
              </a:rPr>
              <a:t>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62475" cy="31700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Взаимодействие оценочного сообщества и ГБУ как необходимое условие для </a:t>
            </a:r>
            <a:r>
              <a:rPr lang="ru-RU" sz="4000" b="1" dirty="0" smtClean="0">
                <a:solidFill>
                  <a:srgbClr val="002060"/>
                </a:solidFill>
              </a:rPr>
              <a:t>сохранения и формирования </a:t>
            </a:r>
            <a:r>
              <a:rPr lang="ru-RU" sz="4000" b="1" dirty="0">
                <a:solidFill>
                  <a:srgbClr val="002060"/>
                </a:solidFill>
              </a:rPr>
              <a:t>цивилизованного института ГКО</a:t>
            </a: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2843808" y="3933056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Президент </a:t>
            </a:r>
            <a:r>
              <a:rPr lang="ru-RU" sz="1800" b="1" dirty="0">
                <a:solidFill>
                  <a:srgbClr val="002060"/>
                </a:solidFill>
              </a:rPr>
              <a:t>Ассоциации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«</a:t>
            </a:r>
            <a:r>
              <a:rPr lang="ru-RU" sz="1800" b="1" dirty="0">
                <a:solidFill>
                  <a:srgbClr val="002060"/>
                </a:solidFill>
              </a:rPr>
              <a:t>СРОО «Экспертный совет»</a:t>
            </a: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2843808" y="5373216"/>
            <a:ext cx="4824536" cy="8640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Заместитель председателя Совета ТПП РФ по саморегулированию профессиональной и предпринимательской </a:t>
            </a:r>
            <a:r>
              <a:rPr lang="ru-RU" sz="1800" b="1" dirty="0" smtClean="0">
                <a:solidFill>
                  <a:srgbClr val="002060"/>
                </a:solidFill>
              </a:rPr>
              <a:t>деятельности</a:t>
            </a: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2843808" y="4653136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Председатель Правления Союза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судебных экспертов «Экспертный совет»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0" name="Picture 2" descr="ÐÐ°ÑÑÐ¸Ð½ÐºÐ¸ Ð¿Ð¾ Ð·Ð°Ð¿ÑÐ¾ÑÑ Ð¢ÐÐ Ð Ð¤ Ð»Ð¾Ð³Ð¾ÑÐ¸Ð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17232"/>
            <a:ext cx="516123" cy="739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149080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A5B71BF-772D-4F3A-8EAE-2DDD000F3F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806"/>
          <a:stretch>
            <a:fillRect/>
          </a:stretch>
        </p:blipFill>
        <p:spPr>
          <a:xfrm>
            <a:off x="7164288" y="4725144"/>
            <a:ext cx="1841978" cy="576064"/>
          </a:xfrm>
          <a:prstGeom prst="rect">
            <a:avLst/>
          </a:prstGeom>
        </p:spPr>
      </p:pic>
      <p:pic>
        <p:nvPicPr>
          <p:cNvPr id="14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17032"/>
            <a:ext cx="2196538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594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42"/>
          <p:cNvSpPr>
            <a:spLocks noChangeArrowheads="1"/>
          </p:cNvSpPr>
          <p:nvPr/>
        </p:nvSpPr>
        <p:spPr bwMode="auto">
          <a:xfrm>
            <a:off x="0" y="216154"/>
            <a:ext cx="9190777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Противостояние в острой фазе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" name="Молния 5"/>
          <p:cNvSpPr/>
          <p:nvPr/>
        </p:nvSpPr>
        <p:spPr>
          <a:xfrm rot="3485269">
            <a:off x="2802214" y="2298258"/>
            <a:ext cx="3332166" cy="175806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7" name="TextBox 6"/>
          <p:cNvSpPr txBox="1"/>
          <p:nvPr/>
        </p:nvSpPr>
        <p:spPr>
          <a:xfrm rot="1931491">
            <a:off x="767149" y="3825264"/>
            <a:ext cx="3420000" cy="108000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ГБУ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9639706">
            <a:off x="4979174" y="3743590"/>
            <a:ext cx="3420000" cy="108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Оценщики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 flipV="1">
            <a:off x="1115616" y="2348880"/>
            <a:ext cx="72008" cy="36004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79512" y="3789040"/>
            <a:ext cx="3600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539552" y="2905932"/>
            <a:ext cx="287043" cy="27136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8028384" y="2348880"/>
            <a:ext cx="144016" cy="36004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405819" y="2998375"/>
            <a:ext cx="287042" cy="2146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676456" y="3645024"/>
            <a:ext cx="3600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2224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oboifullhd.ru/_ph/1/1380931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1" t="4" r="15433" b="1"/>
          <a:stretch/>
        </p:blipFill>
        <p:spPr bwMode="auto">
          <a:xfrm>
            <a:off x="0" y="-171400"/>
            <a:ext cx="9484251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488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Продолжение противостояния ГБУ и оценщиков приведет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4365104"/>
            <a:ext cx="4570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dirty="0" smtClean="0">
                <a:solidFill>
                  <a:schemeClr val="bg1"/>
                </a:solidFill>
              </a:rPr>
              <a:t>института ГКО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620688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к полному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2420888"/>
            <a:ext cx="77842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FF0000"/>
                </a:solidFill>
              </a:rPr>
              <a:t>разрушению</a:t>
            </a:r>
            <a:endParaRPr lang="ru-RU" sz="9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2412776" y="5157192"/>
            <a:ext cx="11305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dirty="0">
                <a:solidFill>
                  <a:schemeClr val="bg1"/>
                </a:solidFill>
              </a:rPr>
              <a:t>и</a:t>
            </a:r>
            <a:r>
              <a:rPr lang="ru-RU" sz="4800" b="1" dirty="0" smtClean="0">
                <a:solidFill>
                  <a:schemeClr val="bg1"/>
                </a:solidFill>
              </a:rPr>
              <a:t> «оспаривания» </a:t>
            </a:r>
          </a:p>
          <a:p>
            <a:pPr algn="r"/>
            <a:r>
              <a:rPr lang="ru-RU" sz="4800" b="1" dirty="0" smtClean="0">
                <a:solidFill>
                  <a:schemeClr val="bg1"/>
                </a:solidFill>
              </a:rPr>
              <a:t>кадастровой стоимости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2210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8" name="Прямоугольник 42"/>
          <p:cNvSpPr>
            <a:spLocks noChangeArrowheads="1"/>
          </p:cNvSpPr>
          <p:nvPr/>
        </p:nvSpPr>
        <p:spPr bwMode="auto">
          <a:xfrm>
            <a:off x="-136015" y="0"/>
            <a:ext cx="9324527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Нужно рассматривать риски всей системы ГКО, 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а не отдельно взятого ГБУ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Россия карта рисун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41" y="1938992"/>
            <a:ext cx="8625955" cy="4968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932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38793" y="260648"/>
            <a:ext cx="9882793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История про три конверта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2050" name="Picture 2" descr="http://clipart-library.com/images/6ir5Gox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38793" y="968534"/>
            <a:ext cx="9829498" cy="786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572144">
            <a:off x="1239479" y="3724067"/>
            <a:ext cx="981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№3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5866479"/>
            <a:ext cx="981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№2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88224" y="5896181"/>
            <a:ext cx="10967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№ 3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 rot="21443996">
            <a:off x="2158541" y="2563750"/>
            <a:ext cx="40348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4000" b="1" dirty="0" smtClean="0">
                <a:latin typeface="Calibri" pitchFamily="34" charset="0"/>
                <a:cs typeface="Times New Roman" pitchFamily="18" charset="0"/>
              </a:rPr>
              <a:t>Готовь три   	конверта!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468560" y="6021288"/>
            <a:ext cx="9289032" cy="9492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93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08520" y="20424"/>
            <a:ext cx="9306549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7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КТО</a:t>
            </a:r>
            <a:r>
              <a:rPr lang="en-US" altLang="ru-RU" sz="7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altLang="ru-RU" sz="7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будет после ГБУ</a:t>
            </a:r>
            <a:r>
              <a:rPr lang="en-US" altLang="ru-RU" sz="7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?</a:t>
            </a:r>
            <a:r>
              <a:rPr lang="ru-RU" altLang="ru-RU" sz="7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AutoShape 4" descr="https://pumpmuscles.ru/wp-content/uploads/2017/05/effekt-deistviya-tolpi-min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s://build-experts.ru/wp-content/uploads/2018/07/naselenie-rossi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7" t="8269" r="-1187" b="-982"/>
          <a:stretch/>
        </p:blipFill>
        <p:spPr bwMode="auto">
          <a:xfrm>
            <a:off x="-180528" y="1196752"/>
            <a:ext cx="9435158" cy="608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88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2"/>
          <p:cNvSpPr txBox="1">
            <a:spLocks/>
          </p:cNvSpPr>
          <p:nvPr/>
        </p:nvSpPr>
        <p:spPr>
          <a:xfrm>
            <a:off x="7007533" y="64922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4407CEC-AE81-4D29-A1DA-55D4B26EE605}" type="slidenum">
              <a:rPr lang="ru-RU" smtClean="0"/>
              <a:pPr algn="r"/>
              <a:t>15</a:t>
            </a:fld>
            <a:endParaRPr lang="ru-RU" dirty="0"/>
          </a:p>
        </p:txBody>
      </p:sp>
      <p:pic>
        <p:nvPicPr>
          <p:cNvPr id="5" name="Рисунок 4" descr="http://img-fotki.yandex.ru/get/9261/93328734.d/0_da5e7_309fb794_XXL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99" t="4583" r="5912" b="4643"/>
          <a:stretch/>
        </p:blipFill>
        <p:spPr bwMode="auto">
          <a:xfrm>
            <a:off x="395536" y="908720"/>
            <a:ext cx="4101083" cy="5611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://kakdakak.ru/images/Tech/jbdusygkbu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048"/>
          <a:stretch/>
        </p:blipFill>
        <p:spPr bwMode="auto">
          <a:xfrm>
            <a:off x="5148064" y="1772816"/>
            <a:ext cx="3617218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9822204">
            <a:off x="-40937" y="3576901"/>
            <a:ext cx="5149552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…разрушим </a:t>
            </a:r>
            <a:r>
              <a:rPr lang="ru-RU" sz="2400" b="1" dirty="0">
                <a:solidFill>
                  <a:schemeClr val="bg1"/>
                </a:solidFill>
              </a:rPr>
              <a:t>до основания, а </a:t>
            </a:r>
            <a:r>
              <a:rPr lang="ru-RU" sz="2400" b="1" dirty="0" smtClean="0">
                <a:solidFill>
                  <a:schemeClr val="bg1"/>
                </a:solidFill>
              </a:rPr>
              <a:t>затем…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5157192"/>
            <a:ext cx="253069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тонкая настройка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Альтернативы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86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488" y="0"/>
            <a:ext cx="91440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Возможные пути ГКО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40379" y="6572647"/>
            <a:ext cx="538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0070C0"/>
                </a:solidFill>
              </a:rPr>
              <a:t>12</a:t>
            </a:r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http://cs302500.vk.me/v302500329/4332/wkDjRU2jJ6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25" b="2077"/>
          <a:stretch/>
        </p:blipFill>
        <p:spPr bwMode="auto">
          <a:xfrm>
            <a:off x="1835696" y="980728"/>
            <a:ext cx="4860422" cy="352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797152"/>
            <a:ext cx="4392488" cy="181588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Продолжать противостояние</a:t>
            </a:r>
          </a:p>
          <a:p>
            <a:pPr algn="r"/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7504" y="4797152"/>
            <a:ext cx="442649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Вместе с оценочным сообществом трансформировать институт ГКО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11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42"/>
          <p:cNvSpPr>
            <a:spLocks noChangeArrowheads="1"/>
          </p:cNvSpPr>
          <p:nvPr/>
        </p:nvSpPr>
        <p:spPr bwMode="auto">
          <a:xfrm>
            <a:off x="-1" y="0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Нужны</a:t>
            </a:r>
            <a:br>
              <a:rPr lang="ru-RU" alt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понятные правила взаимодействия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ГБУ и оценщиков</a:t>
            </a:r>
            <a:endParaRPr lang="ru-RU" altLang="ru-RU" sz="4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ÐÐ°ÑÑÐ¸Ð½ÐºÐ¸ Ð¿Ð¾ Ð·Ð°Ð¿ÑÐ¾ÑÑ Ð»Ð°Ð±Ð¸ÑÐ¸Ð½Ñ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45592"/>
            <a:ext cx="4716524" cy="465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ÐÐ°ÑÑÐ¸Ð½ÐºÐ¸ Ð¿Ð¾ Ð·Ð°Ð¿ÑÐ¾ÑÑ ÐÐ ÐÐ¡ÐÐ«Ð Ð²Ð¾Ð¿ÑÐ¾ÑÐ¸ÑÐµÐ»ÑÐ½ÑÐ¹ Ð·Ð½Ð°Ðº ÐÐ ÐÐÐ ÐÐ§ÐÐ«Ð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996952"/>
            <a:ext cx="1589528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19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407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ru-RU" sz="4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Принцип существенности</a:t>
            </a:r>
            <a:br>
              <a:rPr lang="ru-RU" sz="4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при </a:t>
            </a:r>
            <a:r>
              <a:rPr lang="ru-RU" sz="4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проведении проверки/экспертизе</a:t>
            </a:r>
            <a:endParaRPr lang="ru-RU" sz="4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524" y="1457483"/>
            <a:ext cx="856895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1. В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решении ГБУ/экспертном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заключении должна быть изложена вся информация, существенная для понимания результатов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проверки/экспертизы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algn="just">
              <a:spcBef>
                <a:spcPts val="1800"/>
              </a:spcBef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2. Должны быть выявлены нарушения требований </a:t>
            </a:r>
            <a:r>
              <a:rPr lang="ru-RU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ЗоОД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, оказывающие (способные оказать) существенное влияние на итоговую величину стоимости объекта оценки (при наличии подобных нарушений). </a:t>
            </a:r>
          </a:p>
          <a:p>
            <a:pPr algn="just">
              <a:spcBef>
                <a:spcPts val="1800"/>
              </a:spcBef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3. Чем нарушение существеннее – тем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больше внимания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ему должно быть уделено в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решении ГБУ/экспертном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заключении</a:t>
            </a:r>
          </a:p>
        </p:txBody>
      </p:sp>
    </p:spTree>
    <p:extLst>
      <p:ext uri="{BB962C8B-B14F-4D97-AF65-F5344CB8AC3E}">
        <p14:creationId xmlns:p14="http://schemas.microsoft.com/office/powerpoint/2010/main" xmlns="" val="2661290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t1.gstatic.com/images?q=tbn:ANd9GcS_h5WrYWTBU_pvxgmUoG9gQXmAccQGCVmz1nmi7A0Cq9RyC740c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45522"/>
            <a:ext cx="1673394" cy="1210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t1.gstatic.com/images?q=tbn:ANd9GcS_h5WrYWTBU_pvxgmUoG9gQXmAccQGCVmz1nmi7A0Cq9RyC740c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6" y="1797618"/>
            <a:ext cx="1673394" cy="1210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78406"/>
            <a:ext cx="666681" cy="72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93" y="0"/>
            <a:ext cx="9140007" cy="9573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Практика работы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Комиссий «по оспариванию» КС и судебных органов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t3.gstatic.com/images?q=tbn:ANd9GcQeNUtrppv5BKQepQqy8j6oP2esi2N9FUinCVP3Sj62uQ8dPOz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883"/>
          <a:stretch/>
        </p:blipFill>
        <p:spPr bwMode="auto">
          <a:xfrm>
            <a:off x="6804248" y="4437112"/>
            <a:ext cx="1781175" cy="23858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943" y="5941898"/>
            <a:ext cx="738008" cy="7521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059832" y="170080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стоимость, определенная Оценщиком в Отчете об оценке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92732" y="511576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стоимость, определенная судебным Экспертом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27784" y="2708920"/>
            <a:ext cx="4176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Искажение стоимости?</a:t>
            </a:r>
            <a:endParaRPr lang="ru-RU" sz="3000" b="1" dirty="0">
              <a:solidFill>
                <a:srgbClr val="FF0000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5652120" y="4077072"/>
            <a:ext cx="884832" cy="0"/>
          </a:xfrm>
          <a:prstGeom prst="straightConnector1">
            <a:avLst/>
          </a:prstGeom>
          <a:ln w="317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2936380" y="4077072"/>
            <a:ext cx="2787748" cy="0"/>
          </a:xfrm>
          <a:prstGeom prst="straightConnector1">
            <a:avLst/>
          </a:prstGeom>
          <a:ln w="317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2936379" y="3701408"/>
            <a:ext cx="0" cy="432048"/>
          </a:xfrm>
          <a:prstGeom prst="straightConnector1">
            <a:avLst/>
          </a:prstGeom>
          <a:ln w="317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2833018" y="3573017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6444232" y="3573016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6536952" y="3701408"/>
            <a:ext cx="0" cy="432048"/>
          </a:xfrm>
          <a:prstGeom prst="straightConnector1">
            <a:avLst/>
          </a:prstGeom>
          <a:ln w="317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267744" y="2852936"/>
            <a:ext cx="596627" cy="758466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619601" y="3760811"/>
            <a:ext cx="256655" cy="676301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334057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2" name="Picture 2" descr="http://2.bp.blogspot.com/-03FunVuuozc/Vo-llu_NN4I/AAAAAAAADew/KslftP4Tpjs/w1200-h630-p-k-no-nu/%25D0%25A1%25D0%25B0%25D0%25BB%25D1%2582%25D1%258B%25D0%25BA%25D0%25BE%25D0%25B2-%25D0%25A9%25D0%25B5%25D0%25B4%25D1%2580%25D0%25B8%25D0%25BD.jpg"/>
          <p:cNvPicPr>
            <a:picLocks noChangeAspect="1" noChangeArrowheads="1"/>
          </p:cNvPicPr>
          <p:nvPr/>
        </p:nvPicPr>
        <p:blipFill>
          <a:blip r:embed="rId2" cstate="print"/>
          <a:srcRect l="17077" r="13110"/>
          <a:stretch>
            <a:fillRect/>
          </a:stretch>
        </p:blipFill>
        <p:spPr bwMode="auto">
          <a:xfrm>
            <a:off x="0" y="0"/>
            <a:ext cx="9144000" cy="687636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72000" y="548680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5400" b="1" dirty="0">
                <a:solidFill>
                  <a:schemeClr val="bg2">
                    <a:lumMod val="10000"/>
                  </a:schemeClr>
                </a:solidFill>
              </a:rPr>
              <a:t>За пять лет в России меняется многое, за двести лет – почти ничего</a:t>
            </a:r>
          </a:p>
        </p:txBody>
      </p:sp>
    </p:spTree>
    <p:extLst>
      <p:ext uri="{BB962C8B-B14F-4D97-AF65-F5344CB8AC3E}">
        <p14:creationId xmlns="" xmlns:p14="http://schemas.microsoft.com/office/powerpoint/2010/main" val="39932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490" y="1404089"/>
            <a:ext cx="1333362" cy="144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9775"/>
            <a:ext cx="9143999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Разница в стоимости –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не всегда </a:t>
            </a:r>
            <a:r>
              <a:rPr lang="ru-RU" sz="4000" b="1" dirty="0" err="1" smtClean="0">
                <a:solidFill>
                  <a:srgbClr val="002060"/>
                </a:solidFill>
              </a:rPr>
              <a:t>результа</a:t>
            </a:r>
            <a:r>
              <a:rPr lang="ru-RU" sz="4000" b="1" dirty="0" smtClean="0">
                <a:solidFill>
                  <a:srgbClr val="002060"/>
                </a:solidFill>
              </a:rPr>
              <a:t>  ее искажения!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65" y="5167891"/>
            <a:ext cx="1332000" cy="1357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483768" y="180534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стоимость, определенная Оценщиком в Отчете об оценке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59832" y="558924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стоимость, определенная судебным Экспертом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3102521" y="3585637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38825" y="3585636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2364852" y="2852936"/>
            <a:ext cx="774814" cy="758466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084168" y="3861048"/>
            <a:ext cx="730471" cy="101510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981613" y="3861048"/>
            <a:ext cx="2958539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рыночный диапазон цен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868144" y="4347106"/>
            <a:ext cx="1008112" cy="0"/>
          </a:xfrm>
          <a:prstGeom prst="straightConnector1">
            <a:avLst/>
          </a:prstGeom>
          <a:ln w="31750">
            <a:solidFill>
              <a:srgbClr val="00206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979713" y="4347106"/>
            <a:ext cx="1080119" cy="0"/>
          </a:xfrm>
          <a:prstGeom prst="straightConnector1">
            <a:avLst/>
          </a:prstGeom>
          <a:ln w="31750">
            <a:solidFill>
              <a:srgbClr val="00206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979712" y="3717032"/>
            <a:ext cx="0" cy="846098"/>
          </a:xfrm>
          <a:prstGeom prst="straightConnector1">
            <a:avLst/>
          </a:prstGeom>
          <a:ln w="31750">
            <a:solidFill>
              <a:srgbClr val="00206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76256" y="3717032"/>
            <a:ext cx="0" cy="846098"/>
          </a:xfrm>
          <a:prstGeom prst="straightConnector1">
            <a:avLst/>
          </a:prstGeom>
          <a:ln w="31750">
            <a:solidFill>
              <a:srgbClr val="00206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162855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90265" y="-13434"/>
            <a:ext cx="9320535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Кто и как определяет </a:t>
            </a:r>
          </a:p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рыночный диапазон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  <a:endParaRPr lang="ru-RU" sz="4000" b="1" dirty="0" smtClean="0">
              <a:solidFill>
                <a:srgbClr val="00206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1844824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3102521" y="1749493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38825" y="1749492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17721" y="1965493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981613" y="2024904"/>
            <a:ext cx="2958539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рыночный диапазон цен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868144" y="2510962"/>
            <a:ext cx="1008112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979713" y="2510962"/>
            <a:ext cx="1080119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979712" y="1880888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76256" y="1880888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23528" y="4365104"/>
            <a:ext cx="8352928" cy="235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Методический инструментарий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Экспертные диапазоны для различных видов объектов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Расчетные модели диапазонов неопределенности</a:t>
            </a:r>
          </a:p>
          <a:p>
            <a:pPr>
              <a:lnSpc>
                <a:spcPct val="80000"/>
              </a:lnSpc>
            </a:pP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528" y="3140968"/>
            <a:ext cx="8496944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Обосновывать </a:t>
            </a:r>
            <a:r>
              <a:rPr lang="ru-RU" sz="3600" b="1" dirty="0" err="1" smtClean="0">
                <a:solidFill>
                  <a:srgbClr val="002060"/>
                </a:solidFill>
              </a:rPr>
              <a:t>выпадание</a:t>
            </a:r>
            <a:r>
              <a:rPr lang="ru-RU" sz="3600" b="1" dirty="0" smtClean="0">
                <a:solidFill>
                  <a:srgbClr val="002060"/>
                </a:solidFill>
              </a:rPr>
              <a:t> из диапазона должен оппонент (судебный эксперт)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62855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-4451"/>
            <a:ext cx="9180512" cy="1273211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Выводы по </a:t>
            </a: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результатам </a:t>
            </a:r>
            <a:r>
              <a:rPr lang="ru-RU" sz="4000" b="1" kern="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проверки отчета об оценке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8596" y="1340768"/>
            <a:ext cx="572540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выявленные нарушения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не оказывают никакого влияния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на итоговую величину стоимости объекта оценки;</a:t>
            </a:r>
          </a:p>
          <a:p>
            <a:pPr lvl="0" algn="just">
              <a:spcBef>
                <a:spcPts val="120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характер выявленных нарушений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не позволяет сделать вывод</a:t>
            </a:r>
            <a:r>
              <a:rPr lang="ru-RU" sz="2400" b="1" dirty="0">
                <a:solidFill>
                  <a:srgbClr val="FF5050"/>
                </a:solidFill>
                <a:latin typeface="Calibri" panose="020F0502020204030204" pitchFamily="34" charset="0"/>
              </a:rPr>
              <a:t/>
            </a:r>
            <a:br>
              <a:rPr lang="ru-RU" sz="2400" b="1" dirty="0">
                <a:solidFill>
                  <a:srgbClr val="FF505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 достоверности или недостоверности итоговой величины стоимости объекта оценки, определенной в отчете об оценке;</a:t>
            </a:r>
          </a:p>
          <a:p>
            <a:pPr lvl="0" algn="just">
              <a:spcBef>
                <a:spcPts val="120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выявленные нарушения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привели</a:t>
            </a:r>
            <a:b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к существенному занижению (завышению)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итоговой величины стоимости объекта оценки, определенной в отчете об оценке.</a:t>
            </a:r>
          </a:p>
        </p:txBody>
      </p:sp>
      <p:pic>
        <p:nvPicPr>
          <p:cNvPr id="13316" name="Picture 4" descr="http://prodigypianostudios.com/eclecticpianoexperience/wp-content/uploads/2011/10/bigstock_Scalpel_55625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7545" y="2420888"/>
            <a:ext cx="3292353" cy="291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47829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79512" y="0"/>
            <a:ext cx="8640960" cy="5609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вопросы обычно суд ставит перед экспертом</a:t>
            </a: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ли отчет об оценке требованиям законодательства об оценочной деятельности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величина рыночной стоимости объекта оценки на определенную дату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1993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79512" y="0"/>
            <a:ext cx="8640960" cy="5609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вопрос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ставить с позиции существенности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ли величина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рыночной стоимости,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определенная в отчете об оценке, в диапазоне рыночных цен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60648"/>
            <a:ext cx="9161419" cy="9807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Предложение</a:t>
            </a:r>
            <a:r>
              <a:rPr kumimoji="0" lang="ru-RU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Резолюцию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-612576" y="1628800"/>
            <a:ext cx="986509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514350" lvl="0" indent="-514350"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Рекомендовать в судебных процессах по установлению кадастровой стоимости в размере рыночной стоимости вместо вопроса о соответствии отчета об оценке требованиям законодательства ставить вопрос</a:t>
            </a:r>
          </a:p>
          <a:p>
            <a:pPr marL="514350" lvl="0" indent="-514350"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 </a:t>
            </a:r>
          </a:p>
          <a:p>
            <a:pPr marL="514350" lvl="0" indent="-514350"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«Находится ли величина рыночной стоимости, определенная в отчете об оценке, </a:t>
            </a:r>
          </a:p>
          <a:p>
            <a:pPr marL="514350" lvl="0" indent="-514350"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в диапазоне рыночных цен»</a:t>
            </a:r>
          </a:p>
          <a:p>
            <a:pPr marL="514350" lvl="0" indent="-514350" algn="ctr"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marL="514350" lvl="0" indent="-514350" algn="ctr"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42"/>
          <p:cNvSpPr>
            <a:spLocks noChangeArrowheads="1"/>
          </p:cNvSpPr>
          <p:nvPr/>
        </p:nvSpPr>
        <p:spPr bwMode="auto">
          <a:xfrm>
            <a:off x="-1" y="0"/>
            <a:ext cx="9144000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Нужны</a:t>
            </a:r>
            <a:b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понятные правила взаимодействия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ГБУ и оценщиков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ÐÐ°ÑÑÐ¸Ð½ÐºÐ¸ Ð¿Ð¾ Ð·Ð°Ð¿ÑÐ¾ÑÑ Ð»Ð°Ð±Ð¸ÑÐ¸Ð½Ñ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8232" y="2035625"/>
            <a:ext cx="4527531" cy="447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912891" y="4149080"/>
            <a:ext cx="7992888" cy="0"/>
          </a:xfrm>
          <a:prstGeom prst="straightConnector1">
            <a:avLst/>
          </a:prstGeom>
          <a:ln w="2159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59832" y="3364250"/>
            <a:ext cx="3120983" cy="1569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РСОД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53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8" name="Прямоугольник 42"/>
          <p:cNvSpPr>
            <a:spLocks noChangeArrowheads="1"/>
          </p:cNvSpPr>
          <p:nvPr/>
        </p:nvSpPr>
        <p:spPr bwMode="auto">
          <a:xfrm>
            <a:off x="-18256" y="876201"/>
            <a:ext cx="9324527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1. Отчет о оценке рыночной стоимости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2"/>
          <p:cNvSpPr>
            <a:spLocks noChangeArrowheads="1"/>
          </p:cNvSpPr>
          <p:nvPr/>
        </p:nvSpPr>
        <p:spPr bwMode="auto">
          <a:xfrm>
            <a:off x="7952" y="1522564"/>
            <a:ext cx="9324527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. Добровольная экспертиза СРОО на подтверждение стоимости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-18256" y="2846003"/>
            <a:ext cx="3969304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Автоматическое установление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КС в размере РС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42"/>
          <p:cNvSpPr>
            <a:spLocks noChangeArrowheads="1"/>
          </p:cNvSpPr>
          <p:nvPr/>
        </p:nvSpPr>
        <p:spPr bwMode="auto">
          <a:xfrm>
            <a:off x="4643741" y="2846003"/>
            <a:ext cx="4500259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Жалоба в 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АО Союза /АО МЭР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42"/>
          <p:cNvSpPr>
            <a:spLocks noChangeArrowheads="1"/>
          </p:cNvSpPr>
          <p:nvPr/>
        </p:nvSpPr>
        <p:spPr bwMode="auto">
          <a:xfrm>
            <a:off x="7952" y="0"/>
            <a:ext cx="9324527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Алгоритм для обсуждения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42"/>
          <p:cNvSpPr>
            <a:spLocks noChangeArrowheads="1"/>
          </p:cNvSpPr>
          <p:nvPr/>
        </p:nvSpPr>
        <p:spPr bwMode="auto">
          <a:xfrm>
            <a:off x="3794803" y="2920462"/>
            <a:ext cx="151216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или</a:t>
            </a:r>
            <a:endParaRPr lang="ru-RU" altLang="ru-RU" sz="4000" b="1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42"/>
          <p:cNvSpPr>
            <a:spLocks noChangeArrowheads="1"/>
          </p:cNvSpPr>
          <p:nvPr/>
        </p:nvSpPr>
        <p:spPr bwMode="auto">
          <a:xfrm>
            <a:off x="-376829" y="4919008"/>
            <a:ext cx="10094088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Три жалобы за год подтверждается  - 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лишение СРОО на полгода/год 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проводить экспертизу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42"/>
          <p:cNvSpPr>
            <a:spLocks noChangeArrowheads="1"/>
          </p:cNvSpPr>
          <p:nvPr/>
        </p:nvSpPr>
        <p:spPr bwMode="auto">
          <a:xfrm>
            <a:off x="4643741" y="4149080"/>
            <a:ext cx="4500259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РСОД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421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42"/>
          <p:cNvSpPr>
            <a:spLocks noChangeArrowheads="1"/>
          </p:cNvSpPr>
          <p:nvPr/>
        </p:nvSpPr>
        <p:spPr bwMode="auto">
          <a:xfrm>
            <a:off x="46777" y="216154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Противостояние началось</a:t>
            </a:r>
            <a:endParaRPr lang="ru-RU" altLang="ru-RU" sz="4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" name="Молния 5"/>
          <p:cNvSpPr/>
          <p:nvPr/>
        </p:nvSpPr>
        <p:spPr>
          <a:xfrm rot="3485269">
            <a:off x="2732615" y="1764614"/>
            <a:ext cx="3332166" cy="175806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7" name="TextBox 6"/>
          <p:cNvSpPr txBox="1"/>
          <p:nvPr/>
        </p:nvSpPr>
        <p:spPr>
          <a:xfrm rot="1931491">
            <a:off x="780385" y="3248879"/>
            <a:ext cx="3420000" cy="108000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ГБУ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9639706">
            <a:off x="4992410" y="3167205"/>
            <a:ext cx="3420000" cy="108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Оценщики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 flipV="1">
            <a:off x="1128852" y="1772495"/>
            <a:ext cx="72008" cy="36004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92748" y="3212655"/>
            <a:ext cx="3600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552788" y="2329547"/>
            <a:ext cx="287043" cy="27136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8041620" y="1772495"/>
            <a:ext cx="144016" cy="36004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419055" y="2421990"/>
            <a:ext cx="287042" cy="2146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689692" y="2998054"/>
            <a:ext cx="3600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11560" y="5229200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Кейсы –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низкое качество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отчетов об оценке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7696" y="5013176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Кейсы – низкое качество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судебных экспертиз;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некорректные замечания ГБУ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8" name="Picture 2" descr="https://img2.freepng.ru/20180617/qrf/kisspng-business-partner-partnership-clip-art-5b26475a3a4964.4400887915292352902388.jpg"/>
          <p:cNvPicPr>
            <a:picLocks noChangeAspect="1" noChangeArrowheads="1"/>
          </p:cNvPicPr>
          <p:nvPr/>
        </p:nvPicPr>
        <p:blipFill>
          <a:blip r:embed="rId2" cstate="print"/>
          <a:srcRect t="59687"/>
          <a:stretch>
            <a:fillRect/>
          </a:stretch>
        </p:blipFill>
        <p:spPr bwMode="auto">
          <a:xfrm>
            <a:off x="2987824" y="5301208"/>
            <a:ext cx="3024336" cy="1002447"/>
          </a:xfrm>
          <a:prstGeom prst="rect">
            <a:avLst/>
          </a:prstGeom>
          <a:noFill/>
        </p:spPr>
      </p:pic>
      <p:pic>
        <p:nvPicPr>
          <p:cNvPr id="20" name="Picture 2" descr="https://img2.freepng.ru/20180617/qrf/kisspng-business-partner-partnership-clip-art-5b26475a3a4964.4400887915292352902388.jpg"/>
          <p:cNvPicPr>
            <a:picLocks noChangeAspect="1" noChangeArrowheads="1"/>
          </p:cNvPicPr>
          <p:nvPr/>
        </p:nvPicPr>
        <p:blipFill>
          <a:blip r:embed="rId3" cstate="print"/>
          <a:srcRect b="38511"/>
          <a:stretch>
            <a:fillRect/>
          </a:stretch>
        </p:blipFill>
        <p:spPr bwMode="auto">
          <a:xfrm>
            <a:off x="-1044624" y="332656"/>
            <a:ext cx="10585176" cy="6120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4290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8" name="Прямоугольник 42"/>
          <p:cNvSpPr>
            <a:spLocks noChangeArrowheads="1"/>
          </p:cNvSpPr>
          <p:nvPr/>
        </p:nvSpPr>
        <p:spPr bwMode="auto">
          <a:xfrm>
            <a:off x="20275" y="0"/>
            <a:ext cx="9324527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5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«Взаимодействие» сегодня</a:t>
            </a:r>
          </a:p>
        </p:txBody>
      </p:sp>
      <p:pic>
        <p:nvPicPr>
          <p:cNvPr id="5" name="Рисунок 4" descr="https://s8.hostingkartinok.com/uploads/images/2017/08/691439878838ad4d0a35f9c0edf1092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39" y="1589971"/>
            <a:ext cx="9036496" cy="52883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275856" y="4453693"/>
            <a:ext cx="1835824" cy="1200329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ГБУ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3520" y="2204864"/>
            <a:ext cx="4320480" cy="1200329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Регулятор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8856" y="5716906"/>
            <a:ext cx="4896544" cy="1200329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оценщики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080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89" t="23052" r="17366" b="13651"/>
          <a:stretch/>
        </p:blipFill>
        <p:spPr bwMode="auto">
          <a:xfrm>
            <a:off x="1043608" y="1052736"/>
            <a:ext cx="7295258" cy="530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6309320"/>
            <a:ext cx="648072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Кадастровая оценка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31840" y="1926702"/>
            <a:ext cx="3456384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«Оспаривание»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</a:rPr>
              <a:t>к</a:t>
            </a:r>
            <a:r>
              <a:rPr lang="ru-RU" sz="3600" b="1" dirty="0" smtClean="0">
                <a:solidFill>
                  <a:srgbClr val="0070C0"/>
                </a:solidFill>
              </a:rPr>
              <a:t>адастровой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стоимости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5085" y="0"/>
            <a:ext cx="9161419" cy="11247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Задача - баланс интересов </a:t>
            </a:r>
          </a:p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органов власти и налогоплательщиков</a:t>
            </a:r>
            <a:endParaRPr lang="ru-RU" sz="32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2012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-35085" y="0"/>
            <a:ext cx="9161419" cy="11247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Задача - баланс интересов </a:t>
            </a:r>
          </a:p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органов власти и налогоплательщиков</a:t>
            </a:r>
            <a:endParaRPr lang="ru-RU" sz="3200" b="1" u="sng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89" t="23052" r="17366" b="13651"/>
          <a:stretch/>
        </p:blipFill>
        <p:spPr bwMode="auto">
          <a:xfrm>
            <a:off x="1043608" y="1052736"/>
            <a:ext cx="7295258" cy="530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4549160"/>
            <a:ext cx="273630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Кадастровая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оценка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36096" y="4239578"/>
            <a:ext cx="3456384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«Оспаривание»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</a:rPr>
              <a:t>к</a:t>
            </a:r>
            <a:r>
              <a:rPr lang="ru-RU" sz="3600" b="1" dirty="0" smtClean="0">
                <a:solidFill>
                  <a:srgbClr val="0070C0"/>
                </a:solidFill>
              </a:rPr>
              <a:t>адастровой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стоимости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35085" y="-466"/>
            <a:ext cx="9933234" cy="39395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5000" b="1" dirty="0" smtClean="0">
                <a:solidFill>
                  <a:srgbClr val="0070C0"/>
                </a:solidFill>
              </a:rPr>
              <a:t>ГБУ</a:t>
            </a:r>
          </a:p>
        </p:txBody>
      </p:sp>
    </p:spTree>
    <p:extLst>
      <p:ext uri="{BB962C8B-B14F-4D97-AF65-F5344CB8AC3E}">
        <p14:creationId xmlns="" xmlns:p14="http://schemas.microsoft.com/office/powerpoint/2010/main" val="105322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42"/>
          <p:cNvSpPr>
            <a:spLocks noChangeArrowheads="1"/>
          </p:cNvSpPr>
          <p:nvPr/>
        </p:nvSpPr>
        <p:spPr bwMode="auto">
          <a:xfrm>
            <a:off x="18192" y="203160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ГБУ – пересечение интересов</a:t>
            </a:r>
            <a:endParaRPr lang="ru-RU" altLang="ru-RU" sz="40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3808" y="3429000"/>
            <a:ext cx="3420000" cy="1080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ГБУ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62000" y="1240076"/>
            <a:ext cx="3420000" cy="108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Администрация субъекта РФ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438536">
            <a:off x="116730" y="5053027"/>
            <a:ext cx="3420000" cy="108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Собственники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348285">
            <a:off x="5608306" y="5127731"/>
            <a:ext cx="3420000" cy="108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Оценщики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6" name="Молния 5"/>
          <p:cNvSpPr/>
          <p:nvPr/>
        </p:nvSpPr>
        <p:spPr>
          <a:xfrm rot="17278789">
            <a:off x="2093161" y="4559577"/>
            <a:ext cx="595841" cy="320739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19" name="Молния 18"/>
          <p:cNvSpPr/>
          <p:nvPr/>
        </p:nvSpPr>
        <p:spPr>
          <a:xfrm rot="3246356">
            <a:off x="4218622" y="2739903"/>
            <a:ext cx="595841" cy="320739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20" name="Молния 19"/>
          <p:cNvSpPr/>
          <p:nvPr/>
        </p:nvSpPr>
        <p:spPr>
          <a:xfrm rot="4321211" flipH="1">
            <a:off x="6462797" y="4577270"/>
            <a:ext cx="595841" cy="320739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</p:spTree>
    <p:extLst>
      <p:ext uri="{BB962C8B-B14F-4D97-AF65-F5344CB8AC3E}">
        <p14:creationId xmlns="" xmlns:p14="http://schemas.microsoft.com/office/powerpoint/2010/main" val="389106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3717032"/>
            <a:ext cx="3420000" cy="1080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ГБУ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9712" y="260648"/>
            <a:ext cx="5256584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Администрация субъекта РФ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438536">
            <a:off x="116730" y="5053027"/>
            <a:ext cx="3420000" cy="108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Собственники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348285">
            <a:off x="5608306" y="5127731"/>
            <a:ext cx="3420000" cy="108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Оценщики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6" name="Молния 5"/>
          <p:cNvSpPr/>
          <p:nvPr/>
        </p:nvSpPr>
        <p:spPr>
          <a:xfrm rot="17278789">
            <a:off x="2093161" y="4559577"/>
            <a:ext cx="595841" cy="320739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19" name="Молния 18"/>
          <p:cNvSpPr/>
          <p:nvPr/>
        </p:nvSpPr>
        <p:spPr>
          <a:xfrm rot="3246356">
            <a:off x="3866754" y="2529301"/>
            <a:ext cx="1467057" cy="608059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20" name="Молния 19"/>
          <p:cNvSpPr/>
          <p:nvPr/>
        </p:nvSpPr>
        <p:spPr>
          <a:xfrm rot="4321211" flipH="1">
            <a:off x="6462797" y="4577270"/>
            <a:ext cx="595841" cy="320739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</p:spTree>
    <p:extLst>
      <p:ext uri="{BB962C8B-B14F-4D97-AF65-F5344CB8AC3E}">
        <p14:creationId xmlns="" xmlns:p14="http://schemas.microsoft.com/office/powerpoint/2010/main" val="389106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2"/>
          <p:cNvSpPr txBox="1">
            <a:spLocks/>
          </p:cNvSpPr>
          <p:nvPr/>
        </p:nvSpPr>
        <p:spPr>
          <a:xfrm>
            <a:off x="7007533" y="64922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4407CEC-AE81-4D29-A1DA-55D4B26EE605}" type="slidenum">
              <a:rPr lang="ru-RU" smtClean="0"/>
              <a:pPr algn="r"/>
              <a:t>8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0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Государственный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 кадастровый Оценщик – </a:t>
            </a:r>
          </a:p>
          <a:p>
            <a:pPr algn="r"/>
            <a:r>
              <a:rPr lang="ru-RU" sz="3600" b="1" dirty="0" smtClean="0">
                <a:solidFill>
                  <a:srgbClr val="FF0000"/>
                </a:solidFill>
              </a:rPr>
              <a:t>независим</a:t>
            </a:r>
            <a:r>
              <a:rPr lang="ru-RU" sz="3600" b="1" dirty="0" smtClean="0">
                <a:solidFill>
                  <a:srgbClr val="0070C0"/>
                </a:solidFill>
              </a:rPr>
              <a:t>?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2053" name="Picture 5" descr="C:\Users\Ильин МО\Desktop\Документы СРОО\РГ Росреестра\Заседание 4\Независимость ГКО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7"/>
          <a:stretch/>
        </p:blipFill>
        <p:spPr bwMode="auto">
          <a:xfrm>
            <a:off x="264790" y="1676400"/>
            <a:ext cx="8611443" cy="520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243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2"/>
          <p:cNvSpPr txBox="1">
            <a:spLocks/>
          </p:cNvSpPr>
          <p:nvPr/>
        </p:nvSpPr>
        <p:spPr>
          <a:xfrm>
            <a:off x="7007533" y="64922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4407CEC-AE81-4D29-A1DA-55D4B26EE605}" type="slidenum">
              <a:rPr lang="ru-RU" smtClean="0"/>
              <a:pPr algn="r"/>
              <a:t>9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-37971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Вместо административного давления…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blago-dari.ru/images/stories/manip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522081" cy="526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148064" y="1734361"/>
            <a:ext cx="20763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ручное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2565358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управление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3396355"/>
            <a:ext cx="31062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процессом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3798" y="4237991"/>
            <a:ext cx="1337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ГКО 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73798" y="5644344"/>
            <a:ext cx="36728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оспаривания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8064" y="4941168"/>
            <a:ext cx="6671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и 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4868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з</a:t>
            </a:r>
            <a:r>
              <a:rPr lang="ru-RU" sz="4000" b="1" dirty="0" smtClean="0">
                <a:solidFill>
                  <a:srgbClr val="C00000"/>
                </a:solidFill>
              </a:rPr>
              <a:t>адан тренд на 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961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579</Words>
  <Application>Microsoft Office PowerPoint</Application>
  <PresentationFormat>Экран (4:3)</PresentationFormat>
  <Paragraphs>171</Paragraphs>
  <Slides>28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Принцип существенности при проведении проверки/экспертизе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Алексей</cp:lastModifiedBy>
  <cp:revision>17</cp:revision>
  <dcterms:created xsi:type="dcterms:W3CDTF">2021-10-10T20:20:13Z</dcterms:created>
  <dcterms:modified xsi:type="dcterms:W3CDTF">2021-10-10T22:39:19Z</dcterms:modified>
</cp:coreProperties>
</file>