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17"/>
  </p:notesMasterIdLst>
  <p:sldIdLst>
    <p:sldId id="258" r:id="rId2"/>
    <p:sldId id="362" r:id="rId3"/>
    <p:sldId id="365" r:id="rId4"/>
    <p:sldId id="353" r:id="rId5"/>
    <p:sldId id="361" r:id="rId6"/>
    <p:sldId id="352" r:id="rId7"/>
    <p:sldId id="370" r:id="rId8"/>
    <p:sldId id="330" r:id="rId9"/>
    <p:sldId id="349" r:id="rId10"/>
    <p:sldId id="351" r:id="rId11"/>
    <p:sldId id="369" r:id="rId12"/>
    <p:sldId id="368" r:id="rId13"/>
    <p:sldId id="363" r:id="rId14"/>
    <p:sldId id="371" r:id="rId15"/>
    <p:sldId id="335" r:id="rId16"/>
  </p:sldIdLst>
  <p:sldSz cx="9144000" cy="6858000" type="screen4x3"/>
  <p:notesSz cx="6888163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59" d="100"/>
          <a:sy n="59" d="100"/>
        </p:scale>
        <p:origin x="149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/>
          <a:lstStyle>
            <a:lvl1pPr algn="r">
              <a:defRPr sz="1200"/>
            </a:lvl1pPr>
          </a:lstStyle>
          <a:p>
            <a:fld id="{B6F80F42-EA2E-45A3-8B78-F0C95802663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08563" cy="3757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38" tIns="46369" rIns="92738" bIns="4636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60398"/>
            <a:ext cx="5510530" cy="4509850"/>
          </a:xfrm>
          <a:prstGeom prst="rect">
            <a:avLst/>
          </a:prstGeom>
        </p:spPr>
        <p:txBody>
          <a:bodyPr vert="horz" lIns="92738" tIns="46369" rIns="92738" bIns="4636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9055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 anchor="b"/>
          <a:lstStyle>
            <a:lvl1pPr algn="r">
              <a:defRPr sz="1200"/>
            </a:lvl1pPr>
          </a:lstStyle>
          <a:p>
            <a:fld id="{90C90B26-6BF3-4D9D-B1C4-8B38DFA34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7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0B26-6BF3-4D9D-B1C4-8B38DFA34CC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65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0B26-6BF3-4D9D-B1C4-8B38DFA34CC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14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0B26-6BF3-4D9D-B1C4-8B38DFA34CC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22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7119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0B26-6BF3-4D9D-B1C4-8B38DFA34CC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89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0B26-6BF3-4D9D-B1C4-8B38DFA34CC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55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EDE4-B97A-41F7-8F0F-0274805C4117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3D20-127C-41B5-8E6E-868ABBCEFC89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68B3-067A-40A6-9B44-B8BA17490B6B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D3B0-F66B-40CF-A807-CD1A3BBBC95F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C6-6A62-42D6-9DC5-5A2115EC791F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0E690-AFAF-470D-8A73-93573DA22A0B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A021-10FC-4AE2-8FFB-E44EC5C19061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58C87-E819-4BE8-8C35-CDA025D19B68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1153-4E0C-4B6D-B0C4-C204C7EB3D0E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528D-EE67-49E9-8957-C0761E0BEE0A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3F08-87F5-4CFD-AD74-A7735E9D2D1E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4B477F-22FD-4822-A504-70BBA676F284}" type="datetime1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58901"/>
            <a:ext cx="88569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ПОДТВЕРЖДЕНИЕ КВАЛИФИКАЦИИ ОЦЕНЩИКА: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«в</a:t>
            </a:r>
            <a:r>
              <a:rPr lang="ru-RU" sz="4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ечный» студент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Arial" charset="0"/>
                <a:cs typeface="Arial" charset="0"/>
              </a:rPr>
              <a:t>и</a:t>
            </a:r>
            <a:r>
              <a:rPr lang="ru-RU" sz="4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ли право имеет ?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Президент СРО РАО,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Проректор НИУ МГСУ,</a:t>
            </a:r>
          </a:p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Соучредитель ЦНЭС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Общественная палата Российской Федерации,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19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октября 2021 г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260648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«КРАЙНЯЯ» ПОЗИЦИЯ  РЕГУЛЯТОРА:</a:t>
            </a:r>
          </a:p>
          <a:p>
            <a:pPr algn="ctr"/>
            <a:r>
              <a:rPr lang="ru-RU" sz="3200" b="1" dirty="0" smtClean="0"/>
              <a:t>«УПРОЩЕННЫЙ» ПОРЯДОК </a:t>
            </a:r>
            <a:r>
              <a:rPr lang="ru-RU" sz="3200" b="1" dirty="0" smtClean="0">
                <a:solidFill>
                  <a:srgbClr val="FF0000"/>
                </a:solidFill>
              </a:rPr>
              <a:t>ПЕРЕСДАЧИ</a:t>
            </a:r>
          </a:p>
          <a:p>
            <a:pPr algn="ctr"/>
            <a:r>
              <a:rPr lang="ru-RU" sz="3200" b="1" dirty="0" smtClean="0"/>
              <a:t>КВАЛ. ЭКЗАМЕНА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136338"/>
            <a:ext cx="856895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/>
              <a:t>ТРЕБОВАНИЯ к СДАЮЩЕМУ: 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/>
              <a:t>подписать </a:t>
            </a:r>
            <a:r>
              <a:rPr lang="ru-RU" sz="2000" dirty="0"/>
              <a:t>в течение </a:t>
            </a:r>
            <a:r>
              <a:rPr lang="ru-RU" sz="2000" b="1" dirty="0"/>
              <a:t>каждого года</a:t>
            </a:r>
            <a:r>
              <a:rPr lang="ru-RU" sz="2000" dirty="0"/>
              <a:t> с даты выдачи квалификационного аттестата </a:t>
            </a:r>
            <a:r>
              <a:rPr lang="ru-RU" sz="2000" b="1" dirty="0"/>
              <a:t>не менее двух отчетов </a:t>
            </a:r>
            <a:r>
              <a:rPr lang="ru-RU" sz="2000" dirty="0"/>
              <a:t>об оценке объектов оценки по направлениям оценочной деятельности «</a:t>
            </a:r>
            <a:r>
              <a:rPr lang="ru-RU" sz="2000" b="1" dirty="0"/>
              <a:t>оценка недвижимости</a:t>
            </a:r>
            <a:r>
              <a:rPr lang="ru-RU" sz="2000" dirty="0"/>
              <a:t>», «</a:t>
            </a:r>
            <a:r>
              <a:rPr lang="ru-RU" sz="2000" b="1" dirty="0"/>
              <a:t>оценка движимого имущества</a:t>
            </a:r>
            <a:r>
              <a:rPr lang="ru-RU" sz="2000" dirty="0"/>
              <a:t>», </a:t>
            </a:r>
            <a:r>
              <a:rPr lang="ru-RU" sz="2000" dirty="0" smtClean="0"/>
              <a:t>            </a:t>
            </a:r>
            <a:r>
              <a:rPr lang="ru-RU" sz="2000" b="1" dirty="0" smtClean="0"/>
              <a:t>не </a:t>
            </a:r>
            <a:r>
              <a:rPr lang="ru-RU" sz="2000" b="1" dirty="0"/>
              <a:t>менее одного отчета </a:t>
            </a:r>
            <a:r>
              <a:rPr lang="ru-RU" sz="2000" dirty="0"/>
              <a:t>об оценке объектов оценки по направлению оценочной деятельности «</a:t>
            </a:r>
            <a:r>
              <a:rPr lang="ru-RU" sz="2000" b="1" dirty="0"/>
              <a:t>оценка бизнеса</a:t>
            </a:r>
            <a:r>
              <a:rPr lang="ru-RU" sz="2000" dirty="0" smtClean="0"/>
              <a:t>»</a:t>
            </a:r>
          </a:p>
          <a:p>
            <a:pPr algn="just"/>
            <a:r>
              <a:rPr lang="ru-RU" sz="2000" dirty="0" smtClean="0"/>
              <a:t> </a:t>
            </a:r>
            <a:endParaRPr lang="ru-RU" sz="2000" dirty="0"/>
          </a:p>
          <a:p>
            <a:pPr marL="285750" indent="-285750" algn="just">
              <a:buFontTx/>
              <a:buChar char="-"/>
            </a:pPr>
            <a:r>
              <a:rPr lang="ru-RU" sz="2000" b="1" dirty="0"/>
              <a:t>не иметь </a:t>
            </a:r>
            <a:r>
              <a:rPr lang="ru-RU" sz="2000" dirty="0"/>
              <a:t>с даты выдачи квалификационного аттестата </a:t>
            </a:r>
            <a:r>
              <a:rPr lang="ru-RU" sz="2000" b="1" dirty="0"/>
              <a:t>мер дисциплинарного воздействия</a:t>
            </a:r>
            <a:r>
              <a:rPr lang="ru-RU" sz="2000" dirty="0"/>
              <a:t> </a:t>
            </a:r>
            <a:r>
              <a:rPr lang="ru-RU" sz="2000" dirty="0" smtClean="0"/>
              <a:t>в </a:t>
            </a:r>
            <a:r>
              <a:rPr lang="ru-RU" sz="2000" dirty="0"/>
              <a:t>виде приостановления права осуществления оценочной деятельности, рекомендации об исключении из членов саморегулируемой организации </a:t>
            </a:r>
            <a:r>
              <a:rPr lang="ru-RU" sz="2000" dirty="0" smtClean="0"/>
              <a:t>оценщиков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04664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/>
              <a:t>СОДЕРЖАНИЕ ЭКЗАМЕНА: </a:t>
            </a:r>
          </a:p>
          <a:p>
            <a:pPr algn="just"/>
            <a:r>
              <a:rPr lang="ru-RU" dirty="0"/>
              <a:t>Задания для сдачи экзамена в упрощенном порядке будут состоять из вопросов на знание норм законодательства, регулирующего оценочную деятельность, и нормативных правовых актов, связанных с объектами </a:t>
            </a:r>
            <a:r>
              <a:rPr lang="ru-RU" dirty="0" smtClean="0"/>
              <a:t>оценки (</a:t>
            </a:r>
            <a:r>
              <a:rPr lang="ru-RU" u="sng" dirty="0" smtClean="0"/>
              <a:t>т.е. без задач</a:t>
            </a:r>
            <a:r>
              <a:rPr lang="ru-RU" dirty="0" smtClean="0"/>
              <a:t>):</a:t>
            </a: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 smtClean="0"/>
              <a:t>по </a:t>
            </a:r>
            <a:r>
              <a:rPr lang="ru-RU" dirty="0"/>
              <a:t>оценке недвижимости и движимого имущества — </a:t>
            </a:r>
            <a:r>
              <a:rPr lang="ru-RU" b="1" dirty="0"/>
              <a:t>30 вопросов</a:t>
            </a:r>
            <a:r>
              <a:rPr lang="ru-RU" dirty="0"/>
              <a:t>. Чтобы сдать экзамен, нужно ответить на </a:t>
            </a:r>
            <a:r>
              <a:rPr lang="ru-RU" b="1" dirty="0"/>
              <a:t>25</a:t>
            </a:r>
            <a:r>
              <a:rPr lang="ru-RU" dirty="0"/>
              <a:t> из них (</a:t>
            </a:r>
            <a:r>
              <a:rPr lang="ru-RU" b="1" dirty="0"/>
              <a:t>83% от общего числа вопросо</a:t>
            </a:r>
            <a:r>
              <a:rPr lang="ru-RU" dirty="0"/>
              <a:t>в</a:t>
            </a:r>
            <a:r>
              <a:rPr lang="ru-RU" dirty="0" smtClean="0"/>
              <a:t>);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/>
              <a:t>по </a:t>
            </a:r>
            <a:r>
              <a:rPr lang="ru-RU" dirty="0"/>
              <a:t>оценке бизнеса — </a:t>
            </a:r>
            <a:r>
              <a:rPr lang="ru-RU" b="1" dirty="0"/>
              <a:t>35 вопросов</a:t>
            </a:r>
            <a:r>
              <a:rPr lang="ru-RU" dirty="0"/>
              <a:t>. Чтобы сдать экзамен, нужно ответить на </a:t>
            </a:r>
            <a:r>
              <a:rPr lang="ru-RU" b="1" dirty="0"/>
              <a:t>30</a:t>
            </a:r>
            <a:r>
              <a:rPr lang="ru-RU" dirty="0"/>
              <a:t> из них (</a:t>
            </a:r>
            <a:r>
              <a:rPr lang="ru-RU" b="1" dirty="0"/>
              <a:t>85% от общего числа вопросов</a:t>
            </a:r>
            <a:r>
              <a:rPr lang="ru-RU" dirty="0" smtClean="0"/>
              <a:t>).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algn="just"/>
            <a:r>
              <a:rPr lang="ru-RU" dirty="0"/>
              <a:t>При этом действующий приказ разрешает получить </a:t>
            </a:r>
            <a:r>
              <a:rPr lang="ru-RU" dirty="0" err="1"/>
              <a:t>квалаттестат</a:t>
            </a:r>
            <a:r>
              <a:rPr lang="ru-RU" dirty="0"/>
              <a:t>, ответив лишь </a:t>
            </a:r>
            <a:r>
              <a:rPr lang="ru-RU" b="1" dirty="0"/>
              <a:t>на 70% </a:t>
            </a:r>
            <a:r>
              <a:rPr lang="ru-RU" dirty="0"/>
              <a:t>от общего количества </a:t>
            </a:r>
            <a:r>
              <a:rPr lang="ru-RU" dirty="0" smtClean="0"/>
              <a:t>вопросов.</a:t>
            </a:r>
            <a:r>
              <a:rPr lang="ru-RU" dirty="0"/>
              <a:t> </a:t>
            </a:r>
            <a:endParaRPr lang="ru-RU" dirty="0" smtClean="0"/>
          </a:p>
        </p:txBody>
      </p:sp>
      <p:pic>
        <p:nvPicPr>
          <p:cNvPr id="3076" name="Picture 4" descr="https://stihi.ru/pics/2019/04/22/27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935" y="4190316"/>
            <a:ext cx="2717213" cy="255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98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26064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«КРАЙНЯЯ» ПОЗИЦИЯ  РЕГУЛЯТОРА:</a:t>
            </a:r>
          </a:p>
          <a:p>
            <a:pPr algn="ctr"/>
            <a:r>
              <a:rPr lang="ru-RU" sz="3200" b="1" dirty="0" smtClean="0"/>
              <a:t>«УПРОЩЕННЫЙ» ПОРЯДОК </a:t>
            </a:r>
            <a:r>
              <a:rPr lang="ru-RU" sz="3200" b="1" dirty="0" smtClean="0">
                <a:solidFill>
                  <a:srgbClr val="FF0000"/>
                </a:solidFill>
              </a:rPr>
              <a:t>ПЕРЕСДАЧИ</a:t>
            </a:r>
          </a:p>
          <a:p>
            <a:pPr algn="ctr"/>
            <a:r>
              <a:rPr lang="ru-RU" sz="3200" b="1" dirty="0" smtClean="0"/>
              <a:t>КВАЛ. ЭКЗАМЕНА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700808"/>
            <a:ext cx="85689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ПРИКАЗ ПОДПИСАН ЕЩЕ В АПРЕЛЕ 2021 года,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НО ДО СИХ ПОР НЕ ЗАРЕГИСТРИРОВАН В МИНЮСТЕ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 НЕ ОПУБЛИКОВАН …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ЖДЁМ-С …</a:t>
            </a:r>
          </a:p>
        </p:txBody>
      </p:sp>
      <p:pic>
        <p:nvPicPr>
          <p:cNvPr id="2050" name="Picture 2" descr="https://yt3.ggpht.com/ytc/AAUvwngn6lbTdwEYFf54KlTBDSglIDSt-J8l2f7RotCSSQ=s900-c-k-c0x00ffffff-no-r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441" y="3573016"/>
            <a:ext cx="2870125" cy="2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6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07504" y="1658007"/>
            <a:ext cx="86409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/>
            <a:r>
              <a:rPr lang="ru-RU" sz="3200" b="1" dirty="0" smtClean="0">
                <a:solidFill>
                  <a:srgbClr val="FF0000"/>
                </a:solidFill>
              </a:rPr>
              <a:t>СДАВАТЬ</a:t>
            </a:r>
            <a:r>
              <a:rPr lang="ru-RU" sz="3200" b="1" dirty="0" smtClean="0"/>
              <a:t> КВАЛ</a:t>
            </a:r>
            <a:r>
              <a:rPr lang="ru-RU" sz="3200" b="1" dirty="0"/>
              <a:t>. </a:t>
            </a:r>
            <a:r>
              <a:rPr lang="ru-RU" sz="3200" b="1" dirty="0" smtClean="0"/>
              <a:t>ЭКЗАМЕН </a:t>
            </a:r>
            <a:r>
              <a:rPr lang="ru-RU" sz="3200" b="1" dirty="0" smtClean="0">
                <a:solidFill>
                  <a:srgbClr val="FF0000"/>
                </a:solidFill>
              </a:rPr>
              <a:t>ОДИН РАЗ</a:t>
            </a:r>
            <a:r>
              <a:rPr lang="ru-RU" sz="3200" b="1" dirty="0" smtClean="0"/>
              <a:t>, </a:t>
            </a:r>
          </a:p>
          <a:p>
            <a:pPr marL="446088" indent="-446088" algn="ctr"/>
            <a:r>
              <a:rPr lang="ru-RU" sz="3200" b="1" dirty="0" smtClean="0"/>
              <a:t>КАК «ВХОД в ПРОФЕССИЮ»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marL="446088" indent="-446088" algn="ctr"/>
            <a:endParaRPr lang="ru-RU" sz="1000" b="1" dirty="0" smtClean="0">
              <a:solidFill>
                <a:srgbClr val="FF0000"/>
              </a:solidFill>
            </a:endParaRPr>
          </a:p>
          <a:p>
            <a:pPr marL="446088" indent="-446088" algn="ctr"/>
            <a:r>
              <a:rPr lang="ru-RU" sz="3200" b="1" dirty="0" smtClean="0">
                <a:solidFill>
                  <a:srgbClr val="FF0000"/>
                </a:solidFill>
              </a:rPr>
              <a:t>ОТМЕНИТЬ</a:t>
            </a:r>
            <a:r>
              <a:rPr lang="ru-RU" sz="3200" b="1" dirty="0" smtClean="0"/>
              <a:t> </a:t>
            </a:r>
            <a:r>
              <a:rPr lang="ru-RU" sz="3200" b="1" dirty="0" smtClean="0"/>
              <a:t>ТРЕБОВАНИЕ О </a:t>
            </a:r>
            <a:r>
              <a:rPr lang="ru-RU" sz="3200" b="1" dirty="0" smtClean="0">
                <a:solidFill>
                  <a:srgbClr val="FF0000"/>
                </a:solidFill>
              </a:rPr>
              <a:t>ПЕРЕСДАЧЕ</a:t>
            </a:r>
            <a:r>
              <a:rPr lang="ru-RU" sz="3200" b="1" dirty="0" smtClean="0"/>
              <a:t> </a:t>
            </a:r>
            <a:endParaRPr lang="ru-RU" sz="3200" b="1" dirty="0" smtClean="0"/>
          </a:p>
          <a:p>
            <a:pPr marL="446088" indent="-446088" algn="ctr"/>
            <a:r>
              <a:rPr lang="ru-RU" sz="3200" b="1" dirty="0" smtClean="0"/>
              <a:t>КВАЛ. ЭКЗАМЕНА КАЖДЫЕ 3 </a:t>
            </a:r>
            <a:r>
              <a:rPr lang="ru-RU" sz="3200" b="1" dirty="0" smtClean="0"/>
              <a:t>ГОДА,</a:t>
            </a:r>
            <a:endParaRPr lang="ru-RU" sz="2000" b="1" dirty="0"/>
          </a:p>
          <a:p>
            <a:pPr marL="446088" indent="-446088" algn="ctr"/>
            <a:r>
              <a:rPr lang="ru-RU" sz="3200" b="1" u="sng" dirty="0" smtClean="0">
                <a:solidFill>
                  <a:srgbClr val="FF0000"/>
                </a:solidFill>
              </a:rPr>
              <a:t>ЗАМЕНИВ</a:t>
            </a:r>
            <a:r>
              <a:rPr lang="ru-RU" sz="3200" b="1" u="sng" dirty="0" smtClean="0"/>
              <a:t> </a:t>
            </a:r>
            <a:r>
              <a:rPr lang="ru-RU" sz="3200" b="1" u="sng" dirty="0" smtClean="0"/>
              <a:t>УКАЗАННОЕ </a:t>
            </a:r>
            <a:r>
              <a:rPr lang="ru-RU" sz="3200" b="1" u="sng" dirty="0" smtClean="0"/>
              <a:t>ТРЕБОВАНИЕ НА: </a:t>
            </a:r>
          </a:p>
          <a:p>
            <a:pPr marL="457200" indent="-457200">
              <a:buFontTx/>
              <a:buChar char="-"/>
            </a:pPr>
            <a:r>
              <a:rPr lang="ru-RU" sz="3000" b="1" dirty="0" smtClean="0"/>
              <a:t>НЕПРЕРЫВНОСТЬ СТАЖА в ОД </a:t>
            </a:r>
          </a:p>
          <a:p>
            <a:pPr marL="457200" indent="-457200">
              <a:buFontTx/>
              <a:buChar char="-"/>
            </a:pPr>
            <a:r>
              <a:rPr lang="ru-RU" sz="3000" b="1" dirty="0" smtClean="0"/>
              <a:t>НЕ ИМЕТЬ ОСОБО ТЯЖКИХ</a:t>
            </a:r>
            <a:r>
              <a:rPr lang="ru-RU" sz="3000" b="1" dirty="0" smtClean="0"/>
              <a:t> «МДВ»;</a:t>
            </a:r>
          </a:p>
          <a:p>
            <a:pPr marL="457200" indent="-457200">
              <a:buFontTx/>
              <a:buChar char="-"/>
            </a:pPr>
            <a:r>
              <a:rPr lang="ru-RU" sz="3000" b="1" dirty="0" smtClean="0"/>
              <a:t>ПОВЫШЕНИЕ </a:t>
            </a:r>
            <a:r>
              <a:rPr lang="ru-RU" sz="3000" b="1" dirty="0" smtClean="0"/>
              <a:t>КВАЛИФИКАЦИИ КАЖДЫЕ </a:t>
            </a:r>
            <a:r>
              <a:rPr lang="ru-RU" sz="3000" b="1" dirty="0"/>
              <a:t> </a:t>
            </a:r>
            <a:r>
              <a:rPr lang="ru-RU" sz="3000" b="1" dirty="0" smtClean="0"/>
              <a:t>         </a:t>
            </a:r>
            <a:r>
              <a:rPr lang="ru-RU" sz="3000" b="1" dirty="0" smtClean="0"/>
              <a:t>3 ГОДА (не менее 40 часов) в ВУЗАХ, согласовавших программы ПК в МЭР РФ</a:t>
            </a: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60648"/>
            <a:ext cx="7992888" cy="108012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</a:t>
            </a:r>
            <a:r>
              <a:rPr lang="ru-RU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ПРЕДЛОЖЕНИЯ ОЦЕНОЧНОГО СООБЩЕСТВА</a:t>
            </a:r>
            <a:endParaRPr lang="ru-RU" sz="36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57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1356329"/>
            <a:ext cx="8640959" cy="465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/>
            <a:r>
              <a:rPr lang="ru-RU" sz="3200" b="1" u="sng" dirty="0" smtClean="0">
                <a:solidFill>
                  <a:srgbClr val="FF0000"/>
                </a:solidFill>
              </a:rPr>
              <a:t>СДАВАТЬ</a:t>
            </a:r>
            <a:r>
              <a:rPr lang="ru-RU" sz="3200" b="1" u="sng" dirty="0" smtClean="0"/>
              <a:t> КВАЛ</a:t>
            </a:r>
            <a:r>
              <a:rPr lang="ru-RU" sz="3200" b="1" u="sng" dirty="0"/>
              <a:t>. </a:t>
            </a:r>
            <a:r>
              <a:rPr lang="ru-RU" sz="3200" b="1" u="sng" dirty="0" smtClean="0"/>
              <a:t>ЭКЗАМЕН</a:t>
            </a:r>
          </a:p>
          <a:p>
            <a:pPr marL="446088" indent="-446088" algn="ctr"/>
            <a:r>
              <a:rPr lang="ru-RU" sz="3200" b="1" u="sng" dirty="0" smtClean="0"/>
              <a:t>КАЖДЫЕ ТРИ ГОДА:</a:t>
            </a:r>
          </a:p>
          <a:p>
            <a:pPr marL="446088" indent="-446088" algn="ctr"/>
            <a:endParaRPr lang="ru-RU" sz="1050" b="1" dirty="0" smtClean="0"/>
          </a:p>
          <a:p>
            <a:pPr marL="446088" indent="-446088" algn="ctr"/>
            <a:r>
              <a:rPr lang="ru-RU" sz="3200" b="1" dirty="0" smtClean="0"/>
              <a:t> - ОЦЕНЩИКАМ ГОС. ОБЪЕКТОВ </a:t>
            </a:r>
          </a:p>
          <a:p>
            <a:pPr marL="446088" indent="-446088" algn="ctr"/>
            <a:r>
              <a:rPr lang="ru-RU" sz="3200" b="1" dirty="0" smtClean="0"/>
              <a:t>и</a:t>
            </a:r>
            <a:r>
              <a:rPr lang="en-US" sz="3200" b="1" dirty="0" smtClean="0"/>
              <a:t> /</a:t>
            </a:r>
            <a:r>
              <a:rPr lang="ru-RU" sz="3200" b="1" dirty="0" smtClean="0"/>
              <a:t>или участникам ГОС. ЗАКУПОК;</a:t>
            </a:r>
          </a:p>
          <a:p>
            <a:pPr marL="446088" indent="-446088" algn="ctr"/>
            <a:endParaRPr lang="ru-RU" sz="3200" b="1" dirty="0" smtClean="0"/>
          </a:p>
          <a:p>
            <a:pPr marL="446088" indent="-446088" algn="ctr"/>
            <a:r>
              <a:rPr lang="ru-RU" sz="3200" b="1" dirty="0" smtClean="0"/>
              <a:t>- ЧЛЕНАМ ЭКСПЕРТЫХ СОВЕТОВ СРОО  </a:t>
            </a:r>
            <a:r>
              <a:rPr lang="ru-RU" sz="2800" b="1" dirty="0" smtClean="0"/>
              <a:t>(при условии возврата в 135-ФЗ положений  о статусе экспертизы СРОО, а также ее  обязательности в ряде случаев оценки)   </a:t>
            </a:r>
          </a:p>
          <a:p>
            <a:pPr marL="446088" indent="-446088" algn="ctr"/>
            <a:endParaRPr lang="ru-RU" sz="10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60648"/>
            <a:ext cx="8280920" cy="108012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ДОПОЛНИТЕЛЬНЫЕ</a:t>
            </a:r>
            <a:r>
              <a:rPr lang="ru-RU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ПРЕДЛОЖЕНИЯ:</a:t>
            </a:r>
          </a:p>
          <a:p>
            <a:pPr marL="0" indent="0" algn="ctr">
              <a:buFont typeface="Georgia" pitchFamily="18" charset="0"/>
              <a:buNone/>
            </a:pPr>
            <a:endParaRPr lang="ru-RU" sz="36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765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547" y="260648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СПАСИБО ЗА ВНИМАНИЕ !</a:t>
            </a:r>
          </a:p>
          <a:p>
            <a:pPr algn="ctr"/>
            <a:endParaRPr lang="ru-RU" sz="24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Кирилл Юрьевич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Президент СРО РАО,</a:t>
            </a:r>
          </a:p>
          <a:p>
            <a:pPr algn="ctr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Проректор НИУ МГСУ,</a:t>
            </a:r>
          </a:p>
          <a:p>
            <a:pPr algn="ctr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Соучредитель ЦНЭС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en-US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Моб.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тел.: 8-916-688-06-25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5547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116632"/>
            <a:ext cx="7416824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КРАТКИЙ КУРС ИСТОРИИ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части квалификации оценщиков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624946"/>
              </p:ext>
            </p:extLst>
          </p:nvPr>
        </p:nvGraphicFramePr>
        <p:xfrm>
          <a:off x="647564" y="1196752"/>
          <a:ext cx="8208911" cy="4937760"/>
        </p:xfrm>
        <a:graphic>
          <a:graphicData uri="http://schemas.openxmlformats.org/drawingml/2006/table">
            <a:tbl>
              <a:tblPr/>
              <a:tblGrid>
                <a:gridCol w="6821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Членство в РОО,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краткосрочное обучение (сертификаты)</a:t>
                      </a:r>
                    </a:p>
                    <a:p>
                      <a:pPr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сертификация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по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направлениям 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dirty="0" smtClean="0"/>
                        <a:t>1993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Постановление Минтруда от 27.11.1996 </a:t>
                      </a:r>
                    </a:p>
                    <a:p>
                      <a:pPr algn="just"/>
                      <a:r>
                        <a:rPr lang="ru-RU" baseline="0" dirty="0" smtClean="0"/>
                        <a:t> - </a:t>
                      </a:r>
                      <a:r>
                        <a:rPr lang="ru-RU" dirty="0" smtClean="0"/>
                        <a:t>оценщик (эксперт по оценке имущества)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1996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b="1" dirty="0" smtClean="0"/>
                        <a:t>Аттестация ОСОМ при Правительстве</a:t>
                      </a:r>
                      <a:r>
                        <a:rPr lang="ru-RU" b="1" baseline="0" dirty="0" smtClean="0"/>
                        <a:t> Москвы</a:t>
                      </a:r>
                      <a:endParaRPr lang="ru-RU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1997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ФЗ-135 </a:t>
                      </a:r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(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требования к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образованию: В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O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+ образование по оценке</a:t>
                      </a:r>
                      <a:r>
                        <a:rPr lang="ru-RU" dirty="0" smtClean="0"/>
                        <a:t>)</a:t>
                      </a:r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Квалификационный справочник должностей … </a:t>
                      </a:r>
                    </a:p>
                    <a:p>
                      <a:pPr algn="just"/>
                      <a:r>
                        <a:rPr lang="ru-RU" dirty="0" smtClean="0"/>
                        <a:t>- Оценщик 1 и 2 категории; оценщик ОИС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1998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Лицензирование ОД в субъектах РФ</a:t>
                      </a:r>
                      <a:r>
                        <a:rPr lang="ru-RU" baseline="0" dirty="0" smtClean="0"/>
                        <a:t> (в Москве – 15 уровней</a:t>
                      </a:r>
                      <a:r>
                        <a:rPr lang="ru-RU" baseline="0" dirty="0" smtClean="0"/>
                        <a:t>):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ВО + сертификат ПК более 100 ч. по направлению оценки</a:t>
                      </a:r>
                    </a:p>
                    <a:p>
                      <a:pPr algn="just"/>
                      <a:endParaRPr lang="ru-RU" b="1" baseline="0" dirty="0" smtClean="0"/>
                    </a:p>
                    <a:p>
                      <a:pPr algn="just"/>
                      <a:r>
                        <a:rPr lang="ru-RU" b="1" baseline="0" dirty="0" smtClean="0"/>
                        <a:t>Аттестация 1-го и 2-го уровня </a:t>
                      </a:r>
                      <a:r>
                        <a:rPr lang="ru-RU" b="1" baseline="0" dirty="0" smtClean="0"/>
                        <a:t>в Правительстве Москвы </a:t>
                      </a:r>
                      <a:endParaRPr lang="ru-RU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1999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258040"/>
              </p:ext>
            </p:extLst>
          </p:nvPr>
        </p:nvGraphicFramePr>
        <p:xfrm>
          <a:off x="395539" y="2636912"/>
          <a:ext cx="8424934" cy="4054713"/>
        </p:xfrm>
        <a:graphic>
          <a:graphicData uri="http://schemas.openxmlformats.org/drawingml/2006/table">
            <a:tbl>
              <a:tblPr/>
              <a:tblGrid>
                <a:gridCol w="4803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760">
                <a:tc gridSpan="2"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Международная</a:t>
                      </a:r>
                      <a:r>
                        <a:rPr lang="ru-RU" baseline="0" dirty="0" smtClean="0"/>
                        <a:t> сертификация (</a:t>
                      </a:r>
                      <a:r>
                        <a:rPr lang="en-US" baseline="0" dirty="0" smtClean="0"/>
                        <a:t>TEGOVA, RICS)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/>
                        <a:t>2004 </a:t>
                      </a:r>
                      <a:r>
                        <a:rPr lang="ru-RU" baseline="0" dirty="0" smtClean="0"/>
                        <a:t>г. 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975">
                <a:tc gridSpan="2"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Переход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на </a:t>
                      </a:r>
                      <a:r>
                        <a:rPr lang="ru-RU" baseline="0" dirty="0" smtClean="0"/>
                        <a:t>саморегулирование</a:t>
                      </a:r>
                    </a:p>
                    <a:p>
                      <a:pPr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(см. выше минус ПК)</a:t>
                      </a:r>
                      <a:endParaRPr lang="ru-RU" b="1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2008 г. 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518">
                <a:tc gridSpan="2">
                  <a:txBody>
                    <a:bodyPr/>
                    <a:lstStyle/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ЕКЭ для</a:t>
                      </a:r>
                      <a:r>
                        <a:rPr lang="ru-RU" baseline="0" dirty="0" smtClean="0"/>
                        <a:t> членов ЭС СРОО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2013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0500">
                <a:tc gridSpan="2"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Проф.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стандарт «Специалист в ОД»</a:t>
                      </a:r>
                      <a:endParaRPr lang="ru-RU" baseline="0" dirty="0" smtClean="0"/>
                    </a:p>
                    <a:p>
                      <a:pPr algn="just"/>
                      <a:endParaRPr lang="ru-RU" dirty="0" smtClean="0"/>
                    </a:p>
                    <a:p>
                      <a:pPr algn="just"/>
                      <a:r>
                        <a:rPr lang="ru-RU" dirty="0" smtClean="0"/>
                        <a:t>27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квалификаций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г.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2016 г.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27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КВАЛИФИКАЦИОННЫЙ ГОС.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ЭКЗАМЕН </a:t>
                      </a:r>
                    </a:p>
                    <a:p>
                      <a:pPr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ПО ТРЕМ НАПРАВЛЕНИЯМ ОЦЕНКИ</a:t>
                      </a:r>
                    </a:p>
                    <a:p>
                      <a:pPr algn="just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КАЖДЫЕ ТРИ ГОДА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01.04.2018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63522"/>
              </p:ext>
            </p:extLst>
          </p:nvPr>
        </p:nvGraphicFramePr>
        <p:xfrm>
          <a:off x="323528" y="116632"/>
          <a:ext cx="8496945" cy="2448272"/>
        </p:xfrm>
        <a:graphic>
          <a:graphicData uri="http://schemas.openxmlformats.org/drawingml/2006/table">
            <a:tbl>
              <a:tblPr/>
              <a:tblGrid>
                <a:gridCol w="6027351">
                  <a:extLst>
                    <a:ext uri="{9D8B030D-6E8A-4147-A177-3AD203B41FA5}">
                      <a16:colId xmlns:a16="http://schemas.microsoft.com/office/drawing/2014/main" val="1911634851"/>
                    </a:ext>
                  </a:extLst>
                </a:gridCol>
                <a:gridCol w="1033073">
                  <a:extLst>
                    <a:ext uri="{9D8B030D-6E8A-4147-A177-3AD203B41FA5}">
                      <a16:colId xmlns:a16="http://schemas.microsoft.com/office/drawing/2014/main" val="1387967043"/>
                    </a:ext>
                  </a:extLst>
                </a:gridCol>
                <a:gridCol w="1436521">
                  <a:extLst>
                    <a:ext uri="{9D8B030D-6E8A-4147-A177-3AD203B41FA5}">
                      <a16:colId xmlns:a16="http://schemas.microsoft.com/office/drawing/2014/main" val="123995965"/>
                    </a:ext>
                  </a:extLst>
                </a:gridCol>
              </a:tblGrid>
              <a:tr h="2448272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Федеральное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лицензирование ОД </a:t>
                      </a:r>
                    </a:p>
                    <a:p>
                      <a:pPr algn="just"/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ВО и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или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ПП по оценке бизнеса 800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часов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в ВУЗах,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согласованных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Минимуществом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РФ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+  повышение квалификации 1 раз в 3 года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 </a:t>
                      </a:r>
                      <a:endParaRPr lang="ru-RU" baseline="0" dirty="0" smtClean="0"/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aseline="0" dirty="0" smtClean="0"/>
                        <a:t> 4 направления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baseline="0" dirty="0" smtClean="0"/>
                        <a:t> 1 направление (оценка бизнеса)</a:t>
                      </a:r>
                      <a:endParaRPr lang="ru-RU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2001-2002</a:t>
                      </a:r>
                      <a:endParaRPr lang="ru-RU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336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1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16632"/>
            <a:ext cx="896448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ЛИЧНЫЙ ПРИМЕР или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ЗДЕСЬ МОГЛА БЫТЬ ВАША РЕКЛАМА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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Кулаков 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Кирилл Юрьевич</a:t>
            </a:r>
            <a:r>
              <a:rPr lang="ru-RU" sz="3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 высших образования, 4 проф.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переподготовки,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более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30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ПК; 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26 лет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стажа в ОД,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25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лет стажа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научно-преподавательской работы,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Оценщик 1-й категории,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Оценщик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2-го уровня при Правительстве Москвы,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Сертифицированный оценщик недвижимости РОО,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Член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Экспертных советов трех СРОО (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квал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аттестат о сдаче ЕКЭ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),</a:t>
            </a:r>
          </a:p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ри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квал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аттестата ФБУ ФРЦ (2017, 2021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), </a:t>
            </a:r>
          </a:p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лен АРО Минэкономразвития РФ,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Профессор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 д.э.н.,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FRICS, REV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Почетный работник сферы образования РФ,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Руководитель образовательных программ по оценке ,</a:t>
            </a:r>
          </a:p>
          <a:p>
            <a:pPr algn="ctr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А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втор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учебников и учеб. пособий по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оценке,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Руководитель одной из крупнейших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оц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компаний РФ,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Президент СРО оценщиков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т.д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9223" y="692696"/>
            <a:ext cx="868325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VS</a:t>
            </a:r>
            <a:endParaRPr lang="ru-RU" sz="4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ctr"/>
            <a:endParaRPr lang="ru-RU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КАНДИДАТ</a:t>
            </a:r>
            <a:r>
              <a:rPr lang="ru-RU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а сдачу квалификационного экзамена оценщика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КАЖДЫЕ ТРИ ГОДА</a:t>
            </a:r>
            <a:endParaRPr lang="ru-RU" sz="32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:\Круглый стол в ФУ (01.04.2016)\db18b348d306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224470" cy="3168352"/>
          </a:xfrm>
          <a:prstGeom prst="rect">
            <a:avLst/>
          </a:prstGeom>
          <a:noFill/>
        </p:spPr>
      </p:pic>
      <p:pic>
        <p:nvPicPr>
          <p:cNvPr id="3" name="Picture 2" descr="не опять а снов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026480"/>
            <a:ext cx="4175636" cy="3604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697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1728192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1560" y="188640"/>
            <a:ext cx="7992888" cy="165618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  <a:defRPr/>
            </a:pPr>
            <a:r>
              <a:rPr lang="ru-RU" sz="3600" dirty="0">
                <a:solidFill>
                  <a:schemeClr val="tx1"/>
                </a:solidFill>
                <a:effectLst/>
              </a:rPr>
              <a:t>А КАК У СМЕЖНИКОВ </a:t>
            </a:r>
            <a:r>
              <a:rPr lang="ru-RU" sz="3600" dirty="0" smtClean="0">
                <a:solidFill>
                  <a:schemeClr val="tx1"/>
                </a:solidFill>
                <a:effectLst/>
              </a:rPr>
              <a:t>?</a:t>
            </a:r>
          </a:p>
          <a:p>
            <a:pPr marL="0" indent="0" algn="ctr">
              <a:buFont typeface="Georgia" pitchFamily="18" charset="0"/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effectLst/>
              </a:rPr>
              <a:t>(аудиторы, кадастровые инженеры, арбитражные управляющие и т.д.)</a:t>
            </a:r>
            <a:endParaRPr lang="ru-RU" sz="3200" dirty="0">
              <a:solidFill>
                <a:schemeClr val="tx1"/>
              </a:solidFill>
              <a:effectLst/>
            </a:endParaRPr>
          </a:p>
          <a:p>
            <a:pPr marL="0" indent="0" algn="ctr">
              <a:buFont typeface="Georgia" pitchFamily="18" charset="0"/>
              <a:buNone/>
              <a:defRPr/>
            </a:pPr>
            <a:r>
              <a:rPr lang="ru-RU" sz="3200" dirty="0">
                <a:solidFill>
                  <a:schemeClr val="tx1"/>
                </a:solidFill>
                <a:effectLst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</a:rPr>
            </a:br>
            <a:endParaRPr lang="ru-RU" sz="3200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 descr="https://dressandcasual.ru/wp-content/uploads/kartinki-s-izobrazheniem-professiy-lyud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0848"/>
            <a:ext cx="5392118" cy="415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6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63562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43608" y="332656"/>
            <a:ext cx="7339012" cy="52772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  <a:defRPr/>
            </a:pPr>
            <a:r>
              <a:rPr lang="ru-RU" sz="3600" dirty="0">
                <a:solidFill>
                  <a:schemeClr val="tx1"/>
                </a:solidFill>
                <a:effectLst/>
              </a:rPr>
              <a:t>А ЕСТЬ ЛИ СМЫСЛ ?!?</a:t>
            </a:r>
          </a:p>
          <a:p>
            <a:pPr marL="0" indent="0" algn="ctr">
              <a:buFont typeface="Georgia" pitchFamily="18" charset="0"/>
              <a:buNone/>
              <a:defRPr/>
            </a:pP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endParaRPr lang="ru-RU" sz="1800" dirty="0" smtClean="0">
              <a:solidFill>
                <a:schemeClr val="tx2"/>
              </a:solidFill>
            </a:endParaRPr>
          </a:p>
        </p:txBody>
      </p:sp>
      <p:pic>
        <p:nvPicPr>
          <p:cNvPr id="7" name="Рисунок 6" descr="Ответы@Mail.Ru: Смысл жизни человека это прогресс разума ..о…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6336704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https://dressandcasual.ru/wp-content/uploads/kartinki-s-izobrazheniem-professiy-lyude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254" y="-11044608"/>
            <a:ext cx="6733523" cy="85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0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260648"/>
            <a:ext cx="8280920" cy="244827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effectLst/>
              </a:rPr>
              <a:t>ДАЛЕЕ – </a:t>
            </a:r>
            <a:br>
              <a:rPr lang="ru-RU" sz="3200" dirty="0" smtClean="0">
                <a:solidFill>
                  <a:schemeClr val="tx1"/>
                </a:solidFill>
                <a:effectLst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</a:rPr>
              <a:t>НЕПЕРЕВОДИМАЯ ИГРА </a:t>
            </a:r>
            <a:r>
              <a:rPr lang="ru-RU" sz="3200" dirty="0" smtClean="0">
                <a:solidFill>
                  <a:schemeClr val="tx1"/>
                </a:solidFill>
                <a:effectLst/>
              </a:rPr>
              <a:t>СЛОВ</a:t>
            </a:r>
            <a:br>
              <a:rPr lang="ru-RU" sz="3200" dirty="0" smtClean="0">
                <a:solidFill>
                  <a:schemeClr val="tx1"/>
                </a:solidFill>
                <a:effectLst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</a:rPr>
              <a:t>РЕГУЛЯТОРА </a:t>
            </a:r>
            <a:br>
              <a:rPr lang="ru-RU" sz="3200" dirty="0" smtClean="0">
                <a:solidFill>
                  <a:schemeClr val="tx1"/>
                </a:solidFill>
                <a:effectLst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</a:rPr>
              <a:t>и ОЦЕНОЧНОГО СООБЩЕСТВА</a:t>
            </a:r>
            <a:r>
              <a:rPr lang="ru-RU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</a:rPr>
            </a:br>
            <a:endParaRPr lang="ru-RU" sz="320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https://flytothesky.ru/wp-content/uploads/2017/09/1-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5040560" cy="420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5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749</Words>
  <Application>Microsoft Office PowerPoint</Application>
  <PresentationFormat>Экран (4:3)</PresentationFormat>
  <Paragraphs>165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   </vt:lpstr>
      <vt:lpstr>ДАЛЕЕ –  НЕПЕРЕВОДИМАЯ ИГРА СЛОВ РЕГУЛЯТОРА  и ОЦЕНОЧНОГО СООБЩЕСТВА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Кулаков Кирилл Юрьевич</dc:title>
  <dc:creator>Зоя Царицына</dc:creator>
  <cp:lastModifiedBy>Кирилл</cp:lastModifiedBy>
  <cp:revision>272</cp:revision>
  <cp:lastPrinted>2015-10-08T02:08:41Z</cp:lastPrinted>
  <dcterms:created xsi:type="dcterms:W3CDTF">2013-11-11T07:07:54Z</dcterms:created>
  <dcterms:modified xsi:type="dcterms:W3CDTF">2021-10-19T07:39:33Z</dcterms:modified>
</cp:coreProperties>
</file>