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6" r:id="rId3"/>
    <p:sldId id="278" r:id="rId4"/>
    <p:sldId id="290" r:id="rId5"/>
    <p:sldId id="291" r:id="rId6"/>
    <p:sldId id="280" r:id="rId7"/>
    <p:sldId id="269" r:id="rId8"/>
    <p:sldId id="287" r:id="rId9"/>
    <p:sldId id="292" r:id="rId10"/>
    <p:sldId id="286" r:id="rId11"/>
    <p:sldId id="283" r:id="rId12"/>
    <p:sldId id="284" r:id="rId13"/>
    <p:sldId id="285" r:id="rId14"/>
    <p:sldId id="273" r:id="rId15"/>
    <p:sldId id="25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030A0"/>
    <a:srgbClr val="5B3C94"/>
    <a:srgbClr val="FFC000"/>
    <a:srgbClr val="FF9900"/>
    <a:srgbClr val="66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85714" autoAdjust="0"/>
  </p:normalViewPr>
  <p:slideViewPr>
    <p:cSldViewPr snapToGrid="0">
      <p:cViewPr>
        <p:scale>
          <a:sx n="70" d="100"/>
          <a:sy n="70" d="100"/>
        </p:scale>
        <p:origin x="-1896" y="-6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ugozhaeva\Desktop\&#1056;&#1040;&#1041;&#1054;&#1058;&#1040;\&#1055;&#1088;&#1077;&#1079;&#1077;&#1085;&#1090;&#1072;&#1094;&#1080;&#1080;\&#1054;&#1073;&#1097;&#1077;&#1089;&#1090;&#1074;&#1077;&#1085;&#1085;&#1099;&#1077;%20&#1089;&#1083;&#1091;&#1096;&#1072;&#1085;&#1080;&#1103;%2019.10.2021\&#1089;&#1090;&#1088;&#1091;&#1082;&#1090;&#1091;&#1088;&#1072;%20&#1079;&#1072;&#1103;&#1074;&#1080;&#1090;&#1077;&#1083;&#1077;&#1081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7"/>
  <c:chart>
    <c:autoTitleDeleted val="1"/>
    <c:plotArea>
      <c:layout>
        <c:manualLayout>
          <c:layoutTarget val="inner"/>
          <c:xMode val="edge"/>
          <c:yMode val="edge"/>
          <c:x val="0.32601503115754354"/>
          <c:y val="0.23392859476749586"/>
          <c:w val="0.37702976283333173"/>
          <c:h val="0.60017003592480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апелляций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dPt>
            <c:idx val="0"/>
            <c:spPr>
              <a:gradFill rotWithShape="1">
                <a:gsLst>
                  <a:gs pos="0">
                    <a:schemeClr val="accent5">
                      <a:tint val="54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54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54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solidFill>
                  <a:srgbClr val="7030A0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DB1-47D6-B0AD-995BE095EB29}"/>
              </c:ext>
            </c:extLst>
          </c:dPt>
          <c:dPt>
            <c:idx val="1"/>
            <c:spPr>
              <a:gradFill rotWithShape="1">
                <a:gsLst>
                  <a:gs pos="0">
                    <a:schemeClr val="accent5">
                      <a:tint val="77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77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77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solidFill>
                  <a:srgbClr val="7030A0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DB1-47D6-B0AD-995BE095EB29}"/>
              </c:ext>
            </c:extLst>
          </c:dPt>
          <c:dPt>
            <c:idx val="2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solidFill>
                  <a:srgbClr val="7030A0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DB1-47D6-B0AD-995BE095EB29}"/>
              </c:ext>
            </c:extLst>
          </c:dPt>
          <c:dPt>
            <c:idx val="3"/>
            <c:spPr>
              <a:gradFill rotWithShape="1">
                <a:gsLst>
                  <a:gs pos="0">
                    <a:schemeClr val="accent5">
                      <a:shade val="7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7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7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solidFill>
                  <a:srgbClr val="7030A0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DB1-47D6-B0AD-995BE095EB29}"/>
              </c:ext>
            </c:extLst>
          </c:dPt>
          <c:dPt>
            <c:idx val="4"/>
            <c:spPr>
              <a:gradFill rotWithShape="1">
                <a:gsLst>
                  <a:gs pos="0">
                    <a:schemeClr val="accent5">
                      <a:shade val="53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53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53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solidFill>
                  <a:srgbClr val="7030A0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DB1-47D6-B0AD-995BE095EB29}"/>
              </c:ext>
            </c:extLst>
          </c:dPt>
          <c:dLbls>
            <c:dLbl>
              <c:idx val="0"/>
              <c:layout>
                <c:manualLayout>
                  <c:x val="0.20198741596567901"/>
                  <c:y val="-0.1282937021750003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1400" b="1" i="0" u="none" strike="noStrike" kern="1200" baseline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4EC812D-4210-4650-8680-67ECB7BDE1E5}" type="CATEGORYNAME">
                      <a:rPr lang="ru-RU" sz="1400" b="1" i="0" u="none" strike="noStrike" kern="1200" baseline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 algn="ctr" rtl="0">
                        <a:defRPr sz="1400" b="1" i="0" u="none" strike="noStrike" kern="1200" baseline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[ИМЯ КАТЕГОРИИ]</a:t>
                    </a:fld>
                    <a:r>
                      <a:rPr lang="ru-RU" sz="1400" b="1" i="0" u="none" strike="noStrike" kern="1200" baseline="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; </a:t>
                    </a:r>
                    <a:fld id="{C871252D-FFC4-465A-B17B-D2D89922A758}" type="PERCENTAGE">
                      <a:rPr lang="ru-RU" sz="1400" b="1" i="0" u="none" strike="noStrike" kern="1200" baseline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 algn="ctr" rtl="0">
                        <a:defRPr sz="1400" b="1" i="0" u="none" strike="noStrike" kern="1200" baseline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[ПРОЦЕНТ]</a:t>
                    </a:fld>
                    <a:r>
                      <a:rPr lang="ru-RU" sz="1400" b="1" i="0" u="none" strike="noStrike" kern="1200" baseline="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 </a:t>
                    </a:r>
                  </a:p>
                  <a:p>
                    <a:pPr algn="ctr" rtl="0">
                      <a:defRPr sz="1400" b="1" i="0" u="none" strike="noStrike" kern="1200" baseline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400" b="1" i="0" u="none" strike="noStrike" kern="1200" baseline="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(13 апелляций)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DB1-47D6-B0AD-995BE095EB29}"/>
                </c:ext>
              </c:extLst>
            </c:dLbl>
            <c:dLbl>
              <c:idx val="1"/>
              <c:layout>
                <c:manualLayout>
                  <c:x val="-0.19709920214574556"/>
                  <c:y val="0.165285312432106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B1762CA-0301-4317-BBB3-5F56BEDF24BD}" type="CATEGORYNAME">
                      <a:rPr lang="ru-RU" sz="1400" b="1" i="0" u="none" strike="noStrike" kern="1200" baseline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>
                        <a:defRPr sz="1400" b="1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[ИМЯ КАТЕГОРИИ]</a:t>
                    </a:fld>
                    <a:r>
                      <a:rPr lang="ru-RU" sz="1400" b="1" baseline="0" dirty="0"/>
                      <a:t>; </a:t>
                    </a:r>
                    <a:fld id="{9FFDB9DF-6E05-496E-9370-02897DC6CD79}" type="PERCENTAGE">
                      <a:rPr lang="ru-RU" sz="1400" b="1" i="0" u="none" strike="noStrike" kern="1200" baseline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>
                        <a:defRPr sz="1400" b="1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[ПРОЦЕНТ]</a:t>
                    </a:fld>
                    <a:r>
                      <a:rPr lang="ru-RU" sz="1400" b="1" i="0" u="none" strike="noStrike" kern="1200" baseline="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 </a:t>
                    </a:r>
                  </a:p>
                  <a:p>
                    <a:pPr>
                      <a:defRPr sz="1400" b="1" i="0" u="none" strike="noStrike" kern="120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400" b="1" i="0" u="none" strike="noStrike" kern="1200" baseline="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(2 апелляции)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2228430379083675"/>
                      <c:h val="0.1531357225501192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DB1-47D6-B0AD-995BE095EB29}"/>
                </c:ext>
              </c:extLst>
            </c:dLbl>
            <c:dLbl>
              <c:idx val="2"/>
              <c:layout>
                <c:manualLayout>
                  <c:x val="-0.17383263985205741"/>
                  <c:y val="1.847575057736720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1400" b="1" i="0" u="none" strike="noStrike" kern="1200" baseline="0">
                        <a:solidFill>
                          <a:srgbClr val="44546A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481551D-8968-45F1-9E04-A4C75392BC0F}" type="CATEGORYNAME">
                      <a:rPr lang="ru-RU" sz="1400" b="1" i="0" u="none" strike="noStrike" kern="1200" baseline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 algn="ctr" rtl="0">
                        <a:defRPr sz="1400" b="1" i="0" u="none" strike="noStrike" kern="1200" baseline="0">
                          <a:solidFill>
                            <a:srgbClr val="44546A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[ИМЯ КАТЕГОРИИ]</a:t>
                    </a:fld>
                    <a:r>
                      <a:rPr lang="ru-RU" sz="1400" b="1" i="0" u="none" strike="noStrike" kern="1200" baseline="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; </a:t>
                    </a:r>
                    <a:fld id="{9BA3368A-7C41-463D-BCCA-5C61B92196B2}" type="PERCENTAGE">
                      <a:rPr lang="ru-RU" sz="1400" b="1" i="0" u="none" strike="noStrike" kern="1200" baseline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 algn="ctr" rtl="0">
                        <a:defRPr sz="1400" b="1" i="0" u="none" strike="noStrike" kern="1200" baseline="0">
                          <a:solidFill>
                            <a:srgbClr val="44546A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[ПРОЦЕНТ]</a:t>
                    </a:fld>
                    <a:r>
                      <a:rPr lang="ru-RU" sz="1400" b="1" i="0" u="none" strike="noStrike" kern="1200" baseline="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 </a:t>
                    </a:r>
                  </a:p>
                  <a:p>
                    <a:pPr algn="ctr" rtl="0">
                      <a:defRPr sz="1400" b="1" i="0" u="none" strike="noStrike" kern="1200" baseline="0">
                        <a:solidFill>
                          <a:srgbClr val="44546A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400" b="1" i="0" u="none" strike="noStrike" kern="1200" baseline="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(4 апелляции)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DB1-47D6-B0AD-995BE095EB29}"/>
                </c:ext>
              </c:extLst>
            </c:dLbl>
            <c:dLbl>
              <c:idx val="3"/>
              <c:layout>
                <c:manualLayout>
                  <c:x val="-0.24797592887576891"/>
                  <c:y val="-0.1144028533831781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792E12D-2119-414B-B878-71DA9BDF9079}" type="CATEGORYNAME">
                      <a:rPr lang="ru-RU" sz="1400" b="1" i="0" u="none" strike="noStrike" kern="1200" baseline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>
                        <a:defRPr sz="1400" b="1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[ИМЯ КАТЕГОРИИ]</a:t>
                    </a:fld>
                    <a:r>
                      <a:rPr lang="ru-RU" sz="1400" b="1" baseline="0" dirty="0"/>
                      <a:t>; </a:t>
                    </a:r>
                    <a:fld id="{49B4E728-F2AE-4FFD-A1C2-F90645CD45E1}" type="PERCENTAGE">
                      <a:rPr lang="ru-RU" sz="1400" b="1" i="0" u="none" strike="noStrike" kern="1200" baseline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>
                        <a:defRPr sz="1400" b="1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[ПРОЦЕНТ]</a:t>
                    </a:fld>
                    <a:r>
                      <a:rPr lang="ru-RU" sz="1400" b="1" i="0" u="none" strike="noStrike" kern="1200" baseline="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 </a:t>
                    </a:r>
                  </a:p>
                  <a:p>
                    <a:pPr>
                      <a:defRPr sz="1400" b="1" i="0" u="none" strike="noStrike" kern="120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400" b="1" i="0" u="none" strike="noStrike" kern="1200" baseline="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(3 апелляции)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2397534550220968"/>
                      <c:h val="0.1953685595091306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DB1-47D6-B0AD-995BE095EB29}"/>
                </c:ext>
              </c:extLst>
            </c:dLbl>
            <c:dLbl>
              <c:idx val="4"/>
              <c:layout>
                <c:manualLayout>
                  <c:x val="-9.538352709879825E-3"/>
                  <c:y val="-0.198073718608580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4CFCA5F-229D-4E20-B966-69A3CFA5FA57}" type="CATEGORYNAME">
                      <a:rPr lang="ru-RU" sz="1400" b="1" kern="120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>
                        <a:defRPr sz="1400" b="1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[ИМЯ КАТЕГОРИИ]</a:t>
                    </a:fld>
                    <a:r>
                      <a:rPr lang="ru-RU" sz="1400" b="1" baseline="0" dirty="0"/>
                      <a:t>;</a:t>
                    </a:r>
                    <a:r>
                      <a:rPr lang="ru-RU" sz="1400" b="1" i="0" u="none" strike="noStrike" kern="1200" baseline="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 </a:t>
                    </a:r>
                    <a:fld id="{422DAE17-A4E3-491E-8479-11849CF21093}" type="PERCENTAGE">
                      <a:rPr lang="ru-RU" sz="1400" b="1" i="0" u="none" strike="noStrike" kern="1200" baseline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>
                        <a:defRPr sz="1400" b="1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[ПРОЦЕНТ]</a:t>
                    </a:fld>
                    <a:r>
                      <a:rPr lang="ru-RU" sz="1400" b="1" i="0" u="none" strike="noStrike" kern="1200" baseline="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 </a:t>
                    </a:r>
                  </a:p>
                  <a:p>
                    <a:pPr>
                      <a:defRPr sz="1400" b="1" i="0" u="none" strike="noStrike" kern="120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400" b="1" i="0" u="none" strike="noStrike" kern="1200" baseline="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(1 апелляция)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35910258306715348"/>
                      <c:h val="0.1143673714430063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DB1-47D6-B0AD-995BE095EB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ГБУ города Москвы "Городской центр имущественных платежей и жилищного страхования"</c:v>
                </c:pt>
                <c:pt idx="1">
                  <c:v>Росимущество</c:v>
                </c:pt>
                <c:pt idx="2">
                  <c:v>Министерства имущества субъектов РФ</c:v>
                </c:pt>
                <c:pt idx="3">
                  <c:v>Юридические лица</c:v>
                </c:pt>
                <c:pt idx="4">
                  <c:v>Физическое лицо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13</c:v>
                </c:pt>
                <c:pt idx="1">
                  <c:v>2</c:v>
                </c:pt>
                <c:pt idx="2">
                  <c:v>4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FDB1-47D6-B0AD-995BE095EB29}"/>
            </c:ext>
          </c:extLst>
        </c:ser>
        <c:dLbls>
          <c:showPercent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CF538D-ABF0-4757-A7DD-5273F5747256}" type="doc">
      <dgm:prSet loTypeId="urn:microsoft.com/office/officeart/2005/8/layout/vProcess5" loCatId="process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E146BE9B-CEA8-41F4-B63E-02A3845F47E0}">
      <dgm:prSet phldrT="[Текст]" custT="1"/>
      <dgm:spPr/>
      <dgm:t>
        <a:bodyPr/>
        <a:lstStyle/>
        <a:p>
          <a:pPr algn="ctr"/>
          <a:r>
            <a:rPr lang="ru-RU" sz="3200" b="1" dirty="0" smtClean="0">
              <a:solidFill>
                <a:srgbClr val="7030A0"/>
              </a:solidFill>
            </a:rPr>
            <a:t>Удовлетворение АРО апелляции</a:t>
          </a:r>
          <a:endParaRPr lang="ru-RU" sz="3200" b="1" dirty="0">
            <a:solidFill>
              <a:srgbClr val="7030A0"/>
            </a:solidFill>
          </a:endParaRPr>
        </a:p>
      </dgm:t>
    </dgm:pt>
    <dgm:pt modelId="{5F12F6E7-607E-4592-9430-EC7A95C65702}" type="parTrans" cxnId="{8B1BD439-D32C-4CC3-97DA-6BB68FF8BAB2}">
      <dgm:prSet/>
      <dgm:spPr/>
      <dgm:t>
        <a:bodyPr/>
        <a:lstStyle/>
        <a:p>
          <a:endParaRPr lang="ru-RU" sz="2800" b="1">
            <a:solidFill>
              <a:srgbClr val="7030A0"/>
            </a:solidFill>
          </a:endParaRPr>
        </a:p>
      </dgm:t>
    </dgm:pt>
    <dgm:pt modelId="{27F99C3A-D635-4A25-A5F5-7CF3ADBF29B8}" type="sibTrans" cxnId="{8B1BD439-D32C-4CC3-97DA-6BB68FF8BAB2}">
      <dgm:prSet custT="1"/>
      <dgm:spPr>
        <a:solidFill>
          <a:srgbClr val="7030A0">
            <a:alpha val="90000"/>
          </a:srgbClr>
        </a:solidFill>
      </dgm:spPr>
      <dgm:t>
        <a:bodyPr/>
        <a:lstStyle/>
        <a:p>
          <a:endParaRPr lang="ru-RU" sz="2800" b="1">
            <a:solidFill>
              <a:srgbClr val="7030A0"/>
            </a:solidFill>
          </a:endParaRPr>
        </a:p>
      </dgm:t>
    </dgm:pt>
    <dgm:pt modelId="{CB5D39DF-3075-4736-BBB8-6DCA2176BB53}">
      <dgm:prSet phldrT="[Текст]" custT="1"/>
      <dgm:spPr/>
      <dgm:t>
        <a:bodyPr/>
        <a:lstStyle/>
        <a:p>
          <a:pPr algn="r"/>
          <a:r>
            <a:rPr lang="ru-RU" sz="3200" b="1" dirty="0" smtClean="0">
              <a:solidFill>
                <a:srgbClr val="7030A0"/>
              </a:solidFill>
            </a:rPr>
            <a:t>Решение обязательно для исполнения СРО</a:t>
          </a:r>
          <a:endParaRPr lang="ru-RU" sz="3200" b="1" dirty="0">
            <a:solidFill>
              <a:srgbClr val="7030A0"/>
            </a:solidFill>
          </a:endParaRPr>
        </a:p>
      </dgm:t>
    </dgm:pt>
    <dgm:pt modelId="{03E61013-4317-4598-AFA5-3D3BD15A9608}" type="parTrans" cxnId="{80D952C9-3F09-488B-9D4C-6FB031F5E195}">
      <dgm:prSet/>
      <dgm:spPr/>
      <dgm:t>
        <a:bodyPr/>
        <a:lstStyle/>
        <a:p>
          <a:endParaRPr lang="ru-RU" sz="2800" b="1">
            <a:solidFill>
              <a:srgbClr val="7030A0"/>
            </a:solidFill>
          </a:endParaRPr>
        </a:p>
      </dgm:t>
    </dgm:pt>
    <dgm:pt modelId="{3476609F-47B4-49A0-95CB-0B2CED366AC7}" type="sibTrans" cxnId="{80D952C9-3F09-488B-9D4C-6FB031F5E195}">
      <dgm:prSet custT="1"/>
      <dgm:spPr>
        <a:solidFill>
          <a:srgbClr val="7030A0">
            <a:alpha val="50000"/>
          </a:srgbClr>
        </a:solidFill>
      </dgm:spPr>
      <dgm:t>
        <a:bodyPr/>
        <a:lstStyle/>
        <a:p>
          <a:endParaRPr lang="ru-RU" sz="2800" b="1" dirty="0">
            <a:solidFill>
              <a:srgbClr val="7030A0"/>
            </a:solidFill>
          </a:endParaRPr>
        </a:p>
      </dgm:t>
    </dgm:pt>
    <dgm:pt modelId="{3CCD05DC-6E3C-4E51-9C52-B28F8DAA960E}">
      <dgm:prSet phldrT="[Текст]" custT="1"/>
      <dgm:spPr/>
      <dgm:t>
        <a:bodyPr/>
        <a:lstStyle/>
        <a:p>
          <a:pPr algn="ctr"/>
          <a:r>
            <a:rPr lang="ru-RU" sz="2400" b="1" dirty="0" smtClean="0">
              <a:solidFill>
                <a:srgbClr val="7030A0"/>
              </a:solidFill>
            </a:rPr>
            <a:t>Пересмотр или отмена СРО ранее принятого решения (в течение 30 дней)</a:t>
          </a:r>
          <a:endParaRPr lang="ru-RU" sz="2400" b="1" dirty="0">
            <a:solidFill>
              <a:srgbClr val="7030A0"/>
            </a:solidFill>
          </a:endParaRPr>
        </a:p>
      </dgm:t>
    </dgm:pt>
    <dgm:pt modelId="{0D47346E-CBEB-4D5B-9000-ED50D983EC09}" type="parTrans" cxnId="{41E9A24B-F330-4DD7-A13F-F62BE142011D}">
      <dgm:prSet/>
      <dgm:spPr/>
      <dgm:t>
        <a:bodyPr/>
        <a:lstStyle/>
        <a:p>
          <a:endParaRPr lang="ru-RU" sz="2800" b="1">
            <a:solidFill>
              <a:srgbClr val="7030A0"/>
            </a:solidFill>
          </a:endParaRPr>
        </a:p>
      </dgm:t>
    </dgm:pt>
    <dgm:pt modelId="{BB303CD9-9782-4A18-B751-2A865EE2B369}" type="sibTrans" cxnId="{41E9A24B-F330-4DD7-A13F-F62BE142011D}">
      <dgm:prSet/>
      <dgm:spPr/>
      <dgm:t>
        <a:bodyPr/>
        <a:lstStyle/>
        <a:p>
          <a:endParaRPr lang="ru-RU" sz="2800" b="1">
            <a:solidFill>
              <a:srgbClr val="7030A0"/>
            </a:solidFill>
          </a:endParaRPr>
        </a:p>
      </dgm:t>
    </dgm:pt>
    <dgm:pt modelId="{E48533F2-D284-4A7E-B2D2-260B68E95ACC}" type="pres">
      <dgm:prSet presAssocID="{97CF538D-ABF0-4757-A7DD-5273F574725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F0947E-4952-412A-BA8D-114B026672F5}" type="pres">
      <dgm:prSet presAssocID="{97CF538D-ABF0-4757-A7DD-5273F5747256}" presName="dummyMaxCanvas" presStyleCnt="0">
        <dgm:presLayoutVars/>
      </dgm:prSet>
      <dgm:spPr/>
    </dgm:pt>
    <dgm:pt modelId="{A781F67D-5573-4143-A0C8-9DE014A176EB}" type="pres">
      <dgm:prSet presAssocID="{97CF538D-ABF0-4757-A7DD-5273F5747256}" presName="ThreeNodes_1" presStyleLbl="node1" presStyleIdx="0" presStyleCnt="3" custScaleX="55211" custLinFactNeighborX="10757" custLinFactNeighborY="-32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91C006-9E08-4398-946A-9F53B543000E}" type="pres">
      <dgm:prSet presAssocID="{97CF538D-ABF0-4757-A7DD-5273F5747256}" presName="ThreeNodes_2" presStyleLbl="node1" presStyleIdx="1" presStyleCnt="3" custScaleX="1117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9034CD-FBCB-4969-813F-6989A5C3E8C7}" type="pres">
      <dgm:prSet presAssocID="{97CF538D-ABF0-4757-A7DD-5273F5747256}" presName="ThreeNodes_3" presStyleLbl="node1" presStyleIdx="2" presStyleCnt="3" custScaleX="51592" custLinFactNeighborX="-37914" custLinFactNeighborY="-17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4F811C-B2D9-400F-8538-E28BCA4ECBBB}" type="pres">
      <dgm:prSet presAssocID="{97CF538D-ABF0-4757-A7DD-5273F5747256}" presName="ThreeConn_1-2" presStyleLbl="fgAccFollowNode1" presStyleIdx="0" presStyleCnt="2" custLinFactX="-187074" custLinFactNeighborX="-200000" custLinFactNeighborY="100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AA237C-EA14-4A5A-9750-3C65076A284B}" type="pres">
      <dgm:prSet presAssocID="{97CF538D-ABF0-4757-A7DD-5273F5747256}" presName="ThreeConn_2-3" presStyleLbl="fgAccFollowNode1" presStyleIdx="1" presStyleCnt="2" custLinFactX="-200000" custLinFactNeighborX="-281762" custLinFactNeighborY="-9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BEC30A-BE9E-4A2B-8E95-B784B32149F6}" type="pres">
      <dgm:prSet presAssocID="{97CF538D-ABF0-4757-A7DD-5273F5747256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C42D8E-95F8-438D-82C8-4B3DD17CA541}" type="pres">
      <dgm:prSet presAssocID="{97CF538D-ABF0-4757-A7DD-5273F5747256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95E27C-0BFF-4D44-992D-58ADC37F5631}" type="pres">
      <dgm:prSet presAssocID="{97CF538D-ABF0-4757-A7DD-5273F5747256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839012-5382-426B-A456-B369C233187B}" type="presOf" srcId="{CB5D39DF-3075-4736-BBB8-6DCA2176BB53}" destId="{6AC42D8E-95F8-438D-82C8-4B3DD17CA541}" srcOrd="1" destOrd="0" presId="urn:microsoft.com/office/officeart/2005/8/layout/vProcess5"/>
    <dgm:cxn modelId="{6C83E407-1BA2-4FFC-8127-8969D8140881}" type="presOf" srcId="{3CCD05DC-6E3C-4E51-9C52-B28F8DAA960E}" destId="{3495E27C-0BFF-4D44-992D-58ADC37F5631}" srcOrd="1" destOrd="0" presId="urn:microsoft.com/office/officeart/2005/8/layout/vProcess5"/>
    <dgm:cxn modelId="{8BFA29E1-EB94-49FE-9488-637A3382A919}" type="presOf" srcId="{97CF538D-ABF0-4757-A7DD-5273F5747256}" destId="{E48533F2-D284-4A7E-B2D2-260B68E95ACC}" srcOrd="0" destOrd="0" presId="urn:microsoft.com/office/officeart/2005/8/layout/vProcess5"/>
    <dgm:cxn modelId="{900D7897-6D76-41B8-B7D1-CB64FCE4723A}" type="presOf" srcId="{E146BE9B-CEA8-41F4-B63E-02A3845F47E0}" destId="{A781F67D-5573-4143-A0C8-9DE014A176EB}" srcOrd="0" destOrd="0" presId="urn:microsoft.com/office/officeart/2005/8/layout/vProcess5"/>
    <dgm:cxn modelId="{A6B48CA0-8B27-4B8B-8F8A-2A23D30D646A}" type="presOf" srcId="{3CCD05DC-6E3C-4E51-9C52-B28F8DAA960E}" destId="{CF9034CD-FBCB-4969-813F-6989A5C3E8C7}" srcOrd="0" destOrd="0" presId="urn:microsoft.com/office/officeart/2005/8/layout/vProcess5"/>
    <dgm:cxn modelId="{2B91E12F-DFC1-4E14-8AF9-7AD0753C3CED}" type="presOf" srcId="{27F99C3A-D635-4A25-A5F5-7CF3ADBF29B8}" destId="{304F811C-B2D9-400F-8538-E28BCA4ECBBB}" srcOrd="0" destOrd="0" presId="urn:microsoft.com/office/officeart/2005/8/layout/vProcess5"/>
    <dgm:cxn modelId="{80D952C9-3F09-488B-9D4C-6FB031F5E195}" srcId="{97CF538D-ABF0-4757-A7DD-5273F5747256}" destId="{CB5D39DF-3075-4736-BBB8-6DCA2176BB53}" srcOrd="1" destOrd="0" parTransId="{03E61013-4317-4598-AFA5-3D3BD15A9608}" sibTransId="{3476609F-47B4-49A0-95CB-0B2CED366AC7}"/>
    <dgm:cxn modelId="{1A5A327C-181A-4885-A3FE-57031B095412}" type="presOf" srcId="{3476609F-47B4-49A0-95CB-0B2CED366AC7}" destId="{88AA237C-EA14-4A5A-9750-3C65076A284B}" srcOrd="0" destOrd="0" presId="urn:microsoft.com/office/officeart/2005/8/layout/vProcess5"/>
    <dgm:cxn modelId="{F0E90673-015C-42AE-8256-6A5A7C3C731D}" type="presOf" srcId="{CB5D39DF-3075-4736-BBB8-6DCA2176BB53}" destId="{1791C006-9E08-4398-946A-9F53B543000E}" srcOrd="0" destOrd="0" presId="urn:microsoft.com/office/officeart/2005/8/layout/vProcess5"/>
    <dgm:cxn modelId="{E8E07620-6A74-4AA8-AE88-65CF20ABF71B}" type="presOf" srcId="{E146BE9B-CEA8-41F4-B63E-02A3845F47E0}" destId="{0ABEC30A-BE9E-4A2B-8E95-B784B32149F6}" srcOrd="1" destOrd="0" presId="urn:microsoft.com/office/officeart/2005/8/layout/vProcess5"/>
    <dgm:cxn modelId="{8B1BD439-D32C-4CC3-97DA-6BB68FF8BAB2}" srcId="{97CF538D-ABF0-4757-A7DD-5273F5747256}" destId="{E146BE9B-CEA8-41F4-B63E-02A3845F47E0}" srcOrd="0" destOrd="0" parTransId="{5F12F6E7-607E-4592-9430-EC7A95C65702}" sibTransId="{27F99C3A-D635-4A25-A5F5-7CF3ADBF29B8}"/>
    <dgm:cxn modelId="{41E9A24B-F330-4DD7-A13F-F62BE142011D}" srcId="{97CF538D-ABF0-4757-A7DD-5273F5747256}" destId="{3CCD05DC-6E3C-4E51-9C52-B28F8DAA960E}" srcOrd="2" destOrd="0" parTransId="{0D47346E-CBEB-4D5B-9000-ED50D983EC09}" sibTransId="{BB303CD9-9782-4A18-B751-2A865EE2B369}"/>
    <dgm:cxn modelId="{A4A33477-C486-4189-BFB7-CC1C3117578E}" type="presParOf" srcId="{E48533F2-D284-4A7E-B2D2-260B68E95ACC}" destId="{90F0947E-4952-412A-BA8D-114B026672F5}" srcOrd="0" destOrd="0" presId="urn:microsoft.com/office/officeart/2005/8/layout/vProcess5"/>
    <dgm:cxn modelId="{FF8A87B5-1823-46BB-A564-434721705E90}" type="presParOf" srcId="{E48533F2-D284-4A7E-B2D2-260B68E95ACC}" destId="{A781F67D-5573-4143-A0C8-9DE014A176EB}" srcOrd="1" destOrd="0" presId="urn:microsoft.com/office/officeart/2005/8/layout/vProcess5"/>
    <dgm:cxn modelId="{50DB5111-7CF1-4A05-BBF6-C42E20B66A74}" type="presParOf" srcId="{E48533F2-D284-4A7E-B2D2-260B68E95ACC}" destId="{1791C006-9E08-4398-946A-9F53B543000E}" srcOrd="2" destOrd="0" presId="urn:microsoft.com/office/officeart/2005/8/layout/vProcess5"/>
    <dgm:cxn modelId="{D72C73E6-4F58-4B18-AD10-867FD4E557CA}" type="presParOf" srcId="{E48533F2-D284-4A7E-B2D2-260B68E95ACC}" destId="{CF9034CD-FBCB-4969-813F-6989A5C3E8C7}" srcOrd="3" destOrd="0" presId="urn:microsoft.com/office/officeart/2005/8/layout/vProcess5"/>
    <dgm:cxn modelId="{252F3493-AEDD-4C82-8D30-3340FCCEA837}" type="presParOf" srcId="{E48533F2-D284-4A7E-B2D2-260B68E95ACC}" destId="{304F811C-B2D9-400F-8538-E28BCA4ECBBB}" srcOrd="4" destOrd="0" presId="urn:microsoft.com/office/officeart/2005/8/layout/vProcess5"/>
    <dgm:cxn modelId="{75ABC888-9608-4A7F-8457-CE70B114388F}" type="presParOf" srcId="{E48533F2-D284-4A7E-B2D2-260B68E95ACC}" destId="{88AA237C-EA14-4A5A-9750-3C65076A284B}" srcOrd="5" destOrd="0" presId="urn:microsoft.com/office/officeart/2005/8/layout/vProcess5"/>
    <dgm:cxn modelId="{265C326A-0A6A-47FA-8A29-7F8BC39479AF}" type="presParOf" srcId="{E48533F2-D284-4A7E-B2D2-260B68E95ACC}" destId="{0ABEC30A-BE9E-4A2B-8E95-B784B32149F6}" srcOrd="6" destOrd="0" presId="urn:microsoft.com/office/officeart/2005/8/layout/vProcess5"/>
    <dgm:cxn modelId="{51F5A713-2F8B-457B-A7E1-7AC9B1E6B47A}" type="presParOf" srcId="{E48533F2-D284-4A7E-B2D2-260B68E95ACC}" destId="{6AC42D8E-95F8-438D-82C8-4B3DD17CA541}" srcOrd="7" destOrd="0" presId="urn:microsoft.com/office/officeart/2005/8/layout/vProcess5"/>
    <dgm:cxn modelId="{E4710BA3-BF45-42D0-9886-05EB94208AF8}" type="presParOf" srcId="{E48533F2-D284-4A7E-B2D2-260B68E95ACC}" destId="{3495E27C-0BFF-4D44-992D-58ADC37F5631}" srcOrd="8" destOrd="0" presId="urn:microsoft.com/office/officeart/2005/8/layout/vProcess5"/>
  </dgm:cxnLst>
  <dgm:bg/>
  <dgm:whole/>
  <dgm:extLst>
    <a:ext uri="{C62137D5-CB1D-491B-B009-E17868A290BF}">
      <dgm14:recolorImg xmlns:dgm14="http://schemas.microsoft.com/office/drawing/2010/diagram" xmlns="" val="1"/>
    </a:ex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781F67D-5573-4143-A0C8-9DE014A176EB}">
      <dsp:nvSpPr>
        <dsp:cNvPr id="0" name=""/>
        <dsp:cNvSpPr/>
      </dsp:nvSpPr>
      <dsp:spPr>
        <a:xfrm>
          <a:off x="3279765" y="0"/>
          <a:ext cx="5462169" cy="14183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7030A0"/>
              </a:solidFill>
            </a:rPr>
            <a:t>Удовлетворение АРО апелляции</a:t>
          </a:r>
          <a:endParaRPr lang="ru-RU" sz="3200" b="1" kern="1200" dirty="0">
            <a:solidFill>
              <a:srgbClr val="7030A0"/>
            </a:solidFill>
          </a:endParaRPr>
        </a:p>
      </dsp:txBody>
      <dsp:txXfrm>
        <a:off x="3279765" y="0"/>
        <a:ext cx="4663051" cy="1418315"/>
      </dsp:txXfrm>
    </dsp:sp>
    <dsp:sp modelId="{1791C006-9E08-4398-946A-9F53B543000E}">
      <dsp:nvSpPr>
        <dsp:cNvPr id="0" name=""/>
        <dsp:cNvSpPr/>
      </dsp:nvSpPr>
      <dsp:spPr>
        <a:xfrm>
          <a:off x="290518" y="1654700"/>
          <a:ext cx="11058096" cy="14183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2000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7030A0"/>
              </a:solidFill>
            </a:rPr>
            <a:t>Решение обязательно для исполнения СРО</a:t>
          </a:r>
          <a:endParaRPr lang="ru-RU" sz="3200" b="1" kern="1200" dirty="0">
            <a:solidFill>
              <a:srgbClr val="7030A0"/>
            </a:solidFill>
          </a:endParaRPr>
        </a:p>
      </dsp:txBody>
      <dsp:txXfrm>
        <a:off x="290518" y="1654700"/>
        <a:ext cx="9051932" cy="1418315"/>
      </dsp:txXfrm>
    </dsp:sp>
    <dsp:sp modelId="{CF9034CD-FBCB-4969-813F-6989A5C3E8C7}">
      <dsp:nvSpPr>
        <dsp:cNvPr id="0" name=""/>
        <dsp:cNvSpPr/>
      </dsp:nvSpPr>
      <dsp:spPr>
        <a:xfrm>
          <a:off x="389503" y="3284226"/>
          <a:ext cx="5104132" cy="14183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4000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7030A0"/>
              </a:solidFill>
            </a:rPr>
            <a:t>Пересмотр или отмена СРО ранее принятого решения (в течение 30 дней)</a:t>
          </a:r>
          <a:endParaRPr lang="ru-RU" sz="2400" b="1" kern="1200" dirty="0">
            <a:solidFill>
              <a:srgbClr val="7030A0"/>
            </a:solidFill>
          </a:endParaRPr>
        </a:p>
      </dsp:txBody>
      <dsp:txXfrm>
        <a:off x="389503" y="3284226"/>
        <a:ext cx="4178138" cy="1418315"/>
      </dsp:txXfrm>
    </dsp:sp>
    <dsp:sp modelId="{304F811C-B2D9-400F-8538-E28BCA4ECBBB}">
      <dsp:nvSpPr>
        <dsp:cNvPr id="0" name=""/>
        <dsp:cNvSpPr/>
      </dsp:nvSpPr>
      <dsp:spPr>
        <a:xfrm>
          <a:off x="5402905" y="1168059"/>
          <a:ext cx="921904" cy="921904"/>
        </a:xfrm>
        <a:prstGeom prst="downArrow">
          <a:avLst>
            <a:gd name="adj1" fmla="val 55000"/>
            <a:gd name="adj2" fmla="val 45000"/>
          </a:avLst>
        </a:prstGeom>
        <a:solidFill>
          <a:srgbClr val="7030A0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>
            <a:solidFill>
              <a:srgbClr val="7030A0"/>
            </a:solidFill>
          </a:endParaRPr>
        </a:p>
      </dsp:txBody>
      <dsp:txXfrm>
        <a:off x="5402905" y="1168059"/>
        <a:ext cx="921904" cy="921904"/>
      </dsp:txXfrm>
    </dsp:sp>
    <dsp:sp modelId="{88AA237C-EA14-4A5A-9750-3C65076A284B}">
      <dsp:nvSpPr>
        <dsp:cNvPr id="0" name=""/>
        <dsp:cNvSpPr/>
      </dsp:nvSpPr>
      <dsp:spPr>
        <a:xfrm>
          <a:off x="5402907" y="2634768"/>
          <a:ext cx="921904" cy="921904"/>
        </a:xfrm>
        <a:prstGeom prst="downArrow">
          <a:avLst>
            <a:gd name="adj1" fmla="val 55000"/>
            <a:gd name="adj2" fmla="val 45000"/>
          </a:avLst>
        </a:prstGeom>
        <a:solidFill>
          <a:srgbClr val="7030A0">
            <a:alpha val="5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>
            <a:solidFill>
              <a:srgbClr val="7030A0"/>
            </a:solidFill>
          </a:endParaRPr>
        </a:p>
      </dsp:txBody>
      <dsp:txXfrm>
        <a:off x="5402907" y="2634768"/>
        <a:ext cx="921904" cy="9219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187864-256D-4AAA-A9FD-AA42CD6A2569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4063D8-C02A-49B9-AAFF-1FBABE0F3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2108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 в течение календарного года по рассмотренным апелляционным органом совета по оценочной деятельности в связи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‎с поданными апелляциями отчетам, по которым были приняты ‎не оспоренные в судебном порядке решения об удовлетворении апелляции, экспертами саморегулируемой организации оценщиков было подготовлено три и более положительных экспертных заключения ‎на такие отчеты, саморегулируемая организация оценщиков не вправе заключать с заказчиком договор на проведение экспертизы отчета ‎в течение ста восьмидесяти дней со дня, следующего за днем отмены ‎или пересмотра ранее принятого коллегиальным органом управления ‎и (или) дисциплинарным комитетом саморегулируемой организации оценщиков решения на основании поступления третьего решения апелляционного органа совета по оценочной деятельности ‎об удовлетворении апелляции.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063D8-C02A-49B9-AAFF-1FBABE0F372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0493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</a:t>
            </a:r>
            <a:r>
              <a:rPr lang="ru-RU" sz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‎в течение 180 дней со дня, следующего за днем отмены ‎или пересмотра ранее принятого коллегиальным органом управления ‎и (или) дисциплинарным комитетом саморегулируемой организации оценщиков решения на основании поступления третьего решения апелляционного органа совета по оценочной деятельности ‎об удовлетворении апелляции.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063D8-C02A-49B9-AAFF-1FBABE0F372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2587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0215" algn="just">
              <a:spcAft>
                <a:spcPts val="0"/>
              </a:spcAft>
            </a:pPr>
            <a:r>
              <a:rPr lang="ru-RU" sz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Несколько примеров</a:t>
            </a:r>
            <a:r>
              <a:rPr lang="ru-RU" sz="1200" baseline="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того, какие жалобы подает ГБУ и как злоупотребляет правом. Как правило, д</a:t>
            </a:r>
            <a:r>
              <a:rPr lang="ru-RU" sz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ействия не направлены на восстановление чьих-либо прав или законных интересов.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063D8-C02A-49B9-AAFF-1FBABE0F372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4234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одного из решений:</a:t>
            </a:r>
          </a:p>
          <a:p>
            <a:r>
              <a:rPr lang="ru-RU" sz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«Отказать в удовлетворении апелляции на основании подтверждения результатов проведенной СРО оценщиков проверки с учетом рассмотрения жалобы на основании доводов, изложенных заявителем.</a:t>
            </a:r>
          </a:p>
          <a:p>
            <a:r>
              <a:rPr lang="ru-RU" sz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Однако к отчетам имеются существенные замечания, не указанные в апелляции и жалобе заявителя, которые могли повлиять на величину стоимости объектов оценки».</a:t>
            </a:r>
          </a:p>
          <a:p>
            <a:endParaRPr lang="ru-RU" sz="1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выступления представителя Минэкономразвития России на МКОД-2021:</a:t>
            </a:r>
          </a:p>
          <a:p>
            <a:r>
              <a:rPr lang="ru-RU" sz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«Один из привлеченных оценщиков при рассмотрении апелляции (долго спорили по вопросу, связанному с характеристиками объекта) выехал и лично посмотрел, что же там такое на месте… Коллеги очень активно включаются, и спасибо им большое».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063D8-C02A-49B9-AAFF-1FBABE0F372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2503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Дополнительные примеры решений:</a:t>
            </a:r>
          </a:p>
          <a:p>
            <a:r>
              <a:rPr lang="ru-RU" dirty="0" smtClean="0"/>
              <a:t>«Удовлетворить апелляцию заявителя на основании подтверждения доводов заявителя, содержащихся в пунктах 1, 4 жалобы (в части подбора объектов-аналогов в рамках применения сравнительного подхода и необходимости анализа корректировки на наличие организованной парковки). Корректный подбор объектов-аналогов может оказать влияние на величину рыночной стоимости объекта оценки».</a:t>
            </a:r>
          </a:p>
          <a:p>
            <a:r>
              <a:rPr lang="ru-RU" dirty="0" smtClean="0"/>
              <a:t>«Кроме того, к отчету имеются замечания, не указанные в апелляции и жалобе заявителя, которые также могут иметь значение при определении итоговой величины стоимости объекта оценки».</a:t>
            </a:r>
          </a:p>
          <a:p>
            <a:r>
              <a:rPr lang="ru-RU" dirty="0" smtClean="0"/>
              <a:t>«Могут</a:t>
            </a:r>
            <a:r>
              <a:rPr lang="ru-RU" baseline="0" dirty="0" smtClean="0"/>
              <a:t> оказать влияние» – но могут и не оказать.</a:t>
            </a:r>
          </a:p>
          <a:p>
            <a:r>
              <a:rPr lang="ru-RU" baseline="0" dirty="0" smtClean="0"/>
              <a:t>Где же </a:t>
            </a:r>
            <a:r>
              <a:rPr lang="ru-RU" baseline="0" dirty="0" err="1" smtClean="0"/>
              <a:t>фрод</a:t>
            </a:r>
            <a:r>
              <a:rPr lang="ru-RU" baseline="0" dirty="0" smtClean="0"/>
              <a:t>?</a:t>
            </a:r>
            <a:endParaRPr lang="ru-RU" dirty="0" smtClean="0"/>
          </a:p>
          <a:p>
            <a:r>
              <a:rPr lang="ru-RU" dirty="0" smtClean="0"/>
              <a:t>Выводы о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фроде</a:t>
            </a:r>
            <a:r>
              <a:rPr lang="ru-RU" baseline="0" dirty="0" smtClean="0"/>
              <a:t> в решениях полностью отсутствуют.</a:t>
            </a:r>
          </a:p>
          <a:p>
            <a:r>
              <a:rPr lang="ru-RU" baseline="0" dirty="0" smtClean="0"/>
              <a:t>При этом появляется понятие «существенности», однако критерии данной существенности также нигде не закреплены.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063D8-C02A-49B9-AAFF-1FBABE0F372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6959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Бороться с </a:t>
            </a:r>
            <a:r>
              <a:rPr lang="ru-RU" dirty="0" err="1" smtClean="0"/>
              <a:t>фродом</a:t>
            </a:r>
            <a:r>
              <a:rPr lang="ru-RU" dirty="0" smtClean="0"/>
              <a:t> и некачественными отчетами об оценке можно и нужно.</a:t>
            </a:r>
          </a:p>
          <a:p>
            <a:r>
              <a:rPr lang="ru-RU" dirty="0" smtClean="0"/>
              <a:t>НО! Только на</a:t>
            </a:r>
            <a:r>
              <a:rPr lang="ru-RU" baseline="0" dirty="0" smtClean="0"/>
              <a:t> базе объективных, однозначных и прозрачных правил и принципов, которые предлагает Союз СОО.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063D8-C02A-49B9-AAFF-1FBABE0F372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82954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Принцип существенности.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Подлежат рассмотрению апелляции, к которой прилагаются доказательства существенного искажения стоимости в отчете, на который подавалась жалоба в саморегулируемую организацию оценщиков.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Принцип последовательности.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апелляции излагаются исключительно факты, изложенные в первоначальной жалобе.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Принцип необходимости доказывания заявителем существенного искажения стоимости в отчете.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Доказательство существенного искажения стоимости в отчете должно быть подтверждено выявленными ошибками, нарушениями стандартов оценки, существенно искажающими стоимость либо альтернативным отчетом.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Принцип прозрачности и открытости деятельности Апелляционного органа.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Правила формирования и деятельности Апелляционного органа, включая рассмотрение, материалы и принятие решений по всем апелляциям, должны быть доступны всем заинтересованным лицам.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Принцип независимости от государственных органов.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Должно быть исключено влияние чиновников на выбор экспертов Апелляционного органа, рассмотрение апелляций и  принятие решений.  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 Принцип профессиональной компетенции.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Формирование состава Апелляционного органа должно осуществляться исключительно из профессиональных экспертов, обладающих необходимой компетенцией.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 Принцип состязательности при рассмотрении апелляций.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Рассмотрение апелляций должно осуществляться с равным участием представителей заявителя и саморегулируемой организации оценщиков.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8. Принцип ответственности экспертов Апелляционного органа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ответственных за принятие некорректных решений. Эксперты, ответственные за некорректные решения, не должны привлекаться к рассмотрению апелляций.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9. Принцип ответственности саморегулируемой организации оценщиков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неоднократное непринятие дисциплинарных мер в отношении  оценщиков, по отчетам которых Апелляционным органом выявлено существенное искажение стоимости, или за подготовку положительных экспертных заключений на отчёты, стоимость в которых существенно искажена.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063D8-C02A-49B9-AAFF-1FBABE0F372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73850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Формирование СРО плана проверок может осуществляться на основе риск-ориентированного подхода. При использовании риск-ориентированного подхода к формированию плана проверок выбор интенсивности (формы, продолжительности, периодичности) проведения мероприятий по контролю определяется путем отнесения деятельности членов саморегулируемой организации к определенной категории риска. 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 этом отнесение к определенной категории риска осуществляется СРО с учетом тяжести потенциальных негативных последствий возможного несоблюдения членом СРО требований стандартов и правил СРО, условий членства в саморегулируемой организации, а также с учетом оценки вероятности несоблюдения членом СРО требований стандартов и правил саморегулируемой организации, условий членства в саморегулируемой организации. </a:t>
            </a: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Категории риска, критерии отнесения деятельности членов СРО к определенной категории риска определяются саморегулируемой организацией в соответствии с ее внутренними документами. </a:t>
            </a: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Федеральные органы исполнительной власти, осуществляющие функции по нормативно-правовому регулированию соответствующего вида предпринимательской или профессиональной деятельности (в том числе Росреестр) вправе установить требования к категориям риска, критериям отнесения деятельности членов СРО к определенной категории риска.</a:t>
            </a:r>
          </a:p>
          <a:p>
            <a:endParaRPr lang="ru-RU" dirty="0" smtClean="0"/>
          </a:p>
          <a:p>
            <a:r>
              <a:rPr lang="ru-RU" dirty="0" smtClean="0"/>
              <a:t>Наша задача – совместно сформировать эти требования и выстроить прозрачный</a:t>
            </a:r>
            <a:r>
              <a:rPr lang="ru-RU" baseline="0" dirty="0" smtClean="0"/>
              <a:t> и объективно работающий механизм.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063D8-C02A-49B9-AAFF-1FBABE0F372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9255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8F742F-2189-4C28-8C69-3D9F5794ED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F2C3CD7-C414-4896-95BA-E854AF9A5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7331951-16E6-45F1-9522-2BE0F6678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C0CD5-F6A7-4431-9810-141867088B6E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C03B998-98BE-421A-926A-1FD835E23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54C74D9-4FE0-4249-9829-5AD015F2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1F262-53EB-4171-B10A-D759D88B65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7191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C3F00C-5DEF-47BF-8D94-39C88AC9D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9022BF8-023F-4614-91B2-412BF0EFD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365026B-6650-42E7-807B-5E6F1F12E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C0CD5-F6A7-4431-9810-141867088B6E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AEF1AE-A1FE-4378-8906-0EA6EAECD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04959F0-332C-4D5B-BF6A-7CAD8C3B7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1F262-53EB-4171-B10A-D759D88B65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5359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609A043-9D85-4C8A-8EFA-26DDDC18FE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22F5E77-2A91-4895-801D-BBF0C6B946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5FE9741-47FC-49FC-B19F-CDE1D2059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C0CD5-F6A7-4431-9810-141867088B6E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C205DD6-9569-4622-9E53-95EC71E96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3482DCA-BDD8-45D1-A039-E3777D01C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1F262-53EB-4171-B10A-D759D88B65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9738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B48551-06CB-4BD8-9BD7-32D742743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A1B9E29-1AE8-49A6-9384-C3282E600B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224164D-42CF-474F-BB1E-7372D642A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C0CD5-F6A7-4431-9810-141867088B6E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85049C-BD2C-4546-AEDE-9FC51CEF8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FDFF092-D634-43B8-AD93-903F5BF28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1F262-53EB-4171-B10A-D759D88B65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8440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B61021-A5A7-4423-84FE-6B89CA864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EB282E6-23D1-4ACA-BA04-9364A6195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D2AC974-F706-4E54-B24C-3D2065ECA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C0CD5-F6A7-4431-9810-141867088B6E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66522A5-81FE-4EBA-B7C1-FD1FCE0E2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63F287D-4C87-4744-A22A-92ED8B550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1F262-53EB-4171-B10A-D759D88B65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6132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EBFAF4-2D3F-415C-BA34-E5A939DD2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C0ED20C-6490-40E5-9E56-F216E98DD2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0F225CA-4A09-440A-ACAD-B6ADEAA424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CA63740-CCE6-4818-983B-CD193EB7D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C0CD5-F6A7-4431-9810-141867088B6E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B616118-4318-4AEB-8237-36182F735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112D581-468B-4832-88D9-823EC9E0F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1F262-53EB-4171-B10A-D759D88B65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261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B5C1F7-125F-4B9D-8853-A9E32DC68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333F8FB-BD03-4EFC-BB9E-1C03A78906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5FFF546-245D-4286-A9FC-B403D613E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AC05EF4-A389-48FA-8D3E-29E903705E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B7CA692-1F87-44B1-9874-C7EE57EDEE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2303A54-5671-40F6-9039-8821CE1C3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C0CD5-F6A7-4431-9810-141867088B6E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0E482BD-98DC-4E99-ADB0-387AAD63A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A69229D-8518-4874-A989-E79B8D062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1F262-53EB-4171-B10A-D759D88B65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1967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E4FCC4-0F00-4B9B-8481-035DE145E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8EC12434-E305-4D7A-A5F2-3A8991C1D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C0CD5-F6A7-4431-9810-141867088B6E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779EC98-4E67-4F95-8261-8DDA0E4DA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2722158-0CEF-4105-B42D-1F56F7D8C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1F262-53EB-4171-B10A-D759D88B65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6723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28CC17E-2176-4997-810A-7B0FB1EB7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C0CD5-F6A7-4431-9810-141867088B6E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1016EA1-745D-4643-AADF-5218C75F0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75D5833-E436-43D1-BD69-5D07231EC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1F262-53EB-4171-B10A-D759D88B65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5099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1253F1-D95F-4745-9489-16CF05A1D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EB9520C-3C15-45F3-AD6A-93C47833E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D7E85A7-EFE4-4AB3-B4A2-37B28390DF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320166B-A43D-406F-8AB5-3DEBF162F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C0CD5-F6A7-4431-9810-141867088B6E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5C20AB3-6B32-4A29-8CC8-4E19A2467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84E8D13-95B0-4F6F-8A09-0AF866F75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1F262-53EB-4171-B10A-D759D88B65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3309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0A522C-87E3-42FB-A0EE-53FFFB03B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D4FAC33-F792-4377-9219-2507F2A7FA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ADBBCCC-1DC2-4036-AFA2-D580E51140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E7672FE-BFD2-4FE2-90FC-42A190231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C0CD5-F6A7-4431-9810-141867088B6E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26BAF2A-C0DE-4672-BADF-AFFB45054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8A3BAB6-0179-4CCC-BA71-9CE5D3DBD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1F262-53EB-4171-B10A-D759D88B65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9377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F140E4-F034-4BC9-802C-16F9F28AF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8B33288-FE3A-427F-882B-7DA0222242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6971017-0BA2-4057-AE2D-699E5EBF54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C0CD5-F6A7-4431-9810-141867088B6E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CC9795-09F1-4AF3-AE24-33C47592F7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71AD2AC-265B-4D71-AEEB-231E150EAC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1F262-53EB-4171-B10A-D759D88B65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5033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info@tz-ocenka.ru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Экспертно-Аналитический Центр">
            <a:extLst>
              <a:ext uri="{FF2B5EF4-FFF2-40B4-BE49-F238E27FC236}">
                <a16:creationId xmlns:a16="http://schemas.microsoft.com/office/drawing/2014/main" xmlns="" id="{6FAE4632-7797-4863-975C-22946380975C}"/>
              </a:ext>
            </a:extLst>
          </p:cNvPr>
          <p:cNvSpPr txBox="1">
            <a:spLocks/>
          </p:cNvSpPr>
          <p:nvPr/>
        </p:nvSpPr>
        <p:spPr>
          <a:xfrm>
            <a:off x="456595" y="3282550"/>
            <a:ext cx="7200900" cy="424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L="0" marR="0" indent="0" algn="l" defTabSz="584200" rtl="0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1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1pPr>
            <a:lvl2pPr marL="939800" marR="0" indent="-469900" algn="l" defTabSz="5842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929292"/>
              </a:buClr>
              <a:buSzPct val="60000"/>
              <a:buFont typeface="Zapf Dingbats"/>
              <a:buChar char="❖"/>
              <a:tabLst/>
              <a:defRPr sz="36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2pPr>
            <a:lvl3pPr marL="1409700" marR="0" indent="-469900" algn="l" defTabSz="5842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929292"/>
              </a:buClr>
              <a:buSzPct val="60000"/>
              <a:buFont typeface="Zapf Dingbats"/>
              <a:buChar char="❖"/>
              <a:tabLst/>
              <a:defRPr sz="36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3pPr>
            <a:lvl4pPr marL="1879600" marR="0" indent="-469900" algn="l" defTabSz="5842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929292"/>
              </a:buClr>
              <a:buSzPct val="60000"/>
              <a:buFont typeface="Zapf Dingbats"/>
              <a:buChar char="❖"/>
              <a:tabLst/>
              <a:defRPr sz="36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4pPr>
            <a:lvl5pPr marL="2349500" marR="0" indent="-469900" algn="l" defTabSz="5842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929292"/>
              </a:buClr>
              <a:buSzPct val="60000"/>
              <a:buFont typeface="Zapf Dingbats"/>
              <a:buChar char="❖"/>
              <a:tabLst/>
              <a:defRPr sz="36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5pPr>
            <a:lvl6pPr marL="2819400" marR="0" indent="-469900" algn="l" defTabSz="5842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929292"/>
              </a:buClr>
              <a:buSzPct val="60000"/>
              <a:buFont typeface="Zapf Dingbats"/>
              <a:buChar char="❖"/>
              <a:tabLst/>
              <a:defRPr sz="36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6pPr>
            <a:lvl7pPr marL="3289300" marR="0" indent="-469900" algn="l" defTabSz="5842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929292"/>
              </a:buClr>
              <a:buSzPct val="60000"/>
              <a:buFont typeface="Zapf Dingbats"/>
              <a:buChar char="❖"/>
              <a:tabLst/>
              <a:defRPr sz="36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7pPr>
            <a:lvl8pPr marL="3759200" marR="0" indent="-469900" algn="l" defTabSz="5842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929292"/>
              </a:buClr>
              <a:buSzPct val="60000"/>
              <a:buFont typeface="Zapf Dingbats"/>
              <a:buChar char="❖"/>
              <a:tabLst/>
              <a:defRPr sz="36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8pPr>
            <a:lvl9pPr marL="4229100" marR="0" indent="-469900" algn="l" defTabSz="5842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929292"/>
              </a:buClr>
              <a:buSzPct val="60000"/>
              <a:buFont typeface="Zapf Dingbats"/>
              <a:buChar char="❖"/>
              <a:tabLst/>
              <a:defRPr sz="36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9pPr>
          </a:lstStyle>
          <a:p>
            <a:pPr marL="0" marR="0" lvl="0" indent="0" algn="l" defTabSz="584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Palatino"/>
              <a:sym typeface="Palatino"/>
            </a:endParaRPr>
          </a:p>
        </p:txBody>
      </p:sp>
      <p:sp>
        <p:nvSpPr>
          <p:cNvPr id="12" name="Цена ошибок при планировании и реализации проектов девелопмента жилья">
            <a:extLst>
              <a:ext uri="{FF2B5EF4-FFF2-40B4-BE49-F238E27FC236}">
                <a16:creationId xmlns:a16="http://schemas.microsoft.com/office/drawing/2014/main" xmlns="" id="{D2EF67C9-0406-4184-8DA6-3D3881E79404}"/>
              </a:ext>
            </a:extLst>
          </p:cNvPr>
          <p:cNvSpPr txBox="1">
            <a:spLocks/>
          </p:cNvSpPr>
          <p:nvPr/>
        </p:nvSpPr>
        <p:spPr>
          <a:xfrm>
            <a:off x="712746" y="1091273"/>
            <a:ext cx="6667488" cy="4382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356362" rtl="0" latinLnBrk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7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Georgia"/>
              </a:defRPr>
            </a:lvl1pPr>
            <a:lvl2pPr marL="0" marR="0" indent="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Georgia"/>
              </a:defRPr>
            </a:lvl2pPr>
            <a:lvl3pPr marL="0" marR="0" indent="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Georgia"/>
              </a:defRPr>
            </a:lvl3pPr>
            <a:lvl4pPr marL="0" marR="0" indent="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Georgia"/>
              </a:defRPr>
            </a:lvl4pPr>
            <a:lvl5pPr marL="0" marR="0" indent="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Georgia"/>
              </a:defRPr>
            </a:lvl5pPr>
            <a:lvl6pPr marL="0" marR="0" indent="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Georgia"/>
              </a:defRPr>
            </a:lvl6pPr>
            <a:lvl7pPr marL="0" marR="0" indent="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Georgia"/>
              </a:defRPr>
            </a:lvl7pPr>
            <a:lvl8pPr marL="0" marR="0" indent="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Georgia"/>
              </a:defRPr>
            </a:lvl8pPr>
            <a:lvl9pPr marL="0" marR="0" indent="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Georgia"/>
              </a:defRPr>
            </a:lvl9pPr>
          </a:lstStyle>
          <a:p>
            <a:r>
              <a:rPr lang="ru-RU" b="1" dirty="0" smtClean="0"/>
              <a:t>Итоги апробации апелляционного рабочего органа Минэкономразвития России и его перспективы</a:t>
            </a:r>
            <a:endParaRPr lang="ru-RU" dirty="0"/>
          </a:p>
        </p:txBody>
      </p:sp>
      <p:sp>
        <p:nvSpPr>
          <p:cNvPr id="14" name="Институт Налогового Менеджмента и Экономики Недвижимости НИУ ВШЭ…">
            <a:extLst>
              <a:ext uri="{FF2B5EF4-FFF2-40B4-BE49-F238E27FC236}">
                <a16:creationId xmlns:a16="http://schemas.microsoft.com/office/drawing/2014/main" xmlns="" id="{C8CCB662-93DE-4700-A408-9A8B392EB5AF}"/>
              </a:ext>
            </a:extLst>
          </p:cNvPr>
          <p:cNvSpPr txBox="1">
            <a:spLocks/>
          </p:cNvSpPr>
          <p:nvPr/>
        </p:nvSpPr>
        <p:spPr>
          <a:xfrm>
            <a:off x="7576156" y="3725996"/>
            <a:ext cx="4673599" cy="241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1pPr>
            <a:lvl2pPr marL="0" marR="0" indent="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2pPr>
            <a:lvl3pPr marL="0" marR="0" indent="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3pPr>
            <a:lvl4pPr marL="0" marR="0" indent="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4pPr>
            <a:lvl5pPr marL="0" marR="0" indent="0" algn="l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5pPr>
            <a:lvl6pPr marL="2819400" marR="0" indent="-469900" algn="l" defTabSz="5842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929292"/>
              </a:buClr>
              <a:buSzPct val="60000"/>
              <a:buFont typeface="Zapf Dingbats"/>
              <a:buChar char="❖"/>
              <a:tabLst/>
              <a:defRPr sz="36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6pPr>
            <a:lvl7pPr marL="3289300" marR="0" indent="-469900" algn="l" defTabSz="5842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929292"/>
              </a:buClr>
              <a:buSzPct val="60000"/>
              <a:buFont typeface="Zapf Dingbats"/>
              <a:buChar char="❖"/>
              <a:tabLst/>
              <a:defRPr sz="36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7pPr>
            <a:lvl8pPr marL="3759200" marR="0" indent="-469900" algn="l" defTabSz="5842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929292"/>
              </a:buClr>
              <a:buSzPct val="60000"/>
              <a:buFont typeface="Zapf Dingbats"/>
              <a:buChar char="❖"/>
              <a:tabLst/>
              <a:defRPr sz="36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8pPr>
            <a:lvl9pPr marL="4229100" marR="0" indent="-469900" algn="l" defTabSz="584200" rtl="0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929292"/>
              </a:buClr>
              <a:buSzPct val="60000"/>
              <a:buFont typeface="Zapf Dingbats"/>
              <a:buChar char="❖"/>
              <a:tabLst/>
              <a:defRPr sz="36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9pPr>
          </a:lstStyle>
          <a:p>
            <a:pPr marL="0" marR="0" lvl="0" indent="0" algn="l" defTabSz="584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Palatino"/>
                <a:sym typeface="Palatino"/>
              </a:rPr>
              <a:t>Скатов Максим Алексеевич,</a:t>
            </a:r>
          </a:p>
          <a:p>
            <a:pPr marL="0" marR="0" lvl="0" indent="0" algn="l" defTabSz="584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kern="0" dirty="0" smtClean="0"/>
              <a:t>Президент СРО «Союз «Федерация Специалистов Оценщиков»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414141"/>
              </a:solidFill>
              <a:effectLst/>
              <a:uLnTx/>
              <a:uFillTx/>
              <a:latin typeface="Palatino"/>
              <a:sym typeface="Palatino"/>
            </a:endParaRPr>
          </a:p>
          <a:p>
            <a:pPr marL="0" marR="0" lvl="0" indent="0" algn="l" defTabSz="584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414141"/>
              </a:solidFill>
              <a:effectLst/>
              <a:uLnTx/>
              <a:uFillTx/>
              <a:latin typeface="Palatino"/>
              <a:sym typeface="Palatino"/>
            </a:endParaRPr>
          </a:p>
          <a:p>
            <a:pPr marL="0" marR="0" lvl="0" indent="0" algn="l" defTabSz="584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414141"/>
              </a:solidFill>
              <a:effectLst/>
              <a:uLnTx/>
              <a:uFillTx/>
              <a:latin typeface="Palatino"/>
              <a:sym typeface="Palatino"/>
            </a:endParaRPr>
          </a:p>
          <a:p>
            <a:pPr marL="0" marR="0" lvl="0" indent="0" algn="l" defTabSz="584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kern="0" dirty="0"/>
              <a:t>Москва, 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Palatino"/>
                <a:sym typeface="Palatino"/>
              </a:rPr>
              <a:t>октябрь 2021 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414141"/>
              </a:solidFill>
              <a:effectLst/>
              <a:uLnTx/>
              <a:uFillTx/>
              <a:latin typeface="Palatino"/>
              <a:sym typeface="Palatino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5106" y="278850"/>
            <a:ext cx="1847850" cy="17049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08878" y="381243"/>
            <a:ext cx="1698742" cy="150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6187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A690AA5-BA0E-4A9E-B177-56FB6D3528FB}"/>
              </a:ext>
            </a:extLst>
          </p:cNvPr>
          <p:cNvSpPr/>
          <p:nvPr/>
        </p:nvSpPr>
        <p:spPr>
          <a:xfrm>
            <a:off x="2674962" y="133905"/>
            <a:ext cx="90757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что с «</a:t>
            </a:r>
            <a:r>
              <a:rPr lang="ru-RU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фродом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»? Примеры решений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https://realybiz.ru/wp-content/uploads/2013/08/%D0%9E%D0%BA%D1%80%D0%B0%D0%B8%D0%BD%D0%BD%D0%B0%D1%8F-%D0%BD%D0%B8%D1%88%D0%B0-1024x10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2" descr="https://img2.freepng.ru/20180320/kdq/kisspng-rochester-institute-of-technology-education-proble-png-transparent-cooperation-image-5ab0b684d9d6d3.249728671521530500892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44955" y="2139646"/>
            <a:ext cx="7347045" cy="4718354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307976" y="3138986"/>
            <a:ext cx="4536980" cy="1583139"/>
          </a:xfrm>
          <a:prstGeom prst="ellipse">
            <a:avLst/>
          </a:prstGeom>
          <a:solidFill>
            <a:schemeClr val="bg1">
              <a:lumMod val="85000"/>
              <a:alpha val="57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«Подтвержденные замечания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позволяют сделать вывод </a:t>
            </a:r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величине искажения стоимости» </a:t>
            </a:r>
            <a:endParaRPr lang="ru-RU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927593" y="2004871"/>
            <a:ext cx="3732663" cy="1462591"/>
          </a:xfrm>
          <a:prstGeom prst="ellipse">
            <a:avLst/>
          </a:prstGeom>
          <a:solidFill>
            <a:schemeClr val="bg1">
              <a:lumMod val="85000"/>
              <a:alpha val="57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«Исправление подтвержденного  нарушения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окажет влияния </a:t>
            </a:r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итоговую  величину РС»</a:t>
            </a:r>
            <a:endParaRPr lang="ru-RU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0" y="877984"/>
            <a:ext cx="4536980" cy="1737782"/>
          </a:xfrm>
          <a:prstGeom prst="ellipse">
            <a:avLst/>
          </a:prstGeom>
          <a:solidFill>
            <a:schemeClr val="bg1">
              <a:lumMod val="85000"/>
              <a:alpha val="57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«Исправление подтвержденного  нарушения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окажет </a:t>
            </a:r>
            <a:r>
              <a:rPr lang="ru-RU" b="1" i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существенного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влияния на итоговую величину РС»</a:t>
            </a:r>
            <a:endParaRPr lang="ru-RU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5943" y="4926843"/>
            <a:ext cx="4491037" cy="1931158"/>
          </a:xfrm>
          <a:prstGeom prst="ellipse">
            <a:avLst/>
          </a:prstGeom>
          <a:solidFill>
            <a:schemeClr val="bg1">
              <a:lumMod val="85000"/>
              <a:alpha val="57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 отчету имеются замечания, не указанные в апелляции их влияние может быть определено только в результате повторной оценки» 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582923" y="4800957"/>
            <a:ext cx="4724850" cy="1722673"/>
          </a:xfrm>
          <a:prstGeom prst="ellipse">
            <a:avLst/>
          </a:prstGeom>
          <a:solidFill>
            <a:schemeClr val="bg1">
              <a:lumMod val="85000"/>
              <a:alpha val="57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«Нарушения носят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дискуссионный характер </a:t>
            </a:r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(обусловленный отсутствием единой методологической базы)» </a:t>
            </a:r>
            <a:endParaRPr lang="ru-RU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189324" y="762818"/>
            <a:ext cx="3722664" cy="1271134"/>
          </a:xfrm>
          <a:prstGeom prst="ellipse">
            <a:avLst/>
          </a:prstGeom>
          <a:solidFill>
            <a:schemeClr val="bg1">
              <a:lumMod val="85000"/>
              <a:alpha val="57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«Устранение нарушений приведет к снижению стоимости»</a:t>
            </a:r>
            <a:endParaRPr lang="ru-RU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9430603" y="484615"/>
            <a:ext cx="2761397" cy="2251551"/>
          </a:xfrm>
          <a:prstGeom prst="ellipse">
            <a:avLst/>
          </a:prstGeom>
          <a:solidFill>
            <a:schemeClr val="bg1">
              <a:lumMod val="85000"/>
              <a:alpha val="57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«Нарушения, </a:t>
            </a:r>
            <a:r>
              <a:rPr lang="ru-RU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существенным образом </a:t>
            </a:r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влияющие на итоговый результат РС»</a:t>
            </a:r>
            <a:endParaRPr lang="ru-RU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3783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A690AA5-BA0E-4A9E-B177-56FB6D3528FB}"/>
              </a:ext>
            </a:extLst>
          </p:cNvPr>
          <p:cNvSpPr/>
          <p:nvPr/>
        </p:nvSpPr>
        <p:spPr>
          <a:xfrm>
            <a:off x="1395663" y="312738"/>
            <a:ext cx="107963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Позиция Минэкономразвития России (сентябрь 2021)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https://realybiz.ru/wp-content/uploads/2013/08/%D0%9E%D0%BA%D1%80%D0%B0%D0%B8%D0%BD%D0%BD%D0%B0%D1%8F-%D0%BD%D0%B8%D1%88%D0%B0-1024x10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2" descr="https://img2.freepng.ru/20180320/kdq/kisspng-rochester-institute-of-technology-education-proble-png-transparent-cooperation-image-5ab0b684d9d6d3.249728671521530500892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868780" y="1208922"/>
            <a:ext cx="681789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«Детальные аспекты формирования апелляционного органа прорабатывались рабочим органом Совета по стратегии развития оценочной деятельности».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«До внесения законопроекта в План и его непосредственной разработки, вопрос его целесообразности был проработан Минэкономразвития России и получил положительную реакцию среди различных групп специалистов, в том числе в оценочной сфере».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«Законопроект в текущей редакции получил поддержку Общероссийской общественной организации «Деловая Россия», Российского союза промышленников и предпринимателей».</a:t>
            </a:r>
            <a:endParaRPr 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7441" y="1208921"/>
            <a:ext cx="3286195" cy="510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6598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A690AA5-BA0E-4A9E-B177-56FB6D3528FB}"/>
              </a:ext>
            </a:extLst>
          </p:cNvPr>
          <p:cNvSpPr/>
          <p:nvPr/>
        </p:nvSpPr>
        <p:spPr>
          <a:xfrm>
            <a:off x="4223084" y="288592"/>
            <a:ext cx="38741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Позиция Союза СОО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https://realybiz.ru/wp-content/uploads/2013/08/%D0%9E%D0%BA%D1%80%D0%B0%D0%B8%D0%BD%D0%BD%D0%B0%D1%8F-%D0%BD%D0%B8%D1%88%D0%B0-1024x10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2" descr="https://img2.freepng.ru/20180320/kdq/kisspng-rochester-institute-of-technology-education-proble-png-transparent-cooperation-image-5ab0b684d9d6d3.249728671521530500892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09027" y="991966"/>
            <a:ext cx="111781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Статья </a:t>
            </a:r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24.10 ФЗ-135. </a:t>
            </a:r>
            <a:r>
              <a:rPr 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Национальное объединение саморегулируемых организаций </a:t>
            </a:r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оценщиков</a:t>
            </a:r>
          </a:p>
          <a:p>
            <a:endParaRPr 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функции: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обсуждение вопросов государственной политики в области оценочной деятельности;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представление интересов </a:t>
            </a:r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 </a:t>
            </a:r>
            <a:r>
              <a:rPr 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федеральных органах государственной власти, органах государственной власти субъектов Российской Федерации, органах местного самоуправления;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предложений по вопросам выработки государственной политики в области оценочной деятельности;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предложений о совершенствовании правового и экономического регулирования оценочной деятельности;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защита прав и законных интересов саморегулируемых организаций оценщиков;</a:t>
            </a:r>
          </a:p>
          <a:p>
            <a:endParaRPr 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6274" y="5393171"/>
            <a:ext cx="1034715" cy="103223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288005" y="5730055"/>
            <a:ext cx="92121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законопроекту об АРО обсуждение с Союзом СОО не проводилось.</a:t>
            </a:r>
          </a:p>
          <a:p>
            <a:endParaRPr 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7186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A690AA5-BA0E-4A9E-B177-56FB6D3528FB}"/>
              </a:ext>
            </a:extLst>
          </p:cNvPr>
          <p:cNvSpPr/>
          <p:nvPr/>
        </p:nvSpPr>
        <p:spPr>
          <a:xfrm>
            <a:off x="1383632" y="288592"/>
            <a:ext cx="105035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Принципы работы АРО, предложенные Союзом СОО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https://realybiz.ru/wp-content/uploads/2013/08/%D0%9E%D0%BA%D1%80%D0%B0%D0%B8%D0%BD%D0%BD%D0%B0%D1%8F-%D0%BD%D0%B8%D1%88%D0%B0-1024x10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2" descr="https://img2.freepng.ru/20180320/kdq/kisspng-rochester-institute-of-technology-education-proble-png-transparent-cooperation-image-5ab0b684d9d6d3.249728671521530500892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2775" y="1196502"/>
            <a:ext cx="111781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 </a:t>
            </a:r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существенности. </a:t>
            </a:r>
            <a:endParaRPr lang="ru-RU" sz="24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 </a:t>
            </a:r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последовательности. </a:t>
            </a:r>
            <a:endParaRPr lang="ru-RU" sz="24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 </a:t>
            </a:r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необходимости доказывания заявителем существенного искажения стоимости в отчете. </a:t>
            </a:r>
            <a:endParaRPr lang="ru-RU" sz="24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 </a:t>
            </a:r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прозрачности и открытости деятельности Апелляционного органа. </a:t>
            </a:r>
            <a:endParaRPr lang="ru-RU" sz="24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 независимости от государственных органов.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 </a:t>
            </a:r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профессиональной компетенции</a:t>
            </a: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 </a:t>
            </a:r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состязательности при рассмотрении апелляций. </a:t>
            </a:r>
            <a:endParaRPr lang="ru-RU" sz="24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 </a:t>
            </a:r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ответственности экспертов Апелляционного органа, ответственных за принятие некорректных решений</a:t>
            </a: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 </a:t>
            </a:r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ответственности </a:t>
            </a: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 оценщиков</a:t>
            </a:r>
            <a:endParaRPr lang="ru-RU" sz="2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8005" y="5730055"/>
            <a:ext cx="92121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1565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A690AA5-BA0E-4A9E-B177-56FB6D3528FB}"/>
              </a:ext>
            </a:extLst>
          </p:cNvPr>
          <p:cNvSpPr/>
          <p:nvPr/>
        </p:nvSpPr>
        <p:spPr>
          <a:xfrm>
            <a:off x="-1516814" y="160337"/>
            <a:ext cx="14968120" cy="1018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algn="ctr">
              <a:spcAft>
                <a:spcPts val="50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Риск-ориентированный подход в саморегулировании</a:t>
            </a:r>
          </a:p>
          <a:p>
            <a:pPr marL="176213" algn="ctr">
              <a:spcAft>
                <a:spcPts val="50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(поправки в Закон о СРО от 11.06.2021 г.)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https://realybiz.ru/wp-content/uploads/2013/08/%D0%9E%D0%BA%D1%80%D0%B0%D0%B8%D0%BD%D0%BD%D0%B0%D1%8F-%D0%BD%D0%B8%D1%88%D0%B0-1024x10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2" descr="https://img2.freepng.ru/20180320/kdq/kisspng-rochester-institute-of-technology-education-proble-png-transparent-cooperation-image-5ab0b684d9d6d3.249728671521530500892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899100" y="2514022"/>
            <a:ext cx="12692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</a:rPr>
              <a:t>СРО</a:t>
            </a:r>
            <a:endParaRPr lang="ru-RU" sz="3200" b="1" i="1" dirty="0">
              <a:solidFill>
                <a:srgbClr val="7030A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16234" y="3174189"/>
            <a:ext cx="5540788" cy="368054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42307" y="1869441"/>
            <a:ext cx="2449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</a:rPr>
              <a:t>Союз СОО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68566" y="2337333"/>
            <a:ext cx="2346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</a:rPr>
              <a:t>Росреестр</a:t>
            </a:r>
            <a:endParaRPr lang="ru-RU" sz="3200" b="1" i="1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29977" y="3326338"/>
            <a:ext cx="19367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err="1" smtClean="0">
                <a:solidFill>
                  <a:srgbClr val="7030A0"/>
                </a:solidFill>
              </a:rPr>
              <a:t>МинЭк</a:t>
            </a:r>
            <a:endParaRPr lang="ru-RU" sz="3200" b="1" i="1" dirty="0">
              <a:solidFill>
                <a:srgbClr val="7030A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3174189"/>
            <a:ext cx="45508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Статья 9 ФЗ-315:</a:t>
            </a:r>
          </a:p>
          <a:p>
            <a:pPr algn="ctr"/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«Отнесение </a:t>
            </a:r>
            <a:r>
              <a:rPr 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определенной категории риска осуществляется СРО с учетом тяжести потенциальных негативных </a:t>
            </a:r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последствий»</a:t>
            </a:r>
          </a:p>
        </p:txBody>
      </p:sp>
    </p:spTree>
    <p:extLst>
      <p:ext uri="{BB962C8B-B14F-4D97-AF65-F5344CB8AC3E}">
        <p14:creationId xmlns:p14="http://schemas.microsoft.com/office/powerpoint/2010/main" xmlns="" val="408507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E6F050FA-A837-417C-8BDC-7EA499D6A0EB}"/>
              </a:ext>
            </a:extLst>
          </p:cNvPr>
          <p:cNvSpPr txBox="1">
            <a:spLocks/>
          </p:cNvSpPr>
          <p:nvPr/>
        </p:nvSpPr>
        <p:spPr>
          <a:xfrm>
            <a:off x="5812833" y="2372807"/>
            <a:ext cx="8450317" cy="41586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ru-RU" sz="2800" b="1" dirty="0" smtClean="0">
                <a:solidFill>
                  <a:srgbClr val="7030A0"/>
                </a:solidFill>
                <a:latin typeface="Calibri" panose="020F0502020204030204"/>
                <a:ea typeface="+mn-ea"/>
                <a:cs typeface="+mn-cs"/>
              </a:rPr>
              <a:t>Скатов Максим Алексеевич</a:t>
            </a:r>
            <a:endParaRPr lang="ru-RU" sz="2800" b="1" dirty="0">
              <a:solidFill>
                <a:srgbClr val="7030A0"/>
              </a:solidFill>
              <a:latin typeface="Calibri" panose="020F0502020204030204"/>
              <a:ea typeface="+mn-ea"/>
              <a:cs typeface="+mn-cs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ru-RU" sz="1600" dirty="0">
              <a:solidFill>
                <a:srgbClr val="7030A0"/>
              </a:solidFill>
              <a:latin typeface="Calibri" panose="020F0502020204030204"/>
              <a:ea typeface="+mn-ea"/>
              <a:cs typeface="+mn-cs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rgbClr val="7030A0"/>
                </a:solidFill>
                <a:latin typeface="Calibri" panose="020F0502020204030204"/>
                <a:ea typeface="+mn-ea"/>
                <a:cs typeface="+mn-cs"/>
              </a:rPr>
              <a:t>                  Президент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rgbClr val="7030A0"/>
                </a:solidFill>
                <a:latin typeface="Calibri" panose="020F0502020204030204"/>
                <a:ea typeface="+mn-ea"/>
                <a:cs typeface="+mn-cs"/>
              </a:rPr>
              <a:t>                  СРО </a:t>
            </a:r>
            <a:r>
              <a:rPr lang="ru-RU" sz="1800" dirty="0">
                <a:solidFill>
                  <a:srgbClr val="7030A0"/>
                </a:solidFill>
                <a:latin typeface="Calibri" panose="020F0502020204030204"/>
                <a:ea typeface="+mn-ea"/>
                <a:cs typeface="+mn-cs"/>
              </a:rPr>
              <a:t>«Союз «Федерация Специалистов Оценщиков</a:t>
            </a:r>
            <a:r>
              <a:rPr lang="ru-RU" sz="1800" dirty="0" smtClean="0">
                <a:solidFill>
                  <a:srgbClr val="7030A0"/>
                </a:solidFill>
                <a:latin typeface="Calibri" panose="020F0502020204030204"/>
                <a:ea typeface="+mn-ea"/>
                <a:cs typeface="+mn-cs"/>
              </a:rPr>
              <a:t>»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ru-RU" sz="1800" dirty="0" smtClean="0">
              <a:solidFill>
                <a:srgbClr val="7030A0"/>
              </a:solidFill>
              <a:latin typeface="Calibri" panose="020F0502020204030204"/>
              <a:ea typeface="+mn-ea"/>
              <a:cs typeface="+mn-cs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rgbClr val="7030A0"/>
                </a:solidFill>
                <a:latin typeface="Calibri" panose="020F0502020204030204"/>
                <a:ea typeface="+mn-ea"/>
                <a:cs typeface="+mn-cs"/>
              </a:rPr>
              <a:t>Тел.: 8-916-800-40-48</a:t>
            </a:r>
            <a:endParaRPr lang="ru-RU" sz="1800" dirty="0">
              <a:solidFill>
                <a:srgbClr val="7030A0"/>
              </a:solidFill>
              <a:latin typeface="Calibri" panose="020F0502020204030204"/>
              <a:ea typeface="+mn-ea"/>
              <a:cs typeface="+mn-cs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rgbClr val="7030A0"/>
                </a:solidFill>
                <a:latin typeface="Calibri" panose="020F0502020204030204"/>
                <a:ea typeface="+mn-ea"/>
                <a:cs typeface="+mn-cs"/>
              </a:rPr>
              <a:t>Е</a:t>
            </a:r>
            <a:r>
              <a:rPr lang="en-US" sz="1800" dirty="0">
                <a:solidFill>
                  <a:srgbClr val="7030A0"/>
                </a:solidFill>
                <a:latin typeface="Calibri" panose="020F0502020204030204"/>
                <a:ea typeface="+mn-ea"/>
                <a:cs typeface="+mn-cs"/>
              </a:rPr>
              <a:t>mail</a:t>
            </a:r>
            <a:r>
              <a:rPr lang="ru-RU" sz="1800" dirty="0">
                <a:solidFill>
                  <a:srgbClr val="7030A0"/>
                </a:solidFill>
                <a:latin typeface="Calibri" panose="020F0502020204030204"/>
                <a:ea typeface="+mn-ea"/>
                <a:cs typeface="+mn-cs"/>
              </a:rPr>
              <a:t>: </a:t>
            </a:r>
            <a:r>
              <a:rPr lang="en-US" sz="1800" dirty="0" smtClean="0">
                <a:solidFill>
                  <a:srgbClr val="7030A0"/>
                </a:solidFill>
                <a:latin typeface="Calibri" panose="020F0502020204030204"/>
                <a:ea typeface="+mn-ea"/>
                <a:cs typeface="+mn-cs"/>
                <a:hlinkClick r:id="rId2"/>
              </a:rPr>
              <a:t>president@fsosro.ru</a:t>
            </a:r>
            <a:r>
              <a:rPr lang="en-US" sz="1800" dirty="0" smtClean="0">
                <a:solidFill>
                  <a:srgbClr val="7030A0"/>
                </a:solidFill>
                <a:latin typeface="Calibri" panose="020F0502020204030204"/>
                <a:ea typeface="+mn-ea"/>
                <a:cs typeface="+mn-cs"/>
              </a:rPr>
              <a:t>  </a:t>
            </a:r>
            <a:endParaRPr lang="ru-RU" sz="1600" dirty="0">
              <a:solidFill>
                <a:srgbClr val="7030A0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xmlns="" id="{B3DAC7C5-7DEB-4165-8D31-D8394B186B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2266" y="1279047"/>
            <a:ext cx="5514110" cy="65116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anchor="t" anchorCtr="0">
            <a:normAutofit fontScale="90000"/>
          </a:bodyPr>
          <a:lstStyle/>
          <a:p>
            <a:pPr algn="l">
              <a:lnSpc>
                <a:spcPct val="107000"/>
              </a:lnSpc>
              <a:spcBef>
                <a:spcPts val="900"/>
              </a:spcBef>
              <a:spcAft>
                <a:spcPts val="300"/>
              </a:spcAft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БЛАГОДАРЮ </a:t>
            </a:r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7030A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7030A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7030A0"/>
                </a:solidFill>
              </a:rPr>
              <a:t/>
            </a:r>
            <a:br>
              <a:rPr lang="ru-RU" sz="2400" dirty="0">
                <a:solidFill>
                  <a:srgbClr val="7030A0"/>
                </a:solidFill>
              </a:rPr>
            </a:br>
            <a:endParaRPr lang="ru-RU" sz="2200" dirty="0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82659" y="2966720"/>
            <a:ext cx="813228" cy="71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62882" y="1091821"/>
            <a:ext cx="3763403" cy="428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68563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A690AA5-BA0E-4A9E-B177-56FB6D3528FB}"/>
              </a:ext>
            </a:extLst>
          </p:cNvPr>
          <p:cNvSpPr/>
          <p:nvPr/>
        </p:nvSpPr>
        <p:spPr>
          <a:xfrm>
            <a:off x="283081" y="267591"/>
            <a:ext cx="11831053" cy="1762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algn="ctr">
              <a:spcAft>
                <a:spcPts val="500"/>
              </a:spcAft>
            </a:pP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Законопроект «О внесении изменений в Федеральный закон </a:t>
            </a:r>
          </a:p>
          <a:p>
            <a:pPr marL="176213" algn="ctr">
              <a:spcAft>
                <a:spcPts val="500"/>
              </a:spcAft>
            </a:pP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‎«Об оценочной деятельности в Российской Федерации»</a:t>
            </a:r>
          </a:p>
          <a:p>
            <a:pPr marL="176213" algn="ctr">
              <a:spcAft>
                <a:spcPts val="500"/>
              </a:spcAft>
            </a:pP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‎(в части создания апелляционного органа </a:t>
            </a:r>
          </a:p>
          <a:p>
            <a:pPr marL="176213" algn="ctr">
              <a:spcAft>
                <a:spcPts val="500"/>
              </a:spcAft>
            </a:pP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‎совета по оценочной деятельности</a:t>
            </a: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)» </a:t>
            </a:r>
            <a:endParaRPr lang="ru-RU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https://realybiz.ru/wp-content/uploads/2013/08/%D0%9E%D0%BA%D1%80%D0%B0%D0%B8%D0%BD%D0%BD%D0%B0%D1%8F-%D0%BD%D0%B8%D1%88%D0%B0-1024x10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2" descr="https://img2.freepng.ru/20180320/kdq/kisspng-rochester-institute-of-technology-education-proble-png-transparent-cooperation-image-5ab0b684d9d6d3.249728671521530500892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669632" y="4304878"/>
            <a:ext cx="83619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3081" y="2136865"/>
            <a:ext cx="11576040" cy="36298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12775" y="5794351"/>
            <a:ext cx="117236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совете по оценочной деятельности создается постоянно </a:t>
            </a:r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действующий </a:t>
            </a:r>
            <a:r>
              <a:rPr 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апелляционный орган совета по оценочной деятельности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7070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A690AA5-BA0E-4A9E-B177-56FB6D3528FB}"/>
              </a:ext>
            </a:extLst>
          </p:cNvPr>
          <p:cNvSpPr/>
          <p:nvPr/>
        </p:nvSpPr>
        <p:spPr>
          <a:xfrm>
            <a:off x="155575" y="725131"/>
            <a:ext cx="1183105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algn="ctr">
              <a:spcAft>
                <a:spcPts val="500"/>
              </a:spcAft>
            </a:pPr>
            <a:r>
              <a:rPr lang="ru-RU" sz="6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AutoShape 2" descr="https://realybiz.ru/wp-content/uploads/2013/08/%D0%9E%D0%BA%D1%80%D0%B0%D0%B8%D0%BD%D0%BD%D0%B0%D1%8F-%D0%BD%D0%B8%D1%88%D0%B0-1024x10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2" descr="https://img2.freepng.ru/20180320/kdq/kisspng-rochester-institute-of-technology-education-proble-png-transparent-cooperation-image-5ab0b684d9d6d3.249728671521530500892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669632" y="4304878"/>
            <a:ext cx="83619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A690AA5-BA0E-4A9E-B177-56FB6D3528FB}"/>
              </a:ext>
            </a:extLst>
          </p:cNvPr>
          <p:cNvSpPr/>
          <p:nvPr/>
        </p:nvSpPr>
        <p:spPr>
          <a:xfrm>
            <a:off x="155574" y="354311"/>
            <a:ext cx="118310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algn="ctr">
              <a:spcAft>
                <a:spcPts val="500"/>
              </a:spcAft>
            </a:pPr>
            <a:r>
              <a:rPr lang="ru-RU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Главная функция АРО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5122" y="1240851"/>
            <a:ext cx="110218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Рассмотрение апелляций – письменных обращений физических и юридических лиц, не согласных с результатом рассмотрения СРО оценщиков </a:t>
            </a:r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жалобы на нарушение членом и (или) экспертом </a:t>
            </a: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 оценщиков </a:t>
            </a:r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составлении отчета об оценке или экспертного заключения на отчет об оценке требований </a:t>
            </a: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Федерального </a:t>
            </a:r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закона, федеральных стандартов оценки, иных нормативных правовых актов Российской Федерации в области оценочной деятельности, стандартов и правил оценочной деятельности, правил деловой и профессиональной </a:t>
            </a: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этики. </a:t>
            </a:r>
            <a:endParaRPr lang="ru-RU" sz="2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8895" y="4535710"/>
            <a:ext cx="1395389" cy="191376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983831" y="4436208"/>
            <a:ext cx="839133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Последняя редакция законопроекта: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Апелляция может быть подана только на </a:t>
            </a:r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отчет об оценке объекта оценки, проведение оценки которого </a:t>
            </a:r>
            <a:r>
              <a:rPr lang="ru-RU" sz="2400" b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</a:t>
            </a: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‎</a:t>
            </a:r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соответствии с законодательством Российской Федерации.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3878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A690AA5-BA0E-4A9E-B177-56FB6D3528FB}"/>
              </a:ext>
            </a:extLst>
          </p:cNvPr>
          <p:cNvSpPr/>
          <p:nvPr/>
        </p:nvSpPr>
        <p:spPr>
          <a:xfrm>
            <a:off x="155575" y="725131"/>
            <a:ext cx="1183105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algn="ctr">
              <a:spcAft>
                <a:spcPts val="500"/>
              </a:spcAft>
            </a:pPr>
            <a:r>
              <a:rPr lang="ru-RU" sz="6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AutoShape 2" descr="https://realybiz.ru/wp-content/uploads/2013/08/%D0%9E%D0%BA%D1%80%D0%B0%D0%B8%D0%BD%D0%BD%D0%B0%D1%8F-%D0%BD%D0%B8%D1%88%D0%B0-1024x10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2" descr="https://img2.freepng.ru/20180320/kdq/kisspng-rochester-institute-of-technology-education-proble-png-transparent-cooperation-image-5ab0b684d9d6d3.249728671521530500892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669632" y="4304878"/>
            <a:ext cx="83619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A690AA5-BA0E-4A9E-B177-56FB6D3528FB}"/>
              </a:ext>
            </a:extLst>
          </p:cNvPr>
          <p:cNvSpPr/>
          <p:nvPr/>
        </p:nvSpPr>
        <p:spPr>
          <a:xfrm>
            <a:off x="155574" y="354311"/>
            <a:ext cx="118310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algn="ctr">
              <a:spcAft>
                <a:spcPts val="500"/>
              </a:spcAft>
            </a:pPr>
            <a:r>
              <a:rPr lang="ru-RU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чем работает апелляция?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73843" y="2135774"/>
            <a:ext cx="25635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Борьба с «</a:t>
            </a:r>
            <a:r>
              <a:rPr lang="ru-RU" sz="2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фродом</a:t>
            </a:r>
            <a:r>
              <a:rPr lang="ru-RU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в оценке</a:t>
            </a:r>
            <a:endParaRPr lang="ru-RU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V="1">
            <a:off x="4130274" y="1833127"/>
            <a:ext cx="3962768" cy="353295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280801" y="3655279"/>
            <a:ext cx="351806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Рассмотрению </a:t>
            </a:r>
            <a:r>
              <a:rPr lang="ru-RU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подлежат только </a:t>
            </a:r>
            <a:r>
              <a:rPr lang="ru-RU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факты нарушения </a:t>
            </a:r>
            <a:r>
              <a:rPr lang="ru-RU" sz="2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ЗоОД</a:t>
            </a:r>
            <a:r>
              <a:rPr lang="ru-RU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указанные в жалобе</a:t>
            </a:r>
          </a:p>
        </p:txBody>
      </p:sp>
    </p:spTree>
    <p:extLst>
      <p:ext uri="{BB962C8B-B14F-4D97-AF65-F5344CB8AC3E}">
        <p14:creationId xmlns:p14="http://schemas.microsoft.com/office/powerpoint/2010/main" xmlns="" val="319515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A690AA5-BA0E-4A9E-B177-56FB6D3528FB}"/>
              </a:ext>
            </a:extLst>
          </p:cNvPr>
          <p:cNvSpPr/>
          <p:nvPr/>
        </p:nvSpPr>
        <p:spPr>
          <a:xfrm>
            <a:off x="155575" y="725131"/>
            <a:ext cx="1183105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algn="ctr">
              <a:spcAft>
                <a:spcPts val="500"/>
              </a:spcAft>
            </a:pPr>
            <a:r>
              <a:rPr lang="ru-RU" sz="6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AutoShape 2" descr="https://realybiz.ru/wp-content/uploads/2013/08/%D0%9E%D0%BA%D1%80%D0%B0%D0%B8%D0%BD%D0%BD%D0%B0%D1%8F-%D0%BD%D0%B8%D1%88%D0%B0-1024x10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2" descr="https://img2.freepng.ru/20180320/kdq/kisspng-rochester-institute-of-technology-education-proble-png-transparent-cooperation-image-5ab0b684d9d6d3.249728671521530500892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669632" y="4304878"/>
            <a:ext cx="83619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A690AA5-BA0E-4A9E-B177-56FB6D3528FB}"/>
              </a:ext>
            </a:extLst>
          </p:cNvPr>
          <p:cNvSpPr/>
          <p:nvPr/>
        </p:nvSpPr>
        <p:spPr>
          <a:xfrm>
            <a:off x="-177420" y="354311"/>
            <a:ext cx="12369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algn="ctr">
              <a:spcAft>
                <a:spcPts val="500"/>
              </a:spcAft>
            </a:pPr>
            <a:r>
              <a:rPr lang="ru-RU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Предлагаемый механизм АРО Минэкономразвития России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738368602"/>
              </p:ext>
            </p:extLst>
          </p:nvPr>
        </p:nvGraphicFramePr>
        <p:xfrm>
          <a:off x="347493" y="1439992"/>
          <a:ext cx="11639134" cy="47277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4" name="Группа 13"/>
          <p:cNvGrpSpPr/>
          <p:nvPr/>
        </p:nvGrpSpPr>
        <p:grpSpPr>
          <a:xfrm>
            <a:off x="6672305" y="4716103"/>
            <a:ext cx="5023826" cy="1440018"/>
            <a:chOff x="605842" y="3325923"/>
            <a:chExt cx="6305809" cy="1411297"/>
          </a:xfrm>
          <a:scene3d>
            <a:camera prst="orthographicFront"/>
            <a:lightRig rig="flat" dir="t"/>
          </a:scene3d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605842" y="3333874"/>
              <a:ext cx="6305809" cy="1403346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alpha val="90000"/>
                <a:hueOff val="0"/>
                <a:satOff val="0"/>
                <a:lumOff val="0"/>
                <a:alphaOff val="-40000"/>
              </a:schemeClr>
            </a:fillRef>
            <a:effectRef idx="1">
              <a:schemeClr val="accent1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dk1"/>
            </a:fontRef>
          </p:style>
        </p:sp>
        <p:sp>
          <p:nvSpPr>
            <p:cNvPr id="16" name="Скругленный прямоугольник 4"/>
            <p:cNvSpPr txBox="1"/>
            <p:nvPr/>
          </p:nvSpPr>
          <p:spPr>
            <a:xfrm>
              <a:off x="944991" y="3325923"/>
              <a:ext cx="5627510" cy="132114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kern="1200" dirty="0" smtClean="0">
                  <a:solidFill>
                    <a:srgbClr val="7030A0"/>
                  </a:solidFill>
                </a:rPr>
                <a:t>Оспаривание СРО решения в суде (30 дней с даты принятия решения)</a:t>
              </a:r>
              <a:endParaRPr lang="ru-RU" sz="2400" b="1" kern="1200" dirty="0">
                <a:solidFill>
                  <a:srgbClr val="7030A0"/>
                </a:solidFill>
              </a:endParaRPr>
            </a:p>
          </p:txBody>
        </p:sp>
      </p:grpSp>
      <p:sp>
        <p:nvSpPr>
          <p:cNvPr id="4" name="Двойная стрелка влево/вправо 3"/>
          <p:cNvSpPr/>
          <p:nvPr/>
        </p:nvSpPr>
        <p:spPr>
          <a:xfrm>
            <a:off x="5500048" y="5145206"/>
            <a:ext cx="1442456" cy="805218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698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A690AA5-BA0E-4A9E-B177-56FB6D3528FB}"/>
              </a:ext>
            </a:extLst>
          </p:cNvPr>
          <p:cNvSpPr/>
          <p:nvPr/>
        </p:nvSpPr>
        <p:spPr>
          <a:xfrm>
            <a:off x="155575" y="725131"/>
            <a:ext cx="1183105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algn="ctr">
              <a:spcAft>
                <a:spcPts val="500"/>
              </a:spcAft>
            </a:pPr>
            <a:r>
              <a:rPr lang="ru-RU" sz="6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AutoShape 2" descr="https://realybiz.ru/wp-content/uploads/2013/08/%D0%9E%D0%BA%D1%80%D0%B0%D0%B8%D0%BD%D0%BD%D0%B0%D1%8F-%D0%BD%D0%B8%D1%88%D0%B0-1024x10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2" descr="https://img2.freepng.ru/20180320/kdq/kisspng-rochester-institute-of-technology-education-proble-png-transparent-cooperation-image-5ab0b684d9d6d3.249728671521530500892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669632" y="4304878"/>
            <a:ext cx="83619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A690AA5-BA0E-4A9E-B177-56FB6D3528FB}"/>
              </a:ext>
            </a:extLst>
          </p:cNvPr>
          <p:cNvSpPr/>
          <p:nvPr/>
        </p:nvSpPr>
        <p:spPr>
          <a:xfrm>
            <a:off x="155574" y="354311"/>
            <a:ext cx="118310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algn="ctr">
              <a:spcAft>
                <a:spcPts val="500"/>
              </a:spcAft>
            </a:pPr>
            <a:r>
              <a:rPr lang="ru-RU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Санкции для СРО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2775" y="1249840"/>
            <a:ext cx="11021876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&gt;3</a:t>
            </a:r>
            <a:endParaRPr lang="ru-RU" sz="4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удовлетворенных апелляций (и не оспоренных в суде!) на отчеты об оценке с положительными экспертизами СРО</a:t>
            </a:r>
          </a:p>
          <a:p>
            <a:pPr algn="ctr"/>
            <a:endParaRPr lang="en-US" sz="28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Лишение данной СРО права на заключение договоров на </a:t>
            </a:r>
            <a:r>
              <a:rPr lang="ru-RU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экспертизы </a:t>
            </a:r>
            <a:r>
              <a:rPr lang="ru-RU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течение 180 дней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13757" y="4576006"/>
            <a:ext cx="5248106" cy="2281994"/>
          </a:xfrm>
          <a:prstGeom prst="rect">
            <a:avLst/>
          </a:prstGeom>
        </p:spPr>
      </p:pic>
      <p:sp>
        <p:nvSpPr>
          <p:cNvPr id="4" name="Стрелка вниз 3"/>
          <p:cNvSpPr/>
          <p:nvPr/>
        </p:nvSpPr>
        <p:spPr>
          <a:xfrm>
            <a:off x="5782519" y="2927222"/>
            <a:ext cx="682388" cy="79861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5718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A690AA5-BA0E-4A9E-B177-56FB6D3528FB}"/>
              </a:ext>
            </a:extLst>
          </p:cNvPr>
          <p:cNvSpPr/>
          <p:nvPr/>
        </p:nvSpPr>
        <p:spPr>
          <a:xfrm>
            <a:off x="10001211" y="1681033"/>
            <a:ext cx="14108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>
              <a:spcAft>
                <a:spcPts val="500"/>
              </a:spcAft>
            </a:pPr>
            <a:r>
              <a:rPr lang="ru-RU" sz="7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</a:p>
        </p:txBody>
      </p:sp>
      <p:sp>
        <p:nvSpPr>
          <p:cNvPr id="2" name="AutoShape 2" descr="https://realybiz.ru/wp-content/uploads/2013/08/%D0%9E%D0%BA%D1%80%D0%B0%D0%B8%D0%BD%D0%BD%D0%B0%D1%8F-%D0%BD%D0%B8%D1%88%D0%B0-1024x10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2" descr="https://img2.freepng.ru/20180320/kdq/kisspng-rochester-institute-of-technology-education-proble-png-transparent-cooperation-image-5ab0b684d9d6d3.249728671521530500892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557853D-2CA7-4508-BD49-0BAE2D6EFF33}"/>
              </a:ext>
            </a:extLst>
          </p:cNvPr>
          <p:cNvSpPr/>
          <p:nvPr/>
        </p:nvSpPr>
        <p:spPr>
          <a:xfrm>
            <a:off x="1909186" y="312738"/>
            <a:ext cx="8797464" cy="1018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algn="just">
              <a:spcAft>
                <a:spcPts val="50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апробации АРО за период 2019 – 2021 гг.</a:t>
            </a:r>
          </a:p>
          <a:p>
            <a:pPr marL="176213" algn="just">
              <a:spcAft>
                <a:spcPts val="500"/>
              </a:spcAft>
            </a:pP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(данные 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сайта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Минэкономразвития 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России)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704139463"/>
              </p:ext>
            </p:extLst>
          </p:nvPr>
        </p:nvGraphicFramePr>
        <p:xfrm>
          <a:off x="598106" y="1519821"/>
          <a:ext cx="7749661" cy="4920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35929" y="3405178"/>
            <a:ext cx="1504764" cy="14796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47767" y="3070218"/>
            <a:ext cx="3286026" cy="34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1744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A690AA5-BA0E-4A9E-B177-56FB6D3528FB}"/>
              </a:ext>
            </a:extLst>
          </p:cNvPr>
          <p:cNvSpPr/>
          <p:nvPr/>
        </p:nvSpPr>
        <p:spPr>
          <a:xfrm>
            <a:off x="7896462" y="3293526"/>
            <a:ext cx="18271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>
              <a:spcAft>
                <a:spcPts val="500"/>
              </a:spcAft>
            </a:pP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</a:t>
            </a:r>
            <a:r>
              <a:rPr lang="ru-RU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40%</a:t>
            </a:r>
          </a:p>
        </p:txBody>
      </p:sp>
      <p:sp>
        <p:nvSpPr>
          <p:cNvPr id="2" name="AutoShape 2" descr="https://realybiz.ru/wp-content/uploads/2013/08/%D0%9E%D0%BA%D1%80%D0%B0%D0%B8%D0%BD%D0%BD%D0%B0%D1%8F-%D0%BD%D0%B8%D1%88%D0%B0-1024x10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2" descr="https://img2.freepng.ru/20180320/kdq/kisspng-rochester-institute-of-technology-education-proble-png-transparent-cooperation-image-5ab0b684d9d6d3.249728671521530500892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557853D-2CA7-4508-BD49-0BAE2D6EFF33}"/>
              </a:ext>
            </a:extLst>
          </p:cNvPr>
          <p:cNvSpPr/>
          <p:nvPr/>
        </p:nvSpPr>
        <p:spPr>
          <a:xfrm>
            <a:off x="1909186" y="312738"/>
            <a:ext cx="8797464" cy="1018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algn="just">
              <a:spcAft>
                <a:spcPts val="50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апробации АРО за период 2019 – 2021 гг.</a:t>
            </a:r>
          </a:p>
          <a:p>
            <a:pPr marL="176213" algn="just">
              <a:spcAft>
                <a:spcPts val="500"/>
              </a:spcAft>
            </a:pP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(данные 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сайта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Минэкономразвития 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России)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23874" y="1511808"/>
            <a:ext cx="3372588" cy="3134752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A690AA5-BA0E-4A9E-B177-56FB6D3528FB}"/>
              </a:ext>
            </a:extLst>
          </p:cNvPr>
          <p:cNvSpPr/>
          <p:nvPr/>
        </p:nvSpPr>
        <p:spPr>
          <a:xfrm>
            <a:off x="2418084" y="2062294"/>
            <a:ext cx="18271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>
              <a:spcAft>
                <a:spcPts val="500"/>
              </a:spcAft>
            </a:pPr>
            <a:r>
              <a:rPr lang="en-US" sz="4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~50</a:t>
            </a:r>
            <a:r>
              <a:rPr lang="ru-RU" sz="4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98431" y="4805710"/>
            <a:ext cx="1073976" cy="1550009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A690AA5-BA0E-4A9E-B177-56FB6D3528FB}"/>
              </a:ext>
            </a:extLst>
          </p:cNvPr>
          <p:cNvSpPr/>
          <p:nvPr/>
        </p:nvSpPr>
        <p:spPr>
          <a:xfrm>
            <a:off x="7896462" y="5256087"/>
            <a:ext cx="18271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>
              <a:spcAft>
                <a:spcPts val="500"/>
              </a:spcAft>
            </a:pP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23485" y="2186713"/>
            <a:ext cx="4174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Отказано в апелляции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6471" y="3539747"/>
            <a:ext cx="4597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Апелляция удовлетворена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01193" y="5103660"/>
            <a:ext cx="4597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Итоговые протоколы отсутствуют на сайте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7130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A690AA5-BA0E-4A9E-B177-56FB6D3528FB}"/>
              </a:ext>
            </a:extLst>
          </p:cNvPr>
          <p:cNvSpPr/>
          <p:nvPr/>
        </p:nvSpPr>
        <p:spPr>
          <a:xfrm>
            <a:off x="2621321" y="297930"/>
            <a:ext cx="76641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рассматривает АРО по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факту?</a:t>
            </a:r>
          </a:p>
        </p:txBody>
      </p:sp>
      <p:sp>
        <p:nvSpPr>
          <p:cNvPr id="2" name="AutoShape 2" descr="https://realybiz.ru/wp-content/uploads/2013/08/%D0%9E%D0%BA%D1%80%D0%B0%D0%B8%D0%BD%D0%BD%D0%B0%D1%8F-%D0%BD%D0%B8%D1%88%D0%B0-1024x10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2" descr="https://img2.freepng.ru/20180320/kdq/kisspng-rochester-institute-of-technology-education-proble-png-transparent-cooperation-image-5ab0b684d9d6d3.249728671521530500892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6222" y="1529114"/>
            <a:ext cx="8279215" cy="5328886"/>
          </a:xfrm>
          <a:prstGeom prst="rect">
            <a:avLst/>
          </a:prstGeom>
        </p:spPr>
      </p:pic>
      <p:sp>
        <p:nvSpPr>
          <p:cNvPr id="7" name="Пятно 1 6"/>
          <p:cNvSpPr/>
          <p:nvPr/>
        </p:nvSpPr>
        <p:spPr>
          <a:xfrm>
            <a:off x="460374" y="1007054"/>
            <a:ext cx="4466467" cy="2295703"/>
          </a:xfrm>
          <a:prstGeom prst="irregularSeal1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160061" y="1826516"/>
            <a:ext cx="2852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Доводы из жалобы</a:t>
            </a:r>
            <a:endParaRPr lang="ru-RU" sz="2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но 1 10"/>
          <p:cNvSpPr/>
          <p:nvPr/>
        </p:nvSpPr>
        <p:spPr>
          <a:xfrm>
            <a:off x="7364818" y="1047996"/>
            <a:ext cx="4466467" cy="2295703"/>
          </a:xfrm>
          <a:prstGeom prst="irregularSeal1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076386" y="1837880"/>
            <a:ext cx="3278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Доводы НЕ из жалобы</a:t>
            </a:r>
            <a:endParaRPr lang="ru-RU" sz="2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4365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10318</TotalTime>
  <Words>1546</Words>
  <Application>Microsoft Office PowerPoint</Application>
  <PresentationFormat>Произвольный</PresentationFormat>
  <Paragraphs>151</Paragraphs>
  <Slides>15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БЛАГОДАРЮ ЗА ВНИМАНИЕ!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IT-Платформа  Тезерус | ТЗ-оценка</dc:title>
  <dc:creator>Владислав Яровенко</dc:creator>
  <cp:lastModifiedBy>Алексей</cp:lastModifiedBy>
  <cp:revision>393</cp:revision>
  <dcterms:created xsi:type="dcterms:W3CDTF">2019-10-29T13:53:20Z</dcterms:created>
  <dcterms:modified xsi:type="dcterms:W3CDTF">2021-10-18T14:30:34Z</dcterms:modified>
</cp:coreProperties>
</file>