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1"/>
  </p:sldMasterIdLst>
  <p:notesMasterIdLst>
    <p:notesMasterId r:id="rId17"/>
  </p:notesMasterIdLst>
  <p:sldIdLst>
    <p:sldId id="256" r:id="rId2"/>
    <p:sldId id="290" r:id="rId3"/>
    <p:sldId id="268" r:id="rId4"/>
    <p:sldId id="300" r:id="rId5"/>
    <p:sldId id="258" r:id="rId6"/>
    <p:sldId id="286" r:id="rId7"/>
    <p:sldId id="285" r:id="rId8"/>
    <p:sldId id="284" r:id="rId9"/>
    <p:sldId id="305" r:id="rId10"/>
    <p:sldId id="301" r:id="rId11"/>
    <p:sldId id="264" r:id="rId12"/>
    <p:sldId id="287" r:id="rId13"/>
    <p:sldId id="304" r:id="rId14"/>
    <p:sldId id="306" r:id="rId15"/>
    <p:sldId id="265" r:id="rId16"/>
  </p:sldIdLst>
  <p:sldSz cx="9144000" cy="5715000" type="screen16x10"/>
  <p:notesSz cx="6743700" cy="9855200"/>
  <p:defaultTextStyle>
    <a:defPPr>
      <a:defRPr lang="ru-RU"/>
    </a:defPPr>
    <a:lvl1pPr marL="0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1pPr>
    <a:lvl2pPr marL="356581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2pPr>
    <a:lvl3pPr marL="713160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3pPr>
    <a:lvl4pPr marL="1069741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4pPr>
    <a:lvl5pPr marL="1426321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5pPr>
    <a:lvl6pPr marL="1782901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6pPr>
    <a:lvl7pPr marL="2139481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7pPr>
    <a:lvl8pPr marL="2496062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8pPr>
    <a:lvl9pPr marL="2852643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7806D"/>
    <a:srgbClr val="EA0000"/>
    <a:srgbClr val="2D59A3"/>
    <a:srgbClr val="D7CEC7"/>
    <a:srgbClr val="FF1919"/>
    <a:srgbClr val="FFCDCD"/>
    <a:srgbClr val="F0C2C2"/>
    <a:srgbClr val="4472C4"/>
    <a:srgbClr val="FF7E79"/>
    <a:srgbClr val="BB956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36" autoAdjust="0"/>
    <p:restoredTop sz="94620" autoAdjust="0"/>
  </p:normalViewPr>
  <p:slideViewPr>
    <p:cSldViewPr snapToGrid="0" snapToObjects="1">
      <p:cViewPr>
        <p:scale>
          <a:sx n="100" d="100"/>
          <a:sy n="100" d="100"/>
        </p:scale>
        <p:origin x="-2022" y="-81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3840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270" cy="494471"/>
          </a:xfrm>
          <a:prstGeom prst="rect">
            <a:avLst/>
          </a:prstGeom>
        </p:spPr>
        <p:txBody>
          <a:bodyPr vert="horz" lIns="90878" tIns="45439" rIns="90878" bIns="454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9870" y="0"/>
            <a:ext cx="2922270" cy="494471"/>
          </a:xfrm>
          <a:prstGeom prst="rect">
            <a:avLst/>
          </a:prstGeom>
        </p:spPr>
        <p:txBody>
          <a:bodyPr vert="horz" lIns="90878" tIns="45439" rIns="90878" bIns="45439" rtlCol="0"/>
          <a:lstStyle>
            <a:lvl1pPr algn="r">
              <a:defRPr sz="1200"/>
            </a:lvl1pPr>
          </a:lstStyle>
          <a:p>
            <a:fld id="{D42AA414-ABE0-4942-A043-79813C21818F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1231900"/>
            <a:ext cx="5321300" cy="3325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78" tIns="45439" rIns="90878" bIns="4543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370" y="4742816"/>
            <a:ext cx="5394960" cy="3880485"/>
          </a:xfrm>
          <a:prstGeom prst="rect">
            <a:avLst/>
          </a:prstGeom>
        </p:spPr>
        <p:txBody>
          <a:bodyPr vert="horz" lIns="90878" tIns="45439" rIns="90878" bIns="4543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60730"/>
            <a:ext cx="2922270" cy="494470"/>
          </a:xfrm>
          <a:prstGeom prst="rect">
            <a:avLst/>
          </a:prstGeom>
        </p:spPr>
        <p:txBody>
          <a:bodyPr vert="horz" lIns="90878" tIns="45439" rIns="90878" bIns="454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9870" y="9360730"/>
            <a:ext cx="2922270" cy="494470"/>
          </a:xfrm>
          <a:prstGeom prst="rect">
            <a:avLst/>
          </a:prstGeom>
        </p:spPr>
        <p:txBody>
          <a:bodyPr vert="horz" lIns="90878" tIns="45439" rIns="90878" bIns="45439" rtlCol="0" anchor="b"/>
          <a:lstStyle>
            <a:lvl1pPr algn="r">
              <a:defRPr sz="1200"/>
            </a:lvl1pPr>
          </a:lstStyle>
          <a:p>
            <a:fld id="{BF08DAC9-27CF-EA4A-985C-C453ADA9A4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6463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581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160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741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321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2901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481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062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643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91930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892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05802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4181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4181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4608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2890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8629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1723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4752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06875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7611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6763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3959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1881-B2EF-584A-922E-FC9565FA6158}" type="datetime1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DFD6-DB68-6A4A-B06C-6FA9813EBBEC}" type="datetime1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97847-DA4E-0E4A-B5FE-E68068B910F0}" type="datetime1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AA900-6B3A-E74E-BF47-243750D79BD5}" type="datetime1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BBF2E-FF1E-AB49-B388-92036764470C}" type="datetime1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79D74-43F8-9B4C-BA0A-6E79BFA39F16}" type="datetime1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3E7F-E261-D74D-8A47-875DA6CC9721}" type="datetime1">
              <a:rPr lang="ru-RU" smtClean="0"/>
              <a:pPr/>
              <a:t>18.10.2021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96D89-6391-FA49-A027-22F33D729EA3}" type="datetime1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1109C-23E8-EA45-BB50-FD18BDD4F39F}" type="datetime1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4EE2-54E2-0E4F-B03C-85DCC9A8E656}" type="datetime1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FFAA-E188-F549-ACED-C88322280F6A}" type="datetime1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1F84F-22DD-D54E-964F-8CB06145B93C}" type="datetime1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8734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34568" y="2976446"/>
            <a:ext cx="60715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Адекватная оценка -Адекватная ответственность</a:t>
            </a:r>
          </a:p>
        </p:txBody>
      </p:sp>
    </p:spTree>
    <p:extLst>
      <p:ext uri="{BB962C8B-B14F-4D97-AF65-F5344CB8AC3E}">
        <p14:creationId xmlns:p14="http://schemas.microsoft.com/office/powerpoint/2010/main" xmlns="" val="1999845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59AC5E7-4AB8-416A-A6A8-A46D7BE440BD}"/>
              </a:ext>
            </a:extLst>
          </p:cNvPr>
          <p:cNvSpPr txBox="1"/>
          <p:nvPr/>
        </p:nvSpPr>
        <p:spPr>
          <a:xfrm>
            <a:off x="3561121" y="195944"/>
            <a:ext cx="540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Варианты регулирования ОД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103C2BA-F663-42CC-A077-FE4200C5DDE7}"/>
              </a:ext>
            </a:extLst>
          </p:cNvPr>
          <p:cNvSpPr txBox="1"/>
          <p:nvPr/>
        </p:nvSpPr>
        <p:spPr>
          <a:xfrm>
            <a:off x="2635127" y="3250353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58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160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74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32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290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48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062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643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latin typeface="Gilroy ExtraBold" charset="0"/>
                <a:ea typeface="Gilroy ExtraBold" charset="0"/>
                <a:cs typeface="Gilroy ExtraBold" charset="0"/>
              </a:rPr>
              <a:t>&lt;</a:t>
            </a:r>
            <a:r>
              <a:rPr lang="ru-RU" sz="1800" dirty="0"/>
              <a:t> </a:t>
            </a:r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80</a:t>
            </a:r>
          </a:p>
          <a:p>
            <a:pPr algn="ctr"/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млн. ₽</a:t>
            </a:r>
          </a:p>
        </p:txBody>
      </p:sp>
      <p:sp>
        <p:nvSpPr>
          <p:cNvPr id="21" name="TextBox 22">
            <a:extLst>
              <a:ext uri="{FF2B5EF4-FFF2-40B4-BE49-F238E27FC236}">
                <a16:creationId xmlns:a16="http://schemas.microsoft.com/office/drawing/2014/main" xmlns="" id="{ABD291B5-55B5-4787-B9BF-F167E6A7FB78}"/>
              </a:ext>
            </a:extLst>
          </p:cNvPr>
          <p:cNvSpPr txBox="1"/>
          <p:nvPr/>
        </p:nvSpPr>
        <p:spPr>
          <a:xfrm>
            <a:off x="4911962" y="2602353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58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160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74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32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290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48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062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643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100</a:t>
            </a:r>
          </a:p>
          <a:p>
            <a:pPr algn="ctr"/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млн. ₽</a:t>
            </a:r>
          </a:p>
        </p:txBody>
      </p:sp>
      <p:sp>
        <p:nvSpPr>
          <p:cNvPr id="22" name="TextBox 23">
            <a:extLst>
              <a:ext uri="{FF2B5EF4-FFF2-40B4-BE49-F238E27FC236}">
                <a16:creationId xmlns:a16="http://schemas.microsoft.com/office/drawing/2014/main" xmlns="" id="{6089FD43-CF5C-4CED-882B-C8D5F3606272}"/>
              </a:ext>
            </a:extLst>
          </p:cNvPr>
          <p:cNvSpPr txBox="1"/>
          <p:nvPr/>
        </p:nvSpPr>
        <p:spPr>
          <a:xfrm>
            <a:off x="7293855" y="3250353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58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160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74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32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290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48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062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643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latin typeface="Gilroy ExtraBold" charset="0"/>
                <a:ea typeface="Gilroy ExtraBold" charset="0"/>
                <a:cs typeface="Gilroy ExtraBold" charset="0"/>
              </a:rPr>
              <a:t>&gt;</a:t>
            </a:r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 120</a:t>
            </a:r>
          </a:p>
          <a:p>
            <a:pPr algn="ctr"/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млн. ₽</a:t>
            </a:r>
          </a:p>
        </p:txBody>
      </p:sp>
      <p:sp>
        <p:nvSpPr>
          <p:cNvPr id="23" name="Стрелка вниз 20">
            <a:extLst>
              <a:ext uri="{FF2B5EF4-FFF2-40B4-BE49-F238E27FC236}">
                <a16:creationId xmlns:a16="http://schemas.microsoft.com/office/drawing/2014/main" xmlns="" id="{EDB3CFBA-CF50-46ED-8820-6E947624D43A}"/>
              </a:ext>
            </a:extLst>
          </p:cNvPr>
          <p:cNvSpPr/>
          <p:nvPr/>
        </p:nvSpPr>
        <p:spPr>
          <a:xfrm>
            <a:off x="5458062" y="1826553"/>
            <a:ext cx="203200" cy="355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58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160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74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32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290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48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062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643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4" name="TextBox 21">
            <a:extLst>
              <a:ext uri="{FF2B5EF4-FFF2-40B4-BE49-F238E27FC236}">
                <a16:creationId xmlns:a16="http://schemas.microsoft.com/office/drawing/2014/main" xmlns="" id="{B56F1345-C015-43E4-8F93-971147F6B84D}"/>
              </a:ext>
            </a:extLst>
          </p:cNvPr>
          <p:cNvSpPr txBox="1"/>
          <p:nvPr/>
        </p:nvSpPr>
        <p:spPr>
          <a:xfrm>
            <a:off x="4558358" y="3389654"/>
            <a:ext cx="2070100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58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160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74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32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290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48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062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643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Разумный диапазон</a:t>
            </a:r>
          </a:p>
        </p:txBody>
      </p:sp>
      <p:sp>
        <p:nvSpPr>
          <p:cNvPr id="25" name="TextBox 29">
            <a:extLst>
              <a:ext uri="{FF2B5EF4-FFF2-40B4-BE49-F238E27FC236}">
                <a16:creationId xmlns:a16="http://schemas.microsoft.com/office/drawing/2014/main" xmlns="" id="{6C355BD1-E125-4D8A-BCA2-02909280737F}"/>
              </a:ext>
            </a:extLst>
          </p:cNvPr>
          <p:cNvSpPr txBox="1"/>
          <p:nvPr/>
        </p:nvSpPr>
        <p:spPr>
          <a:xfrm>
            <a:off x="2491589" y="1514976"/>
            <a:ext cx="616836" cy="18870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>
            <a:defPPr>
              <a:defRPr lang="ru-RU"/>
            </a:defPPr>
            <a:lvl1pPr marL="0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58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160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74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32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290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48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062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643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latin typeface="Gilroy Light" charset="0"/>
                <a:ea typeface="Gilroy Light" charset="0"/>
                <a:cs typeface="Gilroy Light" charset="0"/>
              </a:rPr>
              <a:t>Запредельная</a:t>
            </a:r>
          </a:p>
          <a:p>
            <a:pPr algn="ctr"/>
            <a:r>
              <a:rPr lang="ru-RU" dirty="0">
                <a:latin typeface="Gilroy Light" charset="0"/>
                <a:ea typeface="Gilroy Light" charset="0"/>
                <a:cs typeface="Gilroy Light" charset="0"/>
              </a:rPr>
              <a:t>оценка</a:t>
            </a:r>
          </a:p>
        </p:txBody>
      </p:sp>
      <p:cxnSp>
        <p:nvCxnSpPr>
          <p:cNvPr id="26" name="Прямая соединительная линия 30">
            <a:extLst>
              <a:ext uri="{FF2B5EF4-FFF2-40B4-BE49-F238E27FC236}">
                <a16:creationId xmlns:a16="http://schemas.microsoft.com/office/drawing/2014/main" xmlns="" id="{FA00BF23-B6AA-4B02-B545-6303C9DD4CD5}"/>
              </a:ext>
            </a:extLst>
          </p:cNvPr>
          <p:cNvCxnSpPr>
            <a:stCxn id="27" idx="3"/>
            <a:endCxn id="28" idx="1"/>
          </p:cNvCxnSpPr>
          <p:nvPr/>
        </p:nvCxnSpPr>
        <p:spPr>
          <a:xfrm>
            <a:off x="3572153" y="2377098"/>
            <a:ext cx="408908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7">
            <a:extLst>
              <a:ext uri="{FF2B5EF4-FFF2-40B4-BE49-F238E27FC236}">
                <a16:creationId xmlns:a16="http://schemas.microsoft.com/office/drawing/2014/main" xmlns="" id="{DAB8CEC1-A88D-4F87-A1DB-B21308812195}"/>
              </a:ext>
            </a:extLst>
          </p:cNvPr>
          <p:cNvSpPr/>
          <p:nvPr/>
        </p:nvSpPr>
        <p:spPr>
          <a:xfrm>
            <a:off x="3051135" y="1487463"/>
            <a:ext cx="521018" cy="1779270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 anchor="ctr">
            <a:noAutofit/>
          </a:bodyPr>
          <a:lstStyle>
            <a:defPPr>
              <a:defRPr lang="ru-RU"/>
            </a:defPPr>
            <a:lvl1pPr marL="0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58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160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74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32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290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48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062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643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chemeClr val="tx1"/>
              </a:solidFill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28" name="Прямоугольник 41">
            <a:extLst>
              <a:ext uri="{FF2B5EF4-FFF2-40B4-BE49-F238E27FC236}">
                <a16:creationId xmlns:a16="http://schemas.microsoft.com/office/drawing/2014/main" xmlns="" id="{9F8B8BE1-E084-4775-95F2-6AC229D28B0C}"/>
              </a:ext>
            </a:extLst>
          </p:cNvPr>
          <p:cNvSpPr/>
          <p:nvPr/>
        </p:nvSpPr>
        <p:spPr>
          <a:xfrm>
            <a:off x="7661235" y="1487463"/>
            <a:ext cx="521018" cy="1779270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 anchor="ctr">
            <a:noAutofit/>
          </a:bodyPr>
          <a:lstStyle>
            <a:defPPr>
              <a:defRPr lang="ru-RU"/>
            </a:defPPr>
            <a:lvl1pPr marL="0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58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160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74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32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290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48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062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643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chemeClr val="tx1"/>
              </a:solidFill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30" name="Овал 16">
            <a:extLst>
              <a:ext uri="{FF2B5EF4-FFF2-40B4-BE49-F238E27FC236}">
                <a16:creationId xmlns:a16="http://schemas.microsoft.com/office/drawing/2014/main" xmlns="" id="{203D68D7-3295-454E-9DFC-7BAC8B3E6542}"/>
              </a:ext>
            </a:extLst>
          </p:cNvPr>
          <p:cNvSpPr/>
          <p:nvPr/>
        </p:nvSpPr>
        <p:spPr>
          <a:xfrm>
            <a:off x="5371244" y="2206352"/>
            <a:ext cx="360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58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160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74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32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290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48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062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643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cxnSp>
        <p:nvCxnSpPr>
          <p:cNvPr id="31" name="Прямая со стрелкой 14">
            <a:extLst>
              <a:ext uri="{FF2B5EF4-FFF2-40B4-BE49-F238E27FC236}">
                <a16:creationId xmlns:a16="http://schemas.microsoft.com/office/drawing/2014/main" xmlns="" id="{23888936-B48B-4BC9-95F6-1DC3759C9A41}"/>
              </a:ext>
            </a:extLst>
          </p:cNvPr>
          <p:cNvCxnSpPr/>
          <p:nvPr/>
        </p:nvCxnSpPr>
        <p:spPr>
          <a:xfrm flipV="1">
            <a:off x="3620204" y="3709398"/>
            <a:ext cx="3994825" cy="6485"/>
          </a:xfrm>
          <a:prstGeom prst="straightConnector1">
            <a:avLst/>
          </a:prstGeom>
          <a:ln w="22225">
            <a:solidFill>
              <a:schemeClr val="accent6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42">
            <a:extLst>
              <a:ext uri="{FF2B5EF4-FFF2-40B4-BE49-F238E27FC236}">
                <a16:creationId xmlns:a16="http://schemas.microsoft.com/office/drawing/2014/main" xmlns="" id="{E7BF5D20-367F-4C2D-ADC2-2F5062B4869B}"/>
              </a:ext>
            </a:extLst>
          </p:cNvPr>
          <p:cNvSpPr txBox="1"/>
          <p:nvPr/>
        </p:nvSpPr>
        <p:spPr>
          <a:xfrm>
            <a:off x="8105675" y="1444954"/>
            <a:ext cx="616836" cy="18870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>
            <a:defPPr>
              <a:defRPr lang="ru-RU"/>
            </a:defPPr>
            <a:lvl1pPr marL="0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58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160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74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32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290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48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062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643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latin typeface="Gilroy Light" charset="0"/>
                <a:ea typeface="Gilroy Light" charset="0"/>
                <a:cs typeface="Gilroy Light" charset="0"/>
              </a:rPr>
              <a:t>Запредельная</a:t>
            </a:r>
          </a:p>
          <a:p>
            <a:pPr algn="ctr"/>
            <a:r>
              <a:rPr lang="ru-RU" dirty="0">
                <a:latin typeface="Gilroy Light" charset="0"/>
                <a:ea typeface="Gilroy Light" charset="0"/>
                <a:cs typeface="Gilroy Light" charset="0"/>
              </a:rPr>
              <a:t>оценка</a:t>
            </a:r>
          </a:p>
        </p:txBody>
      </p:sp>
      <p:sp>
        <p:nvSpPr>
          <p:cNvPr id="34" name="TextBox 43">
            <a:extLst>
              <a:ext uri="{FF2B5EF4-FFF2-40B4-BE49-F238E27FC236}">
                <a16:creationId xmlns:a16="http://schemas.microsoft.com/office/drawing/2014/main" xmlns="" id="{80ABF328-4B61-45DB-9C5E-C2210140FBE2}"/>
              </a:ext>
            </a:extLst>
          </p:cNvPr>
          <p:cNvSpPr txBox="1"/>
          <p:nvPr/>
        </p:nvSpPr>
        <p:spPr>
          <a:xfrm>
            <a:off x="4504583" y="1293811"/>
            <a:ext cx="2070100" cy="52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58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160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74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32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290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48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062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643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latin typeface="Gilroy Light" charset="0"/>
                <a:ea typeface="Gilroy Light" charset="0"/>
                <a:cs typeface="Gilroy Light" charset="0"/>
              </a:rPr>
              <a:t>Результат </a:t>
            </a:r>
          </a:p>
          <a:p>
            <a:pPr algn="ctr"/>
            <a:r>
              <a:rPr lang="ru-RU" dirty="0">
                <a:latin typeface="Gilroy Light" charset="0"/>
                <a:ea typeface="Gilroy Light" charset="0"/>
                <a:cs typeface="Gilroy Light" charset="0"/>
              </a:rPr>
              <a:t>оценки</a:t>
            </a:r>
          </a:p>
        </p:txBody>
      </p:sp>
      <p:sp>
        <p:nvSpPr>
          <p:cNvPr id="39" name="TextBox 3">
            <a:extLst>
              <a:ext uri="{FF2B5EF4-FFF2-40B4-BE49-F238E27FC236}">
                <a16:creationId xmlns:a16="http://schemas.microsoft.com/office/drawing/2014/main" xmlns="" id="{565F5205-FB4C-40D1-BA91-8FD33A4E5D4B}"/>
              </a:ext>
            </a:extLst>
          </p:cNvPr>
          <p:cNvSpPr txBox="1"/>
          <p:nvPr/>
        </p:nvSpPr>
        <p:spPr>
          <a:xfrm>
            <a:off x="2929860" y="4100317"/>
            <a:ext cx="56593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58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160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74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32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290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48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062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643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При написании отчета </a:t>
            </a:r>
            <a:r>
              <a:rPr lang="mr-IN" sz="1600" dirty="0">
                <a:latin typeface="Gilroy Light" charset="0"/>
                <a:ea typeface="Gilroy Light" charset="0"/>
                <a:cs typeface="Gilroy Light" charset="0"/>
              </a:rPr>
              <a:t>–</a:t>
            </a:r>
            <a:r>
              <a:rPr lang="ru-RU" sz="1600" dirty="0">
                <a:latin typeface="Gilroy Light" charset="0"/>
                <a:ea typeface="Gilroy Light" charset="0"/>
                <a:cs typeface="Gilroy Light" charset="0"/>
              </a:rPr>
              <a:t> конкретное значение стоимости</a:t>
            </a:r>
          </a:p>
        </p:txBody>
      </p:sp>
      <p:sp>
        <p:nvSpPr>
          <p:cNvPr id="40" name="TextBox 38">
            <a:extLst>
              <a:ext uri="{FF2B5EF4-FFF2-40B4-BE49-F238E27FC236}">
                <a16:creationId xmlns:a16="http://schemas.microsoft.com/office/drawing/2014/main" xmlns="" id="{98331414-1119-4C05-964C-637C415EF67B}"/>
              </a:ext>
            </a:extLst>
          </p:cNvPr>
          <p:cNvSpPr txBox="1"/>
          <p:nvPr/>
        </p:nvSpPr>
        <p:spPr>
          <a:xfrm>
            <a:off x="2929859" y="4960704"/>
            <a:ext cx="56593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58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160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74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32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290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481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062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643" algn="l" defTabSz="713160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При определении ответственности</a:t>
            </a:r>
            <a:r>
              <a:rPr lang="ru-RU" sz="1600" dirty="0">
                <a:latin typeface="Gilroy Light" charset="0"/>
                <a:ea typeface="Gilroy Light" charset="0"/>
                <a:cs typeface="Gilroy Light" charset="0"/>
              </a:rPr>
              <a:t> возникает понятие диапазона</a:t>
            </a:r>
          </a:p>
        </p:txBody>
      </p:sp>
    </p:spTree>
    <p:extLst>
      <p:ext uri="{BB962C8B-B14F-4D97-AF65-F5344CB8AC3E}">
        <p14:creationId xmlns:p14="http://schemas.microsoft.com/office/powerpoint/2010/main" xmlns="" val="324464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89344" y="195944"/>
            <a:ext cx="6971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Эффективная рабочая система </a:t>
            </a:r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ОД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80772" y="786044"/>
            <a:ext cx="922683" cy="922683"/>
          </a:xfrm>
          <a:prstGeom prst="rect">
            <a:avLst/>
          </a:prstGeom>
          <a:noFill/>
        </p:spPr>
      </p:pic>
      <p:sp>
        <p:nvSpPr>
          <p:cNvPr id="10" name="Стрелка вниз 9"/>
          <p:cNvSpPr/>
          <p:nvPr/>
        </p:nvSpPr>
        <p:spPr>
          <a:xfrm>
            <a:off x="5034007" y="1722695"/>
            <a:ext cx="191069" cy="4335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93964" y="1120770"/>
            <a:ext cx="2645228" cy="585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Государство,</a:t>
            </a:r>
          </a:p>
          <a:p>
            <a:pPr algn="ctr"/>
            <a:r>
              <a:rPr lang="ru-RU" dirty="0">
                <a:latin typeface="Gilroy Light" charset="0"/>
                <a:ea typeface="Gilroy Light" charset="0"/>
                <a:cs typeface="Gilroy Light" charset="0"/>
              </a:rPr>
              <a:t>как контролирующий орган</a:t>
            </a:r>
          </a:p>
        </p:txBody>
      </p:sp>
      <p:sp>
        <p:nvSpPr>
          <p:cNvPr id="23" name="Прямоугольник с двумя скругленными соседними углами 22"/>
          <p:cNvSpPr/>
          <p:nvPr/>
        </p:nvSpPr>
        <p:spPr>
          <a:xfrm>
            <a:off x="3850260" y="2197696"/>
            <a:ext cx="2520000" cy="576000"/>
          </a:xfrm>
          <a:prstGeom prst="round2SameRect">
            <a:avLst/>
          </a:prstGeom>
          <a:noFill/>
          <a:ln w="38100">
            <a:solidFill>
              <a:srgbClr val="2D59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Gilroy ExtraBold" charset="0"/>
                <a:ea typeface="Gilroy ExtraBold" charset="0"/>
                <a:cs typeface="Gilroy ExtraBold" charset="0"/>
              </a:rPr>
              <a:t>Национальное объединение </a:t>
            </a:r>
            <a:r>
              <a:rPr lang="en-US" sz="1200" b="1" dirty="0">
                <a:solidFill>
                  <a:schemeClr val="tx1"/>
                </a:solidFill>
                <a:latin typeface="Gilroy ExtraBold" charset="0"/>
                <a:ea typeface="Gilroy ExtraBold" charset="0"/>
                <a:cs typeface="Gilroy ExtraBold" charset="0"/>
              </a:rPr>
              <a:t>/ </a:t>
            </a:r>
            <a:r>
              <a:rPr lang="ru-RU" sz="1200" b="1" dirty="0">
                <a:solidFill>
                  <a:schemeClr val="tx1"/>
                </a:solidFill>
                <a:latin typeface="Gilroy ExtraBold" charset="0"/>
                <a:ea typeface="Gilroy ExtraBold" charset="0"/>
                <a:cs typeface="Gilroy ExtraBold" charset="0"/>
              </a:rPr>
              <a:t>Апелляционный орган</a:t>
            </a:r>
          </a:p>
        </p:txBody>
      </p:sp>
      <p:grpSp>
        <p:nvGrpSpPr>
          <p:cNvPr id="28" name="Группа 27"/>
          <p:cNvGrpSpPr/>
          <p:nvPr/>
        </p:nvGrpSpPr>
        <p:grpSpPr>
          <a:xfrm>
            <a:off x="2430234" y="3100867"/>
            <a:ext cx="1285552" cy="529488"/>
            <a:chOff x="2636968" y="4237457"/>
            <a:chExt cx="1285552" cy="529488"/>
          </a:xfrm>
        </p:grpSpPr>
        <p:grpSp>
          <p:nvGrpSpPr>
            <p:cNvPr id="29" name="Группа 84"/>
            <p:cNvGrpSpPr/>
            <p:nvPr/>
          </p:nvGrpSpPr>
          <p:grpSpPr>
            <a:xfrm>
              <a:off x="2636968" y="4237457"/>
              <a:ext cx="1285552" cy="513618"/>
              <a:chOff x="4056994" y="2984425"/>
              <a:chExt cx="2521702" cy="1007498"/>
            </a:xfrm>
          </p:grpSpPr>
          <p:sp>
            <p:nvSpPr>
              <p:cNvPr id="32" name="Прямоугольник с двумя скругленными соседними углами 31"/>
              <p:cNvSpPr/>
              <p:nvPr/>
            </p:nvSpPr>
            <p:spPr>
              <a:xfrm>
                <a:off x="4056994" y="2984425"/>
                <a:ext cx="2520000" cy="576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000" b="1" dirty="0">
                    <a:solidFill>
                      <a:schemeClr val="tx1"/>
                    </a:solidFill>
                    <a:latin typeface="Gilroy ExtraBold" charset="0"/>
                    <a:ea typeface="Gilroy ExtraBold" charset="0"/>
                    <a:cs typeface="Gilroy ExtraBold" charset="0"/>
                  </a:rPr>
                  <a:t>СРО 1</a:t>
                </a:r>
              </a:p>
            </p:txBody>
          </p:sp>
          <p:sp>
            <p:nvSpPr>
              <p:cNvPr id="33" name="Прямоугольник с двумя скругленными соседними углами 32"/>
              <p:cNvSpPr/>
              <p:nvPr/>
            </p:nvSpPr>
            <p:spPr>
              <a:xfrm rot="10800000">
                <a:off x="4060619" y="3559923"/>
                <a:ext cx="1260000" cy="432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Прямоугольник с двумя скругленными соседними углами 33"/>
              <p:cNvSpPr/>
              <p:nvPr/>
            </p:nvSpPr>
            <p:spPr>
              <a:xfrm rot="10800000">
                <a:off x="5318696" y="3558369"/>
                <a:ext cx="1260000" cy="432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2700471" y="4520724"/>
              <a:ext cx="529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Gilroy Light" charset="0"/>
                  <a:ea typeface="Gilroy Light" charset="0"/>
                  <a:cs typeface="Gilroy Light" charset="0"/>
                </a:rPr>
                <a:t>ЭС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348529" y="4519299"/>
              <a:ext cx="529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Gilroy Light" charset="0"/>
                  <a:ea typeface="Gilroy Light" charset="0"/>
                  <a:cs typeface="Gilroy Light" charset="0"/>
                </a:rPr>
                <a:t>ДК</a:t>
              </a: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4465788" y="3099443"/>
            <a:ext cx="1285552" cy="529488"/>
            <a:chOff x="2636968" y="4237457"/>
            <a:chExt cx="1285552" cy="529488"/>
          </a:xfrm>
        </p:grpSpPr>
        <p:grpSp>
          <p:nvGrpSpPr>
            <p:cNvPr id="36" name="Группа 90"/>
            <p:cNvGrpSpPr/>
            <p:nvPr/>
          </p:nvGrpSpPr>
          <p:grpSpPr>
            <a:xfrm>
              <a:off x="2636968" y="4237457"/>
              <a:ext cx="1285552" cy="513618"/>
              <a:chOff x="4056994" y="2984425"/>
              <a:chExt cx="2521702" cy="1007498"/>
            </a:xfrm>
          </p:grpSpPr>
          <p:sp>
            <p:nvSpPr>
              <p:cNvPr id="39" name="Прямоугольник с двумя скругленными соседними углами 38"/>
              <p:cNvSpPr/>
              <p:nvPr/>
            </p:nvSpPr>
            <p:spPr>
              <a:xfrm>
                <a:off x="4056994" y="2984425"/>
                <a:ext cx="2520000" cy="576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000" b="1" dirty="0">
                    <a:solidFill>
                      <a:schemeClr val="tx1"/>
                    </a:solidFill>
                    <a:latin typeface="Gilroy ExtraBold" charset="0"/>
                    <a:ea typeface="Gilroy ExtraBold" charset="0"/>
                    <a:cs typeface="Gilroy ExtraBold" charset="0"/>
                  </a:rPr>
                  <a:t>СРО 2</a:t>
                </a:r>
              </a:p>
            </p:txBody>
          </p:sp>
          <p:sp>
            <p:nvSpPr>
              <p:cNvPr id="40" name="Прямоугольник с двумя скругленными соседними углами 39"/>
              <p:cNvSpPr/>
              <p:nvPr/>
            </p:nvSpPr>
            <p:spPr>
              <a:xfrm rot="10800000">
                <a:off x="4060619" y="3559923"/>
                <a:ext cx="1260000" cy="432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Прямоугольник с двумя скругленными соседними углами 40"/>
              <p:cNvSpPr/>
              <p:nvPr/>
            </p:nvSpPr>
            <p:spPr>
              <a:xfrm rot="10800000">
                <a:off x="5318696" y="3558369"/>
                <a:ext cx="1260000" cy="432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2700471" y="4520724"/>
              <a:ext cx="529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Gilroy Light" charset="0"/>
                  <a:ea typeface="Gilroy Light" charset="0"/>
                  <a:cs typeface="Gilroy Light" charset="0"/>
                </a:rPr>
                <a:t>ЭС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348529" y="4519299"/>
              <a:ext cx="529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Gilroy Light" charset="0"/>
                  <a:ea typeface="Gilroy Light" charset="0"/>
                  <a:cs typeface="Gilroy Light" charset="0"/>
                </a:rPr>
                <a:t>ДК</a:t>
              </a:r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6546463" y="3098018"/>
            <a:ext cx="1285552" cy="529488"/>
            <a:chOff x="2636968" y="4237457"/>
            <a:chExt cx="1285552" cy="529488"/>
          </a:xfrm>
        </p:grpSpPr>
        <p:grpSp>
          <p:nvGrpSpPr>
            <p:cNvPr id="43" name="Группа 97"/>
            <p:cNvGrpSpPr/>
            <p:nvPr/>
          </p:nvGrpSpPr>
          <p:grpSpPr>
            <a:xfrm>
              <a:off x="2636968" y="4237457"/>
              <a:ext cx="1285552" cy="513618"/>
              <a:chOff x="4056994" y="2984425"/>
              <a:chExt cx="2521702" cy="1007498"/>
            </a:xfrm>
          </p:grpSpPr>
          <p:sp>
            <p:nvSpPr>
              <p:cNvPr id="46" name="Прямоугольник с двумя скругленными соседними углами 45"/>
              <p:cNvSpPr/>
              <p:nvPr/>
            </p:nvSpPr>
            <p:spPr>
              <a:xfrm>
                <a:off x="4056994" y="2984425"/>
                <a:ext cx="2520000" cy="576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000" b="1" dirty="0">
                    <a:solidFill>
                      <a:schemeClr val="tx1"/>
                    </a:solidFill>
                    <a:latin typeface="Gilroy ExtraBold" charset="0"/>
                    <a:ea typeface="Gilroy ExtraBold" charset="0"/>
                    <a:cs typeface="Gilroy ExtraBold" charset="0"/>
                  </a:rPr>
                  <a:t>СРО 12</a:t>
                </a:r>
              </a:p>
            </p:txBody>
          </p:sp>
          <p:sp>
            <p:nvSpPr>
              <p:cNvPr id="47" name="Прямоугольник с двумя скругленными соседними углами 46"/>
              <p:cNvSpPr/>
              <p:nvPr/>
            </p:nvSpPr>
            <p:spPr>
              <a:xfrm rot="10800000">
                <a:off x="4060619" y="3559923"/>
                <a:ext cx="1260000" cy="432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Прямоугольник с двумя скругленными соседними углами 47"/>
              <p:cNvSpPr/>
              <p:nvPr/>
            </p:nvSpPr>
            <p:spPr>
              <a:xfrm rot="10800000">
                <a:off x="5318696" y="3558369"/>
                <a:ext cx="1260000" cy="432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>
              <a:off x="2700471" y="4520724"/>
              <a:ext cx="529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Gilroy Light" charset="0"/>
                  <a:ea typeface="Gilroy Light" charset="0"/>
                  <a:cs typeface="Gilroy Light" charset="0"/>
                </a:rPr>
                <a:t>ЭС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348529" y="4519299"/>
              <a:ext cx="529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Gilroy Light" charset="0"/>
                  <a:ea typeface="Gilroy Light" charset="0"/>
                  <a:cs typeface="Gilroy Light" charset="0"/>
                </a:rPr>
                <a:t>ДК</a:t>
              </a:r>
            </a:p>
          </p:txBody>
        </p:sp>
      </p:grpSp>
      <p:cxnSp>
        <p:nvCxnSpPr>
          <p:cNvPr id="49" name="Прямая со стрелкой 48"/>
          <p:cNvCxnSpPr/>
          <p:nvPr/>
        </p:nvCxnSpPr>
        <p:spPr>
          <a:xfrm flipH="1">
            <a:off x="3735481" y="2898835"/>
            <a:ext cx="1369560" cy="209571"/>
          </a:xfrm>
          <a:prstGeom prst="straightConnector1">
            <a:avLst/>
          </a:prstGeom>
          <a:ln w="22225">
            <a:solidFill>
              <a:srgbClr val="2D59A3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endCxn id="39" idx="3"/>
          </p:cNvCxnSpPr>
          <p:nvPr/>
        </p:nvCxnSpPr>
        <p:spPr>
          <a:xfrm>
            <a:off x="5105041" y="2898835"/>
            <a:ext cx="3089" cy="200608"/>
          </a:xfrm>
          <a:prstGeom prst="straightConnector1">
            <a:avLst/>
          </a:prstGeom>
          <a:ln w="22225">
            <a:solidFill>
              <a:srgbClr val="2D59A3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5105041" y="2895660"/>
            <a:ext cx="1422085" cy="212746"/>
          </a:xfrm>
          <a:prstGeom prst="straightConnector1">
            <a:avLst/>
          </a:prstGeom>
          <a:ln w="22225">
            <a:solidFill>
              <a:srgbClr val="2D59A3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Группа 51"/>
          <p:cNvGrpSpPr/>
          <p:nvPr/>
        </p:nvGrpSpPr>
        <p:grpSpPr>
          <a:xfrm>
            <a:off x="2595284" y="3629085"/>
            <a:ext cx="957182" cy="286912"/>
            <a:chOff x="2805193" y="4772025"/>
            <a:chExt cx="957182" cy="286912"/>
          </a:xfrm>
        </p:grpSpPr>
        <p:cxnSp>
          <p:nvCxnSpPr>
            <p:cNvPr id="53" name="Прямая со стрелкой 52"/>
            <p:cNvCxnSpPr/>
            <p:nvPr/>
          </p:nvCxnSpPr>
          <p:spPr>
            <a:xfrm flipH="1">
              <a:off x="2805193" y="4773478"/>
              <a:ext cx="475282" cy="258305"/>
            </a:xfrm>
            <a:prstGeom prst="straightConnector1">
              <a:avLst/>
            </a:prstGeom>
            <a:ln w="22225" cap="rnd">
              <a:solidFill>
                <a:srgbClr val="2D59A3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/>
            <p:cNvCxnSpPr/>
            <p:nvPr/>
          </p:nvCxnSpPr>
          <p:spPr>
            <a:xfrm flipH="1">
              <a:off x="3282176" y="4772722"/>
              <a:ext cx="2" cy="286215"/>
            </a:xfrm>
            <a:prstGeom prst="straightConnector1">
              <a:avLst/>
            </a:prstGeom>
            <a:ln w="22225" cap="rnd">
              <a:solidFill>
                <a:srgbClr val="2D59A3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>
              <a:off x="3282950" y="4772025"/>
              <a:ext cx="479425" cy="257175"/>
            </a:xfrm>
            <a:prstGeom prst="straightConnector1">
              <a:avLst/>
            </a:prstGeom>
            <a:ln w="22225" cap="rnd">
              <a:solidFill>
                <a:srgbClr val="2D59A3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Группа 55"/>
          <p:cNvGrpSpPr/>
          <p:nvPr/>
        </p:nvGrpSpPr>
        <p:grpSpPr>
          <a:xfrm>
            <a:off x="4633634" y="3629085"/>
            <a:ext cx="957182" cy="286912"/>
            <a:chOff x="2805193" y="4772025"/>
            <a:chExt cx="957182" cy="286912"/>
          </a:xfrm>
        </p:grpSpPr>
        <p:cxnSp>
          <p:nvCxnSpPr>
            <p:cNvPr id="57" name="Прямая со стрелкой 56"/>
            <p:cNvCxnSpPr/>
            <p:nvPr/>
          </p:nvCxnSpPr>
          <p:spPr>
            <a:xfrm flipH="1">
              <a:off x="2805193" y="4773478"/>
              <a:ext cx="475282" cy="258305"/>
            </a:xfrm>
            <a:prstGeom prst="straightConnector1">
              <a:avLst/>
            </a:prstGeom>
            <a:ln w="22225" cap="rnd">
              <a:solidFill>
                <a:srgbClr val="2D59A3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 стрелкой 57"/>
            <p:cNvCxnSpPr/>
            <p:nvPr/>
          </p:nvCxnSpPr>
          <p:spPr>
            <a:xfrm flipH="1">
              <a:off x="3282176" y="4772722"/>
              <a:ext cx="2" cy="286215"/>
            </a:xfrm>
            <a:prstGeom prst="straightConnector1">
              <a:avLst/>
            </a:prstGeom>
            <a:ln w="22225" cap="rnd">
              <a:solidFill>
                <a:srgbClr val="2D59A3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 стрелкой 58"/>
            <p:cNvCxnSpPr/>
            <p:nvPr/>
          </p:nvCxnSpPr>
          <p:spPr>
            <a:xfrm>
              <a:off x="3282950" y="4772025"/>
              <a:ext cx="479425" cy="257175"/>
            </a:xfrm>
            <a:prstGeom prst="straightConnector1">
              <a:avLst/>
            </a:prstGeom>
            <a:ln w="22225" cap="rnd">
              <a:solidFill>
                <a:srgbClr val="2D59A3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Группа 59"/>
          <p:cNvGrpSpPr/>
          <p:nvPr/>
        </p:nvGrpSpPr>
        <p:grpSpPr>
          <a:xfrm>
            <a:off x="6713259" y="3629085"/>
            <a:ext cx="957182" cy="286912"/>
            <a:chOff x="2805193" y="4772025"/>
            <a:chExt cx="957182" cy="286912"/>
          </a:xfrm>
        </p:grpSpPr>
        <p:cxnSp>
          <p:nvCxnSpPr>
            <p:cNvPr id="61" name="Прямая со стрелкой 60"/>
            <p:cNvCxnSpPr/>
            <p:nvPr/>
          </p:nvCxnSpPr>
          <p:spPr>
            <a:xfrm flipH="1">
              <a:off x="2805193" y="4773478"/>
              <a:ext cx="475282" cy="258305"/>
            </a:xfrm>
            <a:prstGeom prst="straightConnector1">
              <a:avLst/>
            </a:prstGeom>
            <a:ln w="22225" cap="rnd">
              <a:solidFill>
                <a:srgbClr val="2D59A3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 стрелкой 61"/>
            <p:cNvCxnSpPr/>
            <p:nvPr/>
          </p:nvCxnSpPr>
          <p:spPr>
            <a:xfrm flipH="1">
              <a:off x="3282176" y="4772722"/>
              <a:ext cx="2" cy="286215"/>
            </a:xfrm>
            <a:prstGeom prst="straightConnector1">
              <a:avLst/>
            </a:prstGeom>
            <a:ln w="22225" cap="rnd">
              <a:solidFill>
                <a:srgbClr val="2D59A3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 стрелкой 62"/>
            <p:cNvCxnSpPr/>
            <p:nvPr/>
          </p:nvCxnSpPr>
          <p:spPr>
            <a:xfrm>
              <a:off x="3282950" y="4772025"/>
              <a:ext cx="479425" cy="257175"/>
            </a:xfrm>
            <a:prstGeom prst="straightConnector1">
              <a:avLst/>
            </a:prstGeom>
            <a:ln w="22225" cap="rnd">
              <a:solidFill>
                <a:srgbClr val="2D59A3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Box 63"/>
          <p:cNvSpPr txBox="1"/>
          <p:nvPr/>
        </p:nvSpPr>
        <p:spPr>
          <a:xfrm>
            <a:off x="2293021" y="3845109"/>
            <a:ext cx="1567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Gilroy ExtraBold" charset="0"/>
                <a:ea typeface="Gilroy ExtraBold" charset="0"/>
                <a:cs typeface="Gilroy ExtraBold" charset="0"/>
              </a:rPr>
              <a:t>Оценщики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333602" y="3843129"/>
            <a:ext cx="1567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Gilroy ExtraBold" charset="0"/>
                <a:ea typeface="Gilroy ExtraBold" charset="0"/>
                <a:cs typeface="Gilroy ExtraBold" charset="0"/>
              </a:rPr>
              <a:t>Оценщики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410833" y="3849099"/>
            <a:ext cx="1567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Gilroy ExtraBold" charset="0"/>
                <a:ea typeface="Gilroy ExtraBold" charset="0"/>
                <a:cs typeface="Gilroy ExtraBold" charset="0"/>
              </a:rPr>
              <a:t>Оценщики</a:t>
            </a:r>
          </a:p>
        </p:txBody>
      </p:sp>
      <p:sp>
        <p:nvSpPr>
          <p:cNvPr id="68" name="Стрелка вверх 67"/>
          <p:cNvSpPr/>
          <p:nvPr/>
        </p:nvSpPr>
        <p:spPr>
          <a:xfrm>
            <a:off x="8432399" y="2090290"/>
            <a:ext cx="284649" cy="1901248"/>
          </a:xfrm>
          <a:prstGeom prst="upArrow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Box 68"/>
          <p:cNvSpPr txBox="1"/>
          <p:nvPr/>
        </p:nvSpPr>
        <p:spPr>
          <a:xfrm rot="16200000">
            <a:off x="7629713" y="2230410"/>
            <a:ext cx="2557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ДОВЕРИЕ</a:t>
            </a:r>
          </a:p>
        </p:txBody>
      </p:sp>
      <p:sp>
        <p:nvSpPr>
          <p:cNvPr id="70" name="Rectangle 1">
            <a:extLst>
              <a:ext uri="{FF2B5EF4-FFF2-40B4-BE49-F238E27FC236}">
                <a16:creationId xmlns:a16="http://schemas.microsoft.com/office/drawing/2014/main" xmlns="" id="{C25826DE-CA08-48F2-8256-57D844A04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9812" y="4612237"/>
            <a:ext cx="623602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1400" dirty="0">
                <a:solidFill>
                  <a:srgbClr val="2D59A3"/>
                </a:solidFill>
                <a:latin typeface="Gilroy Light" pitchFamily="50" charset="-52"/>
                <a:cs typeface="Arial" pitchFamily="34" charset="0"/>
              </a:rPr>
              <a:t> Чёткие правила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D59A3"/>
                </a:solidFill>
                <a:effectLst/>
                <a:latin typeface="Gilroy Light" pitchFamily="50" charset="-52"/>
                <a:cs typeface="Arial" pitchFamily="34" charset="0"/>
              </a:rPr>
              <a:t> Единый порядок для всех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1400" dirty="0">
                <a:solidFill>
                  <a:srgbClr val="2D59A3"/>
                </a:solidFill>
                <a:latin typeface="Gilroy Light" pitchFamily="50" charset="-52"/>
                <a:cs typeface="Arial" pitchFamily="34" charset="0"/>
              </a:rPr>
              <a:t> Прозрачный и понятный контроль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D59A3"/>
                </a:solidFill>
                <a:effectLst/>
                <a:latin typeface="Gilroy Light" pitchFamily="50" charset="-52"/>
                <a:cs typeface="Arial" pitchFamily="34" charset="0"/>
              </a:rPr>
              <a:t> Адекватная ответственность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3D5CC1D9-B7B1-4B99-AAEB-B78E1EC82704}"/>
              </a:ext>
            </a:extLst>
          </p:cNvPr>
          <p:cNvSpPr txBox="1"/>
          <p:nvPr/>
        </p:nvSpPr>
        <p:spPr>
          <a:xfrm>
            <a:off x="3833712" y="4323346"/>
            <a:ext cx="6071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Инструменты синего уровня:</a:t>
            </a:r>
          </a:p>
        </p:txBody>
      </p:sp>
      <p:sp>
        <p:nvSpPr>
          <p:cNvPr id="67" name="Овал 66"/>
          <p:cNvSpPr/>
          <p:nvPr/>
        </p:nvSpPr>
        <p:spPr>
          <a:xfrm>
            <a:off x="6016983" y="3552140"/>
            <a:ext cx="62346" cy="623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6108273" y="3552394"/>
            <a:ext cx="62346" cy="623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6202741" y="3555826"/>
            <a:ext cx="62346" cy="623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0399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23E37BD-AF35-4A43-BFA8-3D1C457171F8}"/>
              </a:ext>
            </a:extLst>
          </p:cNvPr>
          <p:cNvSpPr txBox="1"/>
          <p:nvPr/>
        </p:nvSpPr>
        <p:spPr>
          <a:xfrm>
            <a:off x="3561121" y="195944"/>
            <a:ext cx="540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Адекватная ответственность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4FC206A-EC6F-4D02-9C2F-C13E8CB7BF9E}"/>
              </a:ext>
            </a:extLst>
          </p:cNvPr>
          <p:cNvSpPr txBox="1"/>
          <p:nvPr/>
        </p:nvSpPr>
        <p:spPr>
          <a:xfrm>
            <a:off x="2598712" y="1497888"/>
            <a:ext cx="6362409" cy="2074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ru-RU" sz="1600" dirty="0">
                <a:solidFill>
                  <a:srgbClr val="97806D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Ответственность </a:t>
            </a:r>
            <a:r>
              <a:rPr lang="ru-RU" sz="1600" dirty="0" smtClean="0">
                <a:solidFill>
                  <a:srgbClr val="97806D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за возможный ущерб </a:t>
            </a:r>
            <a:r>
              <a:rPr lang="ru-RU" sz="1600" dirty="0">
                <a:solidFill>
                  <a:srgbClr val="97806D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при использовании результата оценки </a:t>
            </a:r>
            <a:r>
              <a:rPr lang="ru-RU" sz="1600" u="sng" dirty="0">
                <a:solidFill>
                  <a:srgbClr val="97806D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только</a:t>
            </a:r>
            <a:r>
              <a:rPr lang="ru-RU" sz="1600" dirty="0">
                <a:solidFill>
                  <a:srgbClr val="97806D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при выходе за границы </a:t>
            </a:r>
            <a:r>
              <a:rPr lang="ru-RU" sz="1600" dirty="0" smtClean="0">
                <a:solidFill>
                  <a:srgbClr val="97806D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диапазона. При этом </a:t>
            </a:r>
            <a:r>
              <a:rPr lang="ru-RU" sz="1600" dirty="0" smtClean="0">
                <a:solidFill>
                  <a:srgbClr val="97806D"/>
                </a:solidFill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1600" dirty="0" smtClean="0">
                <a:solidFill>
                  <a:srgbClr val="97806D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граничение величины компенсации возможного </a:t>
            </a:r>
            <a:r>
              <a:rPr lang="ru-RU" sz="1600" dirty="0">
                <a:solidFill>
                  <a:srgbClr val="97806D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ущерба (кратно к сумме </a:t>
            </a:r>
            <a:r>
              <a:rPr lang="ru-RU" sz="1600" dirty="0" smtClean="0">
                <a:solidFill>
                  <a:srgbClr val="97806D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договора или конкретной величиной).</a:t>
            </a:r>
            <a:endParaRPr lang="ru-RU" sz="1600" dirty="0">
              <a:solidFill>
                <a:srgbClr val="97806D"/>
              </a:solidFill>
              <a:effectLst/>
              <a:latin typeface="Gilroy ExtraBold" panose="000009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200"/>
              </a:spcAft>
            </a:pPr>
            <a:r>
              <a:rPr lang="ru-RU" sz="1600" dirty="0" smtClean="0">
                <a:solidFill>
                  <a:srgbClr val="97806D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2. 	В </a:t>
            </a:r>
            <a:r>
              <a:rPr lang="ru-RU" sz="1600" dirty="0">
                <a:solidFill>
                  <a:srgbClr val="97806D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остальных случаях – дисциплинарное взыскание со стороны СРО, </a:t>
            </a:r>
            <a:r>
              <a:rPr lang="ru-RU" sz="1600" dirty="0" smtClean="0">
                <a:solidFill>
                  <a:srgbClr val="97806D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либо штраф </a:t>
            </a:r>
            <a:r>
              <a:rPr lang="ru-RU" sz="1600" dirty="0">
                <a:solidFill>
                  <a:srgbClr val="97806D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в пределах суммы </a:t>
            </a:r>
            <a:r>
              <a:rPr lang="ru-RU" sz="1600" dirty="0" smtClean="0">
                <a:solidFill>
                  <a:srgbClr val="97806D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договора.</a:t>
            </a:r>
            <a:endParaRPr lang="ru-RU" sz="1600" dirty="0">
              <a:solidFill>
                <a:srgbClr val="97806D"/>
              </a:solidFill>
              <a:effectLst/>
              <a:latin typeface="Gilroy ExtraBold" panose="000009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8957820-E29D-4F77-9011-E78B93147419}"/>
              </a:ext>
            </a:extLst>
          </p:cNvPr>
          <p:cNvSpPr txBox="1"/>
          <p:nvPr/>
        </p:nvSpPr>
        <p:spPr>
          <a:xfrm>
            <a:off x="2324698" y="1128556"/>
            <a:ext cx="2645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ДЛЯ ОЦЕНЩИКОВ</a:t>
            </a:r>
            <a:endParaRPr lang="ru-RU" dirty="0"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2C15814-CF3C-44D0-91CD-1D2AB3BFB91E}"/>
              </a:ext>
            </a:extLst>
          </p:cNvPr>
          <p:cNvSpPr txBox="1"/>
          <p:nvPr/>
        </p:nvSpPr>
        <p:spPr>
          <a:xfrm>
            <a:off x="2598712" y="4159509"/>
            <a:ext cx="6362409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ru-RU" sz="1600" dirty="0">
                <a:solidFill>
                  <a:srgbClr val="97806D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sz="1600" dirty="0" smtClean="0">
                <a:solidFill>
                  <a:srgbClr val="97806D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положительные экспертные заключения на </a:t>
            </a:r>
            <a:r>
              <a:rPr lang="ru-RU" sz="1600" dirty="0">
                <a:solidFill>
                  <a:srgbClr val="97806D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отчет, выходящий за рамки диапазона – солидарная </a:t>
            </a:r>
            <a:r>
              <a:rPr lang="ru-RU" sz="1600" dirty="0" smtClean="0">
                <a:solidFill>
                  <a:srgbClr val="97806D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ответственность.</a:t>
            </a:r>
            <a:endParaRPr lang="ru-RU" sz="1600" dirty="0">
              <a:solidFill>
                <a:srgbClr val="97806D"/>
              </a:solidFill>
              <a:effectLst/>
              <a:latin typeface="Gilroy ExtraBold" panose="000009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ru-RU" sz="1600" dirty="0">
                <a:solidFill>
                  <a:srgbClr val="2D59A3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За многократные нарушения – </a:t>
            </a:r>
            <a:r>
              <a:rPr lang="ru-RU" sz="1600" dirty="0" smtClean="0">
                <a:solidFill>
                  <a:srgbClr val="2D59A3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приостановление права проводить экспертизы.</a:t>
            </a:r>
            <a:endParaRPr lang="ru-RU" sz="1600" dirty="0">
              <a:solidFill>
                <a:srgbClr val="2D59A3"/>
              </a:solidFill>
              <a:effectLst/>
              <a:latin typeface="Gilroy ExtraBold" panose="000009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B252B2F-542E-4B23-A18A-E7B52E979B41}"/>
              </a:ext>
            </a:extLst>
          </p:cNvPr>
          <p:cNvSpPr txBox="1"/>
          <p:nvPr/>
        </p:nvSpPr>
        <p:spPr>
          <a:xfrm>
            <a:off x="1849777" y="3770414"/>
            <a:ext cx="2645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ДЛЯ СРО</a:t>
            </a:r>
            <a:endParaRPr lang="ru-RU" dirty="0">
              <a:latin typeface="Gilroy Light" charset="0"/>
              <a:ea typeface="Gilroy Light" charset="0"/>
              <a:cs typeface="Gilroy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0748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23E37BD-AF35-4A43-BFA8-3D1C457171F8}"/>
              </a:ext>
            </a:extLst>
          </p:cNvPr>
          <p:cNvSpPr txBox="1"/>
          <p:nvPr/>
        </p:nvSpPr>
        <p:spPr>
          <a:xfrm>
            <a:off x="2076450" y="195944"/>
            <a:ext cx="68846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Предложения </a:t>
            </a:r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в ФЗ-135 по созданию адекватной ответственности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4FC206A-EC6F-4D02-9C2F-C13E8CB7BF9E}"/>
              </a:ext>
            </a:extLst>
          </p:cNvPr>
          <p:cNvSpPr txBox="1"/>
          <p:nvPr/>
        </p:nvSpPr>
        <p:spPr>
          <a:xfrm>
            <a:off x="2468058" y="1895476"/>
            <a:ext cx="6362409" cy="3249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r>
              <a:rPr lang="ru-RU" sz="1000" dirty="0">
                <a:solidFill>
                  <a:srgbClr val="000000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часть пятую статьи 11 изложить в следующей редакции:</a:t>
            </a:r>
            <a:endParaRPr lang="ru-RU" sz="1000" dirty="0">
              <a:latin typeface="Gilroy ExtraBold" panose="000009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000" dirty="0">
                <a:solidFill>
                  <a:srgbClr val="000000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000" dirty="0">
                <a:solidFill>
                  <a:srgbClr val="2D59A3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В случаях, предусмотренных законодательством, заданием на оценку, а также по усмотрению самого оценщика отчет может содержать сведения об интервале возможных значений стоимости, включающем итоговую величину.</a:t>
            </a:r>
            <a:r>
              <a:rPr lang="ru-RU" sz="1000" dirty="0">
                <a:solidFill>
                  <a:srgbClr val="000000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Отчет также может содержать иные сведения, являющиеся, по мнению оценщика, существенно важными для полноты отражения примененного им метода расчета стоимости конкретного объекта оценки.»</a:t>
            </a:r>
            <a:endParaRPr lang="ru-RU" sz="1000" dirty="0">
              <a:effectLst/>
              <a:latin typeface="Gilroy ExtraBold" panose="000009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r>
              <a:rPr lang="ru-RU" sz="1000" dirty="0">
                <a:solidFill>
                  <a:srgbClr val="000000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дополнить статью 24.6 частью второй следующего содержания:</a:t>
            </a:r>
            <a:endParaRPr lang="ru-RU" sz="1000" dirty="0">
              <a:latin typeface="Gilroy ExtraBold" panose="000009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000" dirty="0">
                <a:solidFill>
                  <a:srgbClr val="2D59A3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«Не возникает имущественного вреда вследствие использования итоговой величины стоимости объекта оценки, указанной в отчете и признанной недостоверной в соответствии со статьей 12 настоящего Федерального закона, если данная величина несущественно отличается от достоверного результата оценки, определенного по состоянию на ту же дату оценки. О несущественности отличия, в частности, может свидетельствовать попадание недостоверной величины стоимости в интервал возможных значений, определенный в соответствии с законодательством.»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00" dirty="0">
              <a:solidFill>
                <a:srgbClr val="FF0000"/>
              </a:solidFill>
              <a:effectLst/>
              <a:latin typeface="Gilroy ExtraBold" panose="000009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2489E2F-012A-4E60-B834-DBFEB2A1E3DC}"/>
              </a:ext>
            </a:extLst>
          </p:cNvPr>
          <p:cNvSpPr txBox="1"/>
          <p:nvPr/>
        </p:nvSpPr>
        <p:spPr>
          <a:xfrm>
            <a:off x="2482235" y="1404476"/>
            <a:ext cx="6492937" cy="573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1400" dirty="0">
                <a:solidFill>
                  <a:srgbClr val="97806D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Необходимы поправки в профильный закон «Об оценочной деятельности».  Они подготовлены, здесь представлены две основные:</a:t>
            </a:r>
          </a:p>
        </p:txBody>
      </p:sp>
    </p:spTree>
    <p:extLst>
      <p:ext uri="{BB962C8B-B14F-4D97-AF65-F5344CB8AC3E}">
        <p14:creationId xmlns:p14="http://schemas.microsoft.com/office/powerpoint/2010/main" xmlns="" val="3640203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23E37BD-AF35-4A43-BFA8-3D1C457171F8}"/>
              </a:ext>
            </a:extLst>
          </p:cNvPr>
          <p:cNvSpPr txBox="1"/>
          <p:nvPr/>
        </p:nvSpPr>
        <p:spPr>
          <a:xfrm>
            <a:off x="2076450" y="195944"/>
            <a:ext cx="6884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Итоговые предложения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DEEBCDD-54D3-4518-9EDD-81B646A10A56}"/>
              </a:ext>
            </a:extLst>
          </p:cNvPr>
          <p:cNvSpPr txBox="1"/>
          <p:nvPr/>
        </p:nvSpPr>
        <p:spPr>
          <a:xfrm>
            <a:off x="2430084" y="3364122"/>
            <a:ext cx="6492937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2000" dirty="0" smtClean="0">
                <a:solidFill>
                  <a:srgbClr val="2D59A3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2. Необходимо </a:t>
            </a:r>
            <a:r>
              <a:rPr lang="ru-RU" sz="2000" dirty="0">
                <a:solidFill>
                  <a:srgbClr val="2D59A3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совместно с регулятором определить методику формирования интервалов возможных значений рыночной стоимости объекта.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DEEBCDD-54D3-4518-9EDD-81B646A10A56}"/>
              </a:ext>
            </a:extLst>
          </p:cNvPr>
          <p:cNvSpPr txBox="1"/>
          <p:nvPr/>
        </p:nvSpPr>
        <p:spPr>
          <a:xfrm>
            <a:off x="2468184" y="1095375"/>
            <a:ext cx="6492937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2000" dirty="0" smtClean="0">
                <a:solidFill>
                  <a:srgbClr val="2D59A3"/>
                </a:solidFill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000" dirty="0" smtClean="0">
                <a:solidFill>
                  <a:srgbClr val="2D59A3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. Необходимо </a:t>
            </a:r>
            <a:r>
              <a:rPr lang="ru-RU" sz="2000" dirty="0">
                <a:solidFill>
                  <a:srgbClr val="2D59A3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совместно с регулятором </a:t>
            </a:r>
            <a:r>
              <a:rPr lang="ru-RU" sz="2000" dirty="0" smtClean="0">
                <a:solidFill>
                  <a:srgbClr val="2D59A3"/>
                </a:solidFill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внести в закон положения, которые будут обеспечивать эффективное функционирование системы ОД – </a:t>
            </a:r>
            <a:r>
              <a:rPr lang="ru-RU" sz="2000" dirty="0" smtClean="0">
                <a:solidFill>
                  <a:srgbClr val="2D59A3"/>
                </a:solidFill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интервальный характер стоимости, дифференцированную ответственность и прочее.</a:t>
            </a:r>
            <a:endParaRPr lang="ru-RU" sz="2000" dirty="0">
              <a:solidFill>
                <a:srgbClr val="2D59A3"/>
              </a:solidFill>
              <a:effectLst/>
              <a:latin typeface="Gilroy ExtraBold" panose="000009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0203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58F191E-FF46-420E-BDFC-7B3493BB774C}"/>
              </a:ext>
            </a:extLst>
          </p:cNvPr>
          <p:cNvSpPr txBox="1"/>
          <p:nvPr/>
        </p:nvSpPr>
        <p:spPr>
          <a:xfrm>
            <a:off x="3189892" y="1829636"/>
            <a:ext cx="60715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Спасибо за внимание!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E83B4D0-6388-49A7-8136-5B3686804019}"/>
              </a:ext>
            </a:extLst>
          </p:cNvPr>
          <p:cNvSpPr txBox="1"/>
          <p:nvPr/>
        </p:nvSpPr>
        <p:spPr>
          <a:xfrm>
            <a:off x="3867272" y="5096312"/>
            <a:ext cx="5394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2D59A3"/>
                </a:solidFill>
                <a:latin typeface="Gilroy ExtraBold" panose="00000900000000000000" pitchFamily="50" charset="-52"/>
              </a:rPr>
              <a:t>www.avg.ru</a:t>
            </a:r>
            <a:endParaRPr lang="ru-RU" sz="2800" dirty="0">
              <a:solidFill>
                <a:srgbClr val="2D59A3"/>
              </a:solidFill>
              <a:latin typeface="Gilroy ExtraBold" panose="00000900000000000000" pitchFamily="50" charset="-5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812BBBA-F5F4-4BF0-9916-5DA1A29641FF}"/>
              </a:ext>
            </a:extLst>
          </p:cNvPr>
          <p:cNvSpPr txBox="1"/>
          <p:nvPr/>
        </p:nvSpPr>
        <p:spPr>
          <a:xfrm>
            <a:off x="5448300" y="4113343"/>
            <a:ext cx="35737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Gilroy ExtraBold" pitchFamily="50" charset="-52"/>
                <a:ea typeface="Gilroy Light" charset="0"/>
                <a:cs typeface="Gilroy Light" charset="0"/>
              </a:rPr>
              <a:t>Михаил Зельдин</a:t>
            </a:r>
          </a:p>
          <a:p>
            <a:r>
              <a:rPr lang="ru-RU" sz="2800" dirty="0">
                <a:latin typeface="Gilroy ExtraBold" pitchFamily="50" charset="-52"/>
                <a:ea typeface="Gilroy Light" charset="0"/>
                <a:cs typeface="Gilroy Light" charset="0"/>
              </a:rPr>
              <a:t>ГК «Аверс»</a:t>
            </a:r>
          </a:p>
        </p:txBody>
      </p:sp>
    </p:spTree>
    <p:extLst>
      <p:ext uri="{BB962C8B-B14F-4D97-AF65-F5344CB8AC3E}">
        <p14:creationId xmlns:p14="http://schemas.microsoft.com/office/powerpoint/2010/main" xmlns="" val="4239277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36E2B33-EECE-40FF-BEF7-362A1E6C1CDB}"/>
              </a:ext>
            </a:extLst>
          </p:cNvPr>
          <p:cNvSpPr txBox="1"/>
          <p:nvPr/>
        </p:nvSpPr>
        <p:spPr>
          <a:xfrm>
            <a:off x="4020568" y="195944"/>
            <a:ext cx="4940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Почему нет доверия оценочной деятельности?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F0390C5-0B66-4033-9576-48DAE2D7717F}"/>
              </a:ext>
            </a:extLst>
          </p:cNvPr>
          <p:cNvSpPr txBox="1"/>
          <p:nvPr/>
        </p:nvSpPr>
        <p:spPr>
          <a:xfrm>
            <a:off x="2798009" y="1439332"/>
            <a:ext cx="53273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Gilroy ExtraBold" panose="00000900000000000000" pitchFamily="50" charset="-52"/>
              </a:rPr>
              <a:t>Р</a:t>
            </a:r>
            <a:r>
              <a:rPr lang="ru-RU" sz="1600" dirty="0" smtClean="0">
                <a:latin typeface="Gilroy ExtraBold" panose="00000900000000000000" pitchFamily="50" charset="-52"/>
              </a:rPr>
              <a:t>еальность </a:t>
            </a:r>
            <a:r>
              <a:rPr lang="ru-RU" sz="1600" dirty="0">
                <a:latin typeface="Gilroy ExtraBold" panose="00000900000000000000" pitchFamily="50" charset="-52"/>
              </a:rPr>
              <a:t>часто расходится с ожиданиями.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02F12D1-6244-4341-9AFB-CEAE40C68AE5}"/>
              </a:ext>
            </a:extLst>
          </p:cNvPr>
          <p:cNvSpPr txBox="1"/>
          <p:nvPr/>
        </p:nvSpPr>
        <p:spPr>
          <a:xfrm>
            <a:off x="2364627" y="2364807"/>
            <a:ext cx="286248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2D59A3"/>
                </a:solidFill>
                <a:latin typeface="Gilroy ExtraBold" panose="00000900000000000000" pitchFamily="50" charset="-52"/>
              </a:rPr>
              <a:t>ОЖИДАНИЕ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17A2EEE-5430-4B5C-94D9-D883605060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78608"/>
            <a:ext cx="2364627" cy="2420047"/>
          </a:xfrm>
          <a:prstGeom prst="rect">
            <a:avLst/>
          </a:prstGeom>
        </p:spPr>
      </p:pic>
      <p:cxnSp>
        <p:nvCxnSpPr>
          <p:cNvPr id="11" name="Прямая соединительная линия 78">
            <a:extLst>
              <a:ext uri="{FF2B5EF4-FFF2-40B4-BE49-F238E27FC236}">
                <a16:creationId xmlns:a16="http://schemas.microsoft.com/office/drawing/2014/main" xmlns="" id="{5AFE4D30-631D-4C76-B8EE-8E253207AFFA}"/>
              </a:ext>
            </a:extLst>
          </p:cNvPr>
          <p:cNvCxnSpPr>
            <a:cxnSpLocks/>
          </p:cNvCxnSpPr>
          <p:nvPr/>
        </p:nvCxnSpPr>
        <p:spPr>
          <a:xfrm>
            <a:off x="5461680" y="2616444"/>
            <a:ext cx="1" cy="2189472"/>
          </a:xfrm>
          <a:prstGeom prst="line">
            <a:avLst/>
          </a:prstGeom>
          <a:ln w="44450" cap="rnd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4924DC7-09A8-4F09-90F3-7D191EF42747}"/>
              </a:ext>
            </a:extLst>
          </p:cNvPr>
          <p:cNvSpPr txBox="1"/>
          <p:nvPr/>
        </p:nvSpPr>
        <p:spPr>
          <a:xfrm>
            <a:off x="2392981" y="2807221"/>
            <a:ext cx="30687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Gilroy ExtraBold" panose="00000900000000000000" pitchFamily="50" charset="-52"/>
              </a:rPr>
              <a:t>Рыночная стоимость </a:t>
            </a:r>
            <a:r>
              <a:rPr lang="ru-RU" sz="1400" dirty="0">
                <a:latin typeface="Gilroy Light" panose="00000400000000000000" pitchFamily="50" charset="-52"/>
              </a:rPr>
              <a:t>– точечное, единственное верное значение, с точностью до «рубля».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30864C2-0CB7-4222-BE99-963456AF8094}"/>
              </a:ext>
            </a:extLst>
          </p:cNvPr>
          <p:cNvSpPr txBox="1"/>
          <p:nvPr/>
        </p:nvSpPr>
        <p:spPr>
          <a:xfrm>
            <a:off x="5696251" y="2360625"/>
            <a:ext cx="286248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2D59A3"/>
                </a:solidFill>
                <a:latin typeface="Gilroy ExtraBold" panose="00000900000000000000" pitchFamily="50" charset="-52"/>
              </a:rPr>
              <a:t>РЕАЛЬНОСТЬ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3EBDF54-E83E-4C78-B4E8-4597482BEA3F}"/>
              </a:ext>
            </a:extLst>
          </p:cNvPr>
          <p:cNvSpPr txBox="1"/>
          <p:nvPr/>
        </p:nvSpPr>
        <p:spPr>
          <a:xfrm>
            <a:off x="5775944" y="2807221"/>
            <a:ext cx="30687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Gilroy ExtraBold" panose="00000900000000000000" pitchFamily="50" charset="-52"/>
              </a:rPr>
              <a:t>Рыночная стоимость </a:t>
            </a:r>
            <a:r>
              <a:rPr lang="ru-RU" sz="1400" dirty="0" smtClean="0">
                <a:latin typeface="Gilroy Light" panose="00000400000000000000" pitchFamily="50" charset="-52"/>
              </a:rPr>
              <a:t>оценивается приближенно и находится в некоем разумном диапазоне.</a:t>
            </a:r>
            <a:endParaRPr lang="ru-RU" sz="1400" dirty="0">
              <a:latin typeface="Gilroy Light" panose="00000400000000000000" pitchFamily="50" charset="-5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1C02E0F-E249-4114-8F91-E9205EC2E8F2}"/>
              </a:ext>
            </a:extLst>
          </p:cNvPr>
          <p:cNvSpPr txBox="1"/>
          <p:nvPr/>
        </p:nvSpPr>
        <p:spPr>
          <a:xfrm>
            <a:off x="2392981" y="3781022"/>
            <a:ext cx="30687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Gilroy ExtraBold" panose="00000900000000000000" pitchFamily="50" charset="-52"/>
              </a:rPr>
              <a:t>Оценщик </a:t>
            </a:r>
            <a:r>
              <a:rPr lang="ru-RU" sz="1400" dirty="0">
                <a:latin typeface="Gilroy Light" panose="00000400000000000000" pitchFamily="50" charset="-52"/>
              </a:rPr>
              <a:t>действует абсолютно независимо и непредвзято по отношению ко всем участникам сделки.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5141FB1-EE30-42F7-BC5D-DB199DE2E304}"/>
              </a:ext>
            </a:extLst>
          </p:cNvPr>
          <p:cNvSpPr txBox="1"/>
          <p:nvPr/>
        </p:nvSpPr>
        <p:spPr>
          <a:xfrm>
            <a:off x="5775944" y="3788960"/>
            <a:ext cx="30687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Gilroy Light" panose="00000400000000000000" pitchFamily="50" charset="-52"/>
              </a:rPr>
              <a:t>Часто</a:t>
            </a:r>
            <a:r>
              <a:rPr lang="ru-RU" sz="1400" dirty="0">
                <a:latin typeface="Gilroy ExtraBold" panose="00000900000000000000" pitchFamily="50" charset="-52"/>
              </a:rPr>
              <a:t> оценщик </a:t>
            </a:r>
            <a:r>
              <a:rPr lang="ru-RU" sz="1400" dirty="0">
                <a:latin typeface="Gilroy Light" panose="00000400000000000000" pitchFamily="50" charset="-52"/>
              </a:rPr>
              <a:t>при определении стоимости больше учитывает интересы заказчика, чем другой стороны сделки. </a:t>
            </a:r>
          </a:p>
        </p:txBody>
      </p:sp>
    </p:spTree>
    <p:extLst>
      <p:ext uri="{BB962C8B-B14F-4D97-AF65-F5344CB8AC3E}">
        <p14:creationId xmlns:p14="http://schemas.microsoft.com/office/powerpoint/2010/main" xmlns="" val="788999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79DEA7D-8EC6-45A7-AF46-0CD695AB9470}"/>
              </a:ext>
            </a:extLst>
          </p:cNvPr>
          <p:cNvSpPr txBox="1"/>
          <p:nvPr/>
        </p:nvSpPr>
        <p:spPr>
          <a:xfrm>
            <a:off x="2331371" y="105204"/>
            <a:ext cx="6629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Ценности общества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xmlns="" id="{2577A298-C288-4B06-99BE-128C485F2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8772" y="2259242"/>
            <a:ext cx="4876800" cy="340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03DA5E38-01B5-48A7-A531-B2DD9F4FFA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7842" y="821157"/>
            <a:ext cx="1081041" cy="129197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95AFDA3-07C1-4B61-9C04-A40049FE000B}"/>
              </a:ext>
            </a:extLst>
          </p:cNvPr>
          <p:cNvSpPr txBox="1"/>
          <p:nvPr/>
        </p:nvSpPr>
        <p:spPr>
          <a:xfrm>
            <a:off x="2892054" y="2098684"/>
            <a:ext cx="18726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Gilroy ExtraBold" panose="00000900000000000000" pitchFamily="50" charset="-52"/>
                <a:ea typeface="Gilroy Light" charset="0"/>
                <a:cs typeface="Gilroy Light" charset="0"/>
              </a:rPr>
              <a:t>Уильям Грейвз</a:t>
            </a:r>
          </a:p>
        </p:txBody>
      </p:sp>
      <p:pic>
        <p:nvPicPr>
          <p:cNvPr id="23" name="Picture 22" descr="Don Edward Beck - Wikipedia">
            <a:extLst>
              <a:ext uri="{FF2B5EF4-FFF2-40B4-BE49-F238E27FC236}">
                <a16:creationId xmlns:a16="http://schemas.microsoft.com/office/drawing/2014/main" xmlns="" id="{2B231C48-D5A6-4D13-B6D7-61D251BA8D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589" r="11151"/>
          <a:stretch/>
        </p:blipFill>
        <p:spPr bwMode="auto">
          <a:xfrm>
            <a:off x="4990809" y="823938"/>
            <a:ext cx="970242" cy="128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A5330B7-AE9B-46D6-B37F-F80ADC252E1C}"/>
              </a:ext>
            </a:extLst>
          </p:cNvPr>
          <p:cNvSpPr txBox="1"/>
          <p:nvPr/>
        </p:nvSpPr>
        <p:spPr>
          <a:xfrm>
            <a:off x="4813715" y="2099802"/>
            <a:ext cx="13244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Gilroy ExtraBold" panose="00000900000000000000" pitchFamily="50" charset="-52"/>
                <a:ea typeface="Gilroy Light" charset="0"/>
                <a:cs typeface="Gilroy Light" charset="0"/>
              </a:rPr>
              <a:t>Дон Бек</a:t>
            </a:r>
          </a:p>
        </p:txBody>
      </p:sp>
      <p:pic>
        <p:nvPicPr>
          <p:cNvPr id="25" name="Picture 4" descr="About Us | Spiral Dynamics®">
            <a:extLst>
              <a:ext uri="{FF2B5EF4-FFF2-40B4-BE49-F238E27FC236}">
                <a16:creationId xmlns:a16="http://schemas.microsoft.com/office/drawing/2014/main" xmlns="" id="{14D05A99-AC19-4B44-AE5F-7CA13EF95D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692" r="11239"/>
          <a:stretch/>
        </p:blipFill>
        <p:spPr bwMode="auto">
          <a:xfrm>
            <a:off x="6582977" y="823939"/>
            <a:ext cx="1020677" cy="127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89424FC-9A90-41F5-92E2-15AE16B5000A}"/>
              </a:ext>
            </a:extLst>
          </p:cNvPr>
          <p:cNvSpPr txBox="1"/>
          <p:nvPr/>
        </p:nvSpPr>
        <p:spPr>
          <a:xfrm>
            <a:off x="6459612" y="2091703"/>
            <a:ext cx="13244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Gilroy ExtraBold" panose="00000900000000000000" pitchFamily="50" charset="-52"/>
                <a:ea typeface="Gilroy Light" charset="0"/>
                <a:cs typeface="Gilroy Light" charset="0"/>
              </a:rPr>
              <a:t>Крис Коуэн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21122" y="4498051"/>
            <a:ext cx="1555845" cy="48338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069904" y="4491227"/>
            <a:ext cx="1555845" cy="483382"/>
          </a:xfrm>
          <a:prstGeom prst="roundRect">
            <a:avLst/>
          </a:prstGeom>
          <a:noFill/>
          <a:ln>
            <a:solidFill>
              <a:srgbClr val="2D59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3161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8">
            <a:extLst>
              <a:ext uri="{FF2B5EF4-FFF2-40B4-BE49-F238E27FC236}">
                <a16:creationId xmlns:a16="http://schemas.microsoft.com/office/drawing/2014/main" xmlns="" id="{FB75C506-FE45-4FE2-84CA-AFD12F542A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4444" y="4033314"/>
            <a:ext cx="1010920" cy="101092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6A67A025-8BE3-4E50-BA9C-B9FDDDD879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71596479"/>
              </p:ext>
            </p:extLst>
          </p:nvPr>
        </p:nvGraphicFramePr>
        <p:xfrm>
          <a:off x="3371658" y="1244396"/>
          <a:ext cx="4518730" cy="87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365">
                  <a:extLst>
                    <a:ext uri="{9D8B030D-6E8A-4147-A177-3AD203B41FA5}">
                      <a16:colId xmlns:a16="http://schemas.microsoft.com/office/drawing/2014/main" xmlns="" val="1137196296"/>
                    </a:ext>
                  </a:extLst>
                </a:gridCol>
                <a:gridCol w="2259365">
                  <a:extLst>
                    <a:ext uri="{9D8B030D-6E8A-4147-A177-3AD203B41FA5}">
                      <a16:colId xmlns:a16="http://schemas.microsoft.com/office/drawing/2014/main" xmlns="" val="58187980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Gilroy ExtraBold" panose="00000900000000000000" pitchFamily="50" charset="-52"/>
                        </a:rPr>
                        <a:t>Культура </a:t>
                      </a:r>
                      <a:r>
                        <a:rPr lang="ru-RU" sz="1200" dirty="0" smtClean="0">
                          <a:latin typeface="Gilroy ExtraBold" panose="00000900000000000000" pitchFamily="50" charset="-52"/>
                        </a:rPr>
                        <a:t>силы (Учет</a:t>
                      </a:r>
                      <a:r>
                        <a:rPr lang="ru-RU" sz="1200" baseline="0" dirty="0" smtClean="0">
                          <a:latin typeface="Gilroy ExtraBold" panose="00000900000000000000" pitchFamily="50" charset="-52"/>
                        </a:rPr>
                        <a:t> только собственных интересов)</a:t>
                      </a:r>
                      <a:endParaRPr lang="ru-RU" sz="1200" dirty="0">
                        <a:latin typeface="Gilroy ExtraBold" panose="00000900000000000000" pitchFamily="50" charset="-52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Gilroy ExtraBold" panose="00000900000000000000" pitchFamily="50" charset="-52"/>
                        </a:rPr>
                        <a:t>Нездоровые звучания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35265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Gilroy Light" panose="00000400000000000000" pitchFamily="50" charset="-52"/>
                        </a:rPr>
                        <a:t>Воля, сила, власть, достижение личной цели, амбиции, изобилие собственности.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ilroy Light" panose="00000400000000000000" pitchFamily="50" charset="-52"/>
                        </a:rPr>
                        <a:t>Вседозволенность, </a:t>
                      </a:r>
                      <a:r>
                        <a:rPr lang="ru-RU" sz="9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ilroy Light" panose="00000400000000000000" pitchFamily="50" charset="-52"/>
                        </a:rPr>
                        <a:t>ложь,</a:t>
                      </a:r>
                      <a:r>
                        <a:rPr lang="ru-RU" sz="9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ilroy Light" panose="00000400000000000000" pitchFamily="50" charset="-52"/>
                        </a:rPr>
                        <a:t> </a:t>
                      </a:r>
                      <a:r>
                        <a:rPr lang="ru-RU" sz="9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ilroy Light" panose="00000400000000000000" pitchFamily="50" charset="-52"/>
                        </a:rPr>
                        <a:t>преступление</a:t>
                      </a:r>
                      <a:r>
                        <a:rPr lang="ru-RU" sz="9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ilroy Light" panose="00000400000000000000" pitchFamily="50" charset="-52"/>
                        </a:rPr>
                        <a:t>, подозрительность, зависть, злоба, хаос.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25971881"/>
                  </a:ext>
                </a:extLst>
              </a:tr>
            </a:tbl>
          </a:graphicData>
        </a:graphic>
      </p:graphicFrame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xmlns="" id="{506577EA-83D8-4E5E-86E8-133C56B5D6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39981130"/>
              </p:ext>
            </p:extLst>
          </p:nvPr>
        </p:nvGraphicFramePr>
        <p:xfrm>
          <a:off x="3371658" y="2280008"/>
          <a:ext cx="451873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365">
                  <a:extLst>
                    <a:ext uri="{9D8B030D-6E8A-4147-A177-3AD203B41FA5}">
                      <a16:colId xmlns:a16="http://schemas.microsoft.com/office/drawing/2014/main" xmlns="" val="1137196296"/>
                    </a:ext>
                  </a:extLst>
                </a:gridCol>
                <a:gridCol w="2259365">
                  <a:extLst>
                    <a:ext uri="{9D8B030D-6E8A-4147-A177-3AD203B41FA5}">
                      <a16:colId xmlns:a16="http://schemas.microsoft.com/office/drawing/2014/main" xmlns="" val="58187980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Gilroy ExtraBold" panose="00000900000000000000" pitchFamily="50" charset="-52"/>
                        </a:rPr>
                        <a:t>Культура </a:t>
                      </a:r>
                      <a:r>
                        <a:rPr lang="ru-RU" sz="1200" dirty="0" smtClean="0">
                          <a:latin typeface="Gilroy ExtraBold" panose="00000900000000000000" pitchFamily="50" charset="-52"/>
                        </a:rPr>
                        <a:t>правил (черно-белое мышление)</a:t>
                      </a:r>
                      <a:endParaRPr lang="ru-RU" sz="1200" dirty="0">
                        <a:latin typeface="Gilroy ExtraBold" panose="00000900000000000000" pitchFamily="50" charset="-52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Gilroy ExtraBold" panose="00000900000000000000" pitchFamily="50" charset="-52"/>
                        </a:rPr>
                        <a:t>Нездоровые звучания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35265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Gilroy Light" panose="00000400000000000000" pitchFamily="50" charset="-52"/>
                        </a:rPr>
                        <a:t>Правила, порядок, законность, справедливость, дисциплина, высшие цели.</a:t>
                      </a:r>
                    </a:p>
                    <a:p>
                      <a:endParaRPr lang="ru-RU" sz="900" dirty="0">
                        <a:latin typeface="Gilroy Light" panose="00000400000000000000" pitchFamily="50" charset="-52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ilroy Light" panose="00000400000000000000" pitchFamily="50" charset="-52"/>
                        </a:rPr>
                        <a:t>Бюрократизм, коррупция, недоверие, война с силами «зла</a:t>
                      </a:r>
                      <a:r>
                        <a:rPr lang="ru-RU" sz="9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Gilroy Light" panose="00000400000000000000" pitchFamily="50" charset="-52"/>
                        </a:rPr>
                        <a:t>».</a:t>
                      </a:r>
                      <a:endParaRPr lang="ru-RU" sz="9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Gilroy Light" panose="00000400000000000000" pitchFamily="50" charset="-52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25971881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79DEA7D-8EC6-45A7-AF46-0CD695AB9470}"/>
              </a:ext>
            </a:extLst>
          </p:cNvPr>
          <p:cNvSpPr txBox="1"/>
          <p:nvPr/>
        </p:nvSpPr>
        <p:spPr>
          <a:xfrm>
            <a:off x="2331371" y="105204"/>
            <a:ext cx="6629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Характеристики уровней ценностей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FB75C506-FE45-4FE2-84CA-AFD12F542A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0647" y="3965144"/>
            <a:ext cx="1010920" cy="101092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85AE2DE-E3B2-41E3-AE5D-FAA2953DB34E}"/>
              </a:ext>
            </a:extLst>
          </p:cNvPr>
          <p:cNvSpPr txBox="1"/>
          <p:nvPr/>
        </p:nvSpPr>
        <p:spPr>
          <a:xfrm>
            <a:off x="2650647" y="4034482"/>
            <a:ext cx="30790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FF0000"/>
                </a:solidFill>
                <a:latin typeface="Gilroy ExtraBold" panose="00000900000000000000" pitchFamily="50" charset="-52"/>
              </a:rPr>
              <a:t>Заказчик</a:t>
            </a:r>
            <a:br>
              <a:rPr lang="ru-RU" sz="1600" dirty="0">
                <a:solidFill>
                  <a:srgbClr val="FF0000"/>
                </a:solidFill>
                <a:latin typeface="Gilroy ExtraBold" panose="00000900000000000000" pitchFamily="50" charset="-52"/>
              </a:rPr>
            </a:br>
            <a:r>
              <a:rPr lang="ru-RU" sz="1600" dirty="0">
                <a:solidFill>
                  <a:srgbClr val="FF0000"/>
                </a:solidFill>
                <a:latin typeface="Gilroy ExtraBold" panose="00000900000000000000" pitchFamily="50" charset="-52"/>
              </a:rPr>
              <a:t>+</a:t>
            </a:r>
            <a:br>
              <a:rPr lang="ru-RU" sz="1600" dirty="0">
                <a:solidFill>
                  <a:srgbClr val="FF0000"/>
                </a:solidFill>
                <a:latin typeface="Gilroy ExtraBold" panose="00000900000000000000" pitchFamily="50" charset="-52"/>
              </a:rPr>
            </a:br>
            <a:r>
              <a:rPr lang="ru-RU" sz="1600" dirty="0">
                <a:solidFill>
                  <a:srgbClr val="FF0000"/>
                </a:solidFill>
                <a:latin typeface="Gilroy ExtraBold" panose="00000900000000000000" pitchFamily="50" charset="-52"/>
              </a:rPr>
              <a:t>Потребитель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11A2C970-4AF7-4D50-A809-4F509B47249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82084" y="4033314"/>
            <a:ext cx="1010920" cy="101092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2C3A5CF-B94A-4953-AABB-F53CD184BECA}"/>
              </a:ext>
            </a:extLst>
          </p:cNvPr>
          <p:cNvSpPr txBox="1"/>
          <p:nvPr/>
        </p:nvSpPr>
        <p:spPr>
          <a:xfrm>
            <a:off x="5882084" y="4301327"/>
            <a:ext cx="30790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gradFill flip="none" rotWithShape="1">
                  <a:gsLst>
                    <a:gs pos="41000">
                      <a:srgbClr val="2D59A3"/>
                    </a:gs>
                    <a:gs pos="100000">
                      <a:srgbClr val="FF0000"/>
                    </a:gs>
                  </a:gsLst>
                  <a:lin ang="0" scaled="1"/>
                  <a:tileRect/>
                </a:gradFill>
                <a:latin typeface="Gilroy ExtraBold" panose="00000900000000000000" pitchFamily="50" charset="-52"/>
              </a:rPr>
              <a:t>Оценщик</a:t>
            </a:r>
          </a:p>
        </p:txBody>
      </p:sp>
    </p:spTree>
    <p:extLst>
      <p:ext uri="{BB962C8B-B14F-4D97-AF65-F5344CB8AC3E}">
        <p14:creationId xmlns:p14="http://schemas.microsoft.com/office/powerpoint/2010/main" xmlns="" val="2940366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61121" y="195944"/>
            <a:ext cx="540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Механика ОД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7" name="Скругленный прямоугольник 36"/>
          <p:cNvSpPr/>
          <p:nvPr/>
        </p:nvSpPr>
        <p:spPr>
          <a:xfrm>
            <a:off x="2838650" y="2990642"/>
            <a:ext cx="5400000" cy="144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Шестиугольник 2"/>
          <p:cNvSpPr/>
          <p:nvPr/>
        </p:nvSpPr>
        <p:spPr>
          <a:xfrm rot="19815358">
            <a:off x="5253155" y="2786083"/>
            <a:ext cx="594000" cy="547200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371356" y="2883624"/>
            <a:ext cx="360000" cy="36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5BA544E-73F5-4F3D-AF4C-364F675CBD5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188634" y="2028707"/>
            <a:ext cx="727885" cy="72788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6D0476EA-8531-49E9-A766-77D8ABDC65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5167" y="2345951"/>
            <a:ext cx="635704" cy="63570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EC09CB29-92BC-4738-A3F0-674E930DB221}"/>
              </a:ext>
            </a:extLst>
          </p:cNvPr>
          <p:cNvGrpSpPr/>
          <p:nvPr/>
        </p:nvGrpSpPr>
        <p:grpSpPr>
          <a:xfrm>
            <a:off x="2343785" y="2017688"/>
            <a:ext cx="1267012" cy="972954"/>
            <a:chOff x="2343785" y="2017688"/>
            <a:chExt cx="1267012" cy="972954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555C60FA-D26C-490A-B6CE-52153A056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59439" y="2354938"/>
              <a:ext cx="635704" cy="635704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83BD18A6-8871-4517-BC32-020DB0B5252B}"/>
                </a:ext>
              </a:extLst>
            </p:cNvPr>
            <p:cNvSpPr txBox="1"/>
            <p:nvPr/>
          </p:nvSpPr>
          <p:spPr>
            <a:xfrm>
              <a:off x="2343785" y="2017688"/>
              <a:ext cx="1267012" cy="308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latin typeface="Gilroy ExtraBold" panose="00000900000000000000" pitchFamily="50" charset="-52"/>
                </a:rPr>
                <a:t>Заказчик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DF70A340-14C9-444E-AB1B-8B903AC29669}"/>
              </a:ext>
            </a:extLst>
          </p:cNvPr>
          <p:cNvSpPr txBox="1"/>
          <p:nvPr/>
        </p:nvSpPr>
        <p:spPr>
          <a:xfrm>
            <a:off x="4916649" y="1720289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Оценщик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034540E5-6EFD-473F-858B-FB16288F3EBA}"/>
              </a:ext>
            </a:extLst>
          </p:cNvPr>
          <p:cNvSpPr txBox="1"/>
          <p:nvPr/>
        </p:nvSpPr>
        <p:spPr>
          <a:xfrm>
            <a:off x="7392694" y="2017384"/>
            <a:ext cx="1460650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Потребитель</a:t>
            </a:r>
          </a:p>
        </p:txBody>
      </p:sp>
    </p:spTree>
    <p:extLst>
      <p:ext uri="{BB962C8B-B14F-4D97-AF65-F5344CB8AC3E}">
        <p14:creationId xmlns:p14="http://schemas.microsoft.com/office/powerpoint/2010/main" xmlns="" val="16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35">
            <a:extLst>
              <a:ext uri="{FF2B5EF4-FFF2-40B4-BE49-F238E27FC236}">
                <a16:creationId xmlns:a16="http://schemas.microsoft.com/office/drawing/2014/main" xmlns="" id="{369F5DDF-5C7B-404C-86EF-BF84FA0F7D38}"/>
              </a:ext>
            </a:extLst>
          </p:cNvPr>
          <p:cNvSpPr/>
          <p:nvPr/>
        </p:nvSpPr>
        <p:spPr>
          <a:xfrm>
            <a:off x="2833033" y="2988000"/>
            <a:ext cx="5400000" cy="144000"/>
          </a:xfrm>
          <a:prstGeom prst="roundRect">
            <a:avLst/>
          </a:prstGeom>
          <a:noFill/>
          <a:ln w="635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7" name="Скругленный прямоугольник 36"/>
          <p:cNvSpPr/>
          <p:nvPr/>
        </p:nvSpPr>
        <p:spPr>
          <a:xfrm rot="21194614">
            <a:off x="2844625" y="2984666"/>
            <a:ext cx="5400000" cy="144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Шестиугольник 2"/>
          <p:cNvSpPr/>
          <p:nvPr/>
        </p:nvSpPr>
        <p:spPr>
          <a:xfrm rot="19815358">
            <a:off x="5259130" y="2780107"/>
            <a:ext cx="594000" cy="547200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377331" y="2877648"/>
            <a:ext cx="360000" cy="36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7DFB1927-A2A8-4E92-8CDC-6179088739E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34634" y="2363392"/>
            <a:ext cx="727885" cy="72788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30A95664-3DDC-4061-A680-2CC60916FD69}"/>
              </a:ext>
            </a:extLst>
          </p:cNvPr>
          <p:cNvSpPr txBox="1"/>
          <p:nvPr/>
        </p:nvSpPr>
        <p:spPr>
          <a:xfrm>
            <a:off x="4162649" y="2162547"/>
            <a:ext cx="12670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Gilroy ExtraBold" panose="00000900000000000000" pitchFamily="50" charset="-52"/>
              </a:rPr>
              <a:t>Оценщик</a:t>
            </a:r>
          </a:p>
        </p:txBody>
      </p:sp>
      <p:grpSp>
        <p:nvGrpSpPr>
          <p:cNvPr id="19" name="Группа 13">
            <a:extLst>
              <a:ext uri="{FF2B5EF4-FFF2-40B4-BE49-F238E27FC236}">
                <a16:creationId xmlns:a16="http://schemas.microsoft.com/office/drawing/2014/main" xmlns="" id="{2C74B1D7-498F-487F-ABEE-23EA3DEF1ADF}"/>
              </a:ext>
            </a:extLst>
          </p:cNvPr>
          <p:cNvGrpSpPr/>
          <p:nvPr/>
        </p:nvGrpSpPr>
        <p:grpSpPr>
          <a:xfrm>
            <a:off x="2711860" y="3128666"/>
            <a:ext cx="240701" cy="317153"/>
            <a:chOff x="2831388" y="3128666"/>
            <a:chExt cx="635303" cy="1335083"/>
          </a:xfrm>
        </p:grpSpPr>
        <p:sp>
          <p:nvSpPr>
            <p:cNvPr id="20" name="Открывающая фигурная скобка 7">
              <a:extLst>
                <a:ext uri="{FF2B5EF4-FFF2-40B4-BE49-F238E27FC236}">
                  <a16:creationId xmlns:a16="http://schemas.microsoft.com/office/drawing/2014/main" xmlns="" id="{9C6870CB-6BF0-4304-962A-3A75BB3CE048}"/>
                </a:ext>
              </a:extLst>
            </p:cNvPr>
            <p:cNvSpPr/>
            <p:nvPr/>
          </p:nvSpPr>
          <p:spPr>
            <a:xfrm>
              <a:off x="2831388" y="3128666"/>
              <a:ext cx="275303" cy="1335083"/>
            </a:xfrm>
            <a:prstGeom prst="leftBrac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8" name="Прямая соединительная линия 9">
              <a:extLst>
                <a:ext uri="{FF2B5EF4-FFF2-40B4-BE49-F238E27FC236}">
                  <a16:creationId xmlns:a16="http://schemas.microsoft.com/office/drawing/2014/main" xmlns="" id="{DC127456-C743-4F17-9448-3F487071C2B6}"/>
                </a:ext>
              </a:extLst>
            </p:cNvPr>
            <p:cNvCxnSpPr/>
            <p:nvPr/>
          </p:nvCxnSpPr>
          <p:spPr>
            <a:xfrm flipV="1">
              <a:off x="3106691" y="4456296"/>
              <a:ext cx="360000" cy="720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3335945-05DD-4067-B4B0-37E52BFF4F84}"/>
              </a:ext>
            </a:extLst>
          </p:cNvPr>
          <p:cNvSpPr txBox="1"/>
          <p:nvPr/>
        </p:nvSpPr>
        <p:spPr>
          <a:xfrm>
            <a:off x="2130415" y="2316241"/>
            <a:ext cx="615553" cy="1999891"/>
          </a:xfrm>
          <a:prstGeom prst="rect">
            <a:avLst/>
          </a:prstGeom>
          <a:noFill/>
        </p:spPr>
        <p:txBody>
          <a:bodyPr vert="vert270" wrap="square" rtlCol="0" anchor="ctr" anchorCtr="0">
            <a:spAutoFit/>
          </a:bodyPr>
          <a:lstStyle/>
          <a:p>
            <a:pPr algn="ctr"/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ПРИБЫЛЬ</a:t>
            </a:r>
            <a:b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</a:br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ЗАКАЗЧИКА</a:t>
            </a:r>
          </a:p>
        </p:txBody>
      </p:sp>
      <p:grpSp>
        <p:nvGrpSpPr>
          <p:cNvPr id="30" name="Группа 57">
            <a:extLst>
              <a:ext uri="{FF2B5EF4-FFF2-40B4-BE49-F238E27FC236}">
                <a16:creationId xmlns:a16="http://schemas.microsoft.com/office/drawing/2014/main" xmlns="" id="{5680D494-4FCD-480A-91EE-C262BDD7A57D}"/>
              </a:ext>
            </a:extLst>
          </p:cNvPr>
          <p:cNvGrpSpPr/>
          <p:nvPr/>
        </p:nvGrpSpPr>
        <p:grpSpPr>
          <a:xfrm rot="10800000">
            <a:off x="8175812" y="2667512"/>
            <a:ext cx="174966" cy="311620"/>
            <a:chOff x="2831388" y="3128666"/>
            <a:chExt cx="635303" cy="1335083"/>
          </a:xfrm>
        </p:grpSpPr>
        <p:sp>
          <p:nvSpPr>
            <p:cNvPr id="31" name="Открывающая фигурная скобка 58">
              <a:extLst>
                <a:ext uri="{FF2B5EF4-FFF2-40B4-BE49-F238E27FC236}">
                  <a16:creationId xmlns:a16="http://schemas.microsoft.com/office/drawing/2014/main" xmlns="" id="{22950B03-4F36-4F1A-9463-540D546D860A}"/>
                </a:ext>
              </a:extLst>
            </p:cNvPr>
            <p:cNvSpPr/>
            <p:nvPr/>
          </p:nvSpPr>
          <p:spPr>
            <a:xfrm>
              <a:off x="2831388" y="3128666"/>
              <a:ext cx="275303" cy="1335083"/>
            </a:xfrm>
            <a:prstGeom prst="leftBrac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2" name="Прямая соединительная линия 59">
              <a:extLst>
                <a:ext uri="{FF2B5EF4-FFF2-40B4-BE49-F238E27FC236}">
                  <a16:creationId xmlns:a16="http://schemas.microsoft.com/office/drawing/2014/main" xmlns="" id="{0C1D44A1-AE87-40F5-92CC-A47F744CBD14}"/>
                </a:ext>
              </a:extLst>
            </p:cNvPr>
            <p:cNvCxnSpPr/>
            <p:nvPr/>
          </p:nvCxnSpPr>
          <p:spPr>
            <a:xfrm flipV="1">
              <a:off x="3106691" y="4456296"/>
              <a:ext cx="360000" cy="720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4405B825-EDE5-46D9-9869-E9CE1C835ACF}"/>
              </a:ext>
            </a:extLst>
          </p:cNvPr>
          <p:cNvSpPr txBox="1"/>
          <p:nvPr/>
        </p:nvSpPr>
        <p:spPr>
          <a:xfrm rot="10800000">
            <a:off x="8341970" y="2155124"/>
            <a:ext cx="615553" cy="1336395"/>
          </a:xfrm>
          <a:prstGeom prst="rect">
            <a:avLst/>
          </a:prstGeom>
          <a:noFill/>
        </p:spPr>
        <p:txBody>
          <a:bodyPr vert="vert270" wrap="square" rtlCol="0" anchor="ctr" anchorCtr="0">
            <a:spAutoFit/>
          </a:bodyPr>
          <a:lstStyle/>
          <a:p>
            <a:pPr algn="ctr"/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УБЫТКИ</a:t>
            </a:r>
            <a:b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</a:br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ПОТРЕБИТЕЛЯ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0515AD3-474E-4EC8-9A5E-B729A1993407}"/>
              </a:ext>
            </a:extLst>
          </p:cNvPr>
          <p:cNvGrpSpPr/>
          <p:nvPr/>
        </p:nvGrpSpPr>
        <p:grpSpPr>
          <a:xfrm>
            <a:off x="2377758" y="2308406"/>
            <a:ext cx="1267012" cy="972954"/>
            <a:chOff x="2343785" y="2017688"/>
            <a:chExt cx="1267012" cy="97295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D65D067E-25E8-4F88-9FE4-9CA0F71438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59439" y="2354938"/>
              <a:ext cx="635704" cy="635704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51299858-20A5-4A7B-9DE7-0D4A5DBEEDAF}"/>
                </a:ext>
              </a:extLst>
            </p:cNvPr>
            <p:cNvSpPr txBox="1"/>
            <p:nvPr/>
          </p:nvSpPr>
          <p:spPr>
            <a:xfrm>
              <a:off x="2343785" y="2017688"/>
              <a:ext cx="1267012" cy="308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latin typeface="Gilroy ExtraBold" panose="00000900000000000000" pitchFamily="50" charset="-52"/>
                </a:rPr>
                <a:t>Заказчик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B93FE651-6591-40DC-99BE-5DBD9534FF51}"/>
              </a:ext>
            </a:extLst>
          </p:cNvPr>
          <p:cNvGrpSpPr/>
          <p:nvPr/>
        </p:nvGrpSpPr>
        <p:grpSpPr>
          <a:xfrm>
            <a:off x="7481761" y="1701227"/>
            <a:ext cx="1315042" cy="972954"/>
            <a:chOff x="2323675" y="2017688"/>
            <a:chExt cx="1315042" cy="972954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xmlns="" id="{459DB3CF-44F1-44ED-AC6A-56EF2BD425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59439" y="2354938"/>
              <a:ext cx="635704" cy="635704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3873B90C-9F24-441D-984D-14DECC264EA2}"/>
                </a:ext>
              </a:extLst>
            </p:cNvPr>
            <p:cNvSpPr txBox="1"/>
            <p:nvPr/>
          </p:nvSpPr>
          <p:spPr>
            <a:xfrm>
              <a:off x="2323675" y="2017688"/>
              <a:ext cx="1315042" cy="308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latin typeface="Gilroy ExtraBold" panose="00000900000000000000" pitchFamily="50" charset="-52"/>
                </a:rPr>
                <a:t>Потребитель</a:t>
              </a: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3561121" y="195944"/>
            <a:ext cx="540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Механика ОД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575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35">
            <a:extLst>
              <a:ext uri="{FF2B5EF4-FFF2-40B4-BE49-F238E27FC236}">
                <a16:creationId xmlns:a16="http://schemas.microsoft.com/office/drawing/2014/main" xmlns="" id="{369F5DDF-5C7B-404C-86EF-BF84FA0F7D38}"/>
              </a:ext>
            </a:extLst>
          </p:cNvPr>
          <p:cNvSpPr/>
          <p:nvPr/>
        </p:nvSpPr>
        <p:spPr>
          <a:xfrm>
            <a:off x="2833033" y="2988000"/>
            <a:ext cx="5400000" cy="144000"/>
          </a:xfrm>
          <a:prstGeom prst="roundRect">
            <a:avLst/>
          </a:prstGeom>
          <a:noFill/>
          <a:ln w="635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7" name="Скругленный прямоугольник 36"/>
          <p:cNvSpPr/>
          <p:nvPr/>
        </p:nvSpPr>
        <p:spPr>
          <a:xfrm rot="19801138">
            <a:off x="2844625" y="2984666"/>
            <a:ext cx="5400000" cy="144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Шестиугольник 2"/>
          <p:cNvSpPr/>
          <p:nvPr/>
        </p:nvSpPr>
        <p:spPr>
          <a:xfrm rot="19815358">
            <a:off x="5259130" y="2780107"/>
            <a:ext cx="594000" cy="547200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377331" y="2877648"/>
            <a:ext cx="360000" cy="36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3">
            <a:extLst>
              <a:ext uri="{FF2B5EF4-FFF2-40B4-BE49-F238E27FC236}">
                <a16:creationId xmlns:a16="http://schemas.microsoft.com/office/drawing/2014/main" xmlns="" id="{3E8266AE-E1D9-4BE6-A01B-C8EACCC7627A}"/>
              </a:ext>
            </a:extLst>
          </p:cNvPr>
          <p:cNvGrpSpPr/>
          <p:nvPr/>
        </p:nvGrpSpPr>
        <p:grpSpPr>
          <a:xfrm>
            <a:off x="2592332" y="3128666"/>
            <a:ext cx="635303" cy="1255075"/>
            <a:chOff x="2831388" y="3128666"/>
            <a:chExt cx="635303" cy="1335083"/>
          </a:xfrm>
        </p:grpSpPr>
        <p:sp>
          <p:nvSpPr>
            <p:cNvPr id="16" name="Открывающая фигурная скобка 7">
              <a:extLst>
                <a:ext uri="{FF2B5EF4-FFF2-40B4-BE49-F238E27FC236}">
                  <a16:creationId xmlns:a16="http://schemas.microsoft.com/office/drawing/2014/main" xmlns="" id="{C342E931-F515-4D13-B95E-210050A51219}"/>
                </a:ext>
              </a:extLst>
            </p:cNvPr>
            <p:cNvSpPr/>
            <p:nvPr/>
          </p:nvSpPr>
          <p:spPr>
            <a:xfrm>
              <a:off x="2831388" y="3128666"/>
              <a:ext cx="275303" cy="1335083"/>
            </a:xfrm>
            <a:prstGeom prst="leftBrac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7" name="Прямая соединительная линия 9">
              <a:extLst>
                <a:ext uri="{FF2B5EF4-FFF2-40B4-BE49-F238E27FC236}">
                  <a16:creationId xmlns:a16="http://schemas.microsoft.com/office/drawing/2014/main" xmlns="" id="{B2406C36-9154-4589-8D81-C155D0D629CD}"/>
                </a:ext>
              </a:extLst>
            </p:cNvPr>
            <p:cNvCxnSpPr/>
            <p:nvPr/>
          </p:nvCxnSpPr>
          <p:spPr>
            <a:xfrm flipV="1">
              <a:off x="3106691" y="4456296"/>
              <a:ext cx="360000" cy="720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A1E24B4-1F6E-4BB2-8DAA-E387F3B2EFC8}"/>
              </a:ext>
            </a:extLst>
          </p:cNvPr>
          <p:cNvSpPr txBox="1"/>
          <p:nvPr/>
        </p:nvSpPr>
        <p:spPr>
          <a:xfrm>
            <a:off x="2039685" y="2756257"/>
            <a:ext cx="615553" cy="1999891"/>
          </a:xfrm>
          <a:prstGeom prst="rect">
            <a:avLst/>
          </a:prstGeom>
          <a:noFill/>
        </p:spPr>
        <p:txBody>
          <a:bodyPr vert="vert270" wrap="square" rtlCol="0" anchor="ctr" anchorCtr="0">
            <a:spAutoFit/>
          </a:bodyPr>
          <a:lstStyle/>
          <a:p>
            <a:pPr algn="ctr"/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ПРИБЫЛЬ</a:t>
            </a:r>
            <a:b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</a:br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ЗАКАЗЧИКА</a:t>
            </a:r>
          </a:p>
        </p:txBody>
      </p:sp>
      <p:grpSp>
        <p:nvGrpSpPr>
          <p:cNvPr id="21" name="Группа 57">
            <a:extLst>
              <a:ext uri="{FF2B5EF4-FFF2-40B4-BE49-F238E27FC236}">
                <a16:creationId xmlns:a16="http://schemas.microsoft.com/office/drawing/2014/main" xmlns="" id="{24E3E6A6-A0D4-41BD-BFD7-4DA2A405360F}"/>
              </a:ext>
            </a:extLst>
          </p:cNvPr>
          <p:cNvGrpSpPr/>
          <p:nvPr/>
        </p:nvGrpSpPr>
        <p:grpSpPr>
          <a:xfrm rot="10800000">
            <a:off x="7877924" y="1724060"/>
            <a:ext cx="635303" cy="1255075"/>
            <a:chOff x="2831388" y="3128666"/>
            <a:chExt cx="635303" cy="1335083"/>
          </a:xfrm>
        </p:grpSpPr>
        <p:sp>
          <p:nvSpPr>
            <p:cNvPr id="22" name="Открывающая фигурная скобка 58">
              <a:extLst>
                <a:ext uri="{FF2B5EF4-FFF2-40B4-BE49-F238E27FC236}">
                  <a16:creationId xmlns:a16="http://schemas.microsoft.com/office/drawing/2014/main" xmlns="" id="{61BE8E68-7AC6-4C15-B28C-EB49B2C1863E}"/>
                </a:ext>
              </a:extLst>
            </p:cNvPr>
            <p:cNvSpPr/>
            <p:nvPr/>
          </p:nvSpPr>
          <p:spPr>
            <a:xfrm>
              <a:off x="2831388" y="3128666"/>
              <a:ext cx="275303" cy="1335083"/>
            </a:xfrm>
            <a:prstGeom prst="leftBrac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3" name="Прямая соединительная линия 59">
              <a:extLst>
                <a:ext uri="{FF2B5EF4-FFF2-40B4-BE49-F238E27FC236}">
                  <a16:creationId xmlns:a16="http://schemas.microsoft.com/office/drawing/2014/main" xmlns="" id="{969BDAF8-EBCF-4BF6-9CB1-6B720DA8EF12}"/>
                </a:ext>
              </a:extLst>
            </p:cNvPr>
            <p:cNvCxnSpPr/>
            <p:nvPr/>
          </p:nvCxnSpPr>
          <p:spPr>
            <a:xfrm flipV="1">
              <a:off x="3106691" y="4456296"/>
              <a:ext cx="360000" cy="720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CDE2820-1BEA-444E-8A49-B2F7A88E972C}"/>
              </a:ext>
            </a:extLst>
          </p:cNvPr>
          <p:cNvSpPr txBox="1"/>
          <p:nvPr/>
        </p:nvSpPr>
        <p:spPr>
          <a:xfrm rot="10800000">
            <a:off x="8452217" y="1675185"/>
            <a:ext cx="615553" cy="1562462"/>
          </a:xfrm>
          <a:prstGeom prst="rect">
            <a:avLst/>
          </a:prstGeom>
          <a:noFill/>
        </p:spPr>
        <p:txBody>
          <a:bodyPr vert="vert270" wrap="square" rtlCol="0" anchor="ctr" anchorCtr="0">
            <a:spAutoFit/>
          </a:bodyPr>
          <a:lstStyle/>
          <a:p>
            <a:pPr algn="ctr"/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УБЫТКИ</a:t>
            </a:r>
            <a:b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</a:br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ПОТРЕБИТЕЛЯ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30A95664-3DDC-4061-A680-2CC60916FD69}"/>
              </a:ext>
            </a:extLst>
          </p:cNvPr>
          <p:cNvSpPr txBox="1"/>
          <p:nvPr/>
        </p:nvSpPr>
        <p:spPr>
          <a:xfrm>
            <a:off x="2592332" y="3237648"/>
            <a:ext cx="13446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Gilroy ExtraBold" panose="00000900000000000000" pitchFamily="50" charset="-52"/>
              </a:rPr>
              <a:t>Заказчик + Оценщик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68E4E00-400B-453E-A75A-6DD51A59B90A}"/>
              </a:ext>
            </a:extLst>
          </p:cNvPr>
          <p:cNvSpPr txBox="1"/>
          <p:nvPr/>
        </p:nvSpPr>
        <p:spPr>
          <a:xfrm>
            <a:off x="3561121" y="195944"/>
            <a:ext cx="540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Варианты регулирования ОД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DEBEE6E5-0BE6-436A-9089-A583449BBBF3}"/>
              </a:ext>
            </a:extLst>
          </p:cNvPr>
          <p:cNvGrpSpPr/>
          <p:nvPr/>
        </p:nvGrpSpPr>
        <p:grpSpPr>
          <a:xfrm>
            <a:off x="7133715" y="682839"/>
            <a:ext cx="1381323" cy="972954"/>
            <a:chOff x="2292294" y="2017688"/>
            <a:chExt cx="1381323" cy="972954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EBD85E03-834F-413B-9ACE-4D608EB9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59439" y="2354938"/>
              <a:ext cx="635704" cy="635704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2B26A36A-1EE4-45FB-A70C-784AD177B88F}"/>
                </a:ext>
              </a:extLst>
            </p:cNvPr>
            <p:cNvSpPr txBox="1"/>
            <p:nvPr/>
          </p:nvSpPr>
          <p:spPr>
            <a:xfrm>
              <a:off x="2292294" y="2017688"/>
              <a:ext cx="1381323" cy="308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latin typeface="Gilroy ExtraBold" panose="00000900000000000000" pitchFamily="50" charset="-52"/>
                </a:rPr>
                <a:t>Потребитель</a:t>
              </a: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5880ED88-3622-425E-9F25-177D46ED87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7574" y="3656277"/>
            <a:ext cx="635704" cy="63570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4F34F035-CF1B-4D35-80CE-DD693C5132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6704" y="3611044"/>
            <a:ext cx="727886" cy="727886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BBADCC2-83B7-4890-A3F6-A97785762D13}"/>
              </a:ext>
            </a:extLst>
          </p:cNvPr>
          <p:cNvSpPr txBox="1"/>
          <p:nvPr/>
        </p:nvSpPr>
        <p:spPr>
          <a:xfrm>
            <a:off x="4568505" y="3769598"/>
            <a:ext cx="4572000" cy="190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Отчет, выполненный с нарушениями требований законодательства,  признается недостоверным, как и полученный в нем результат,  независимо от влияния нарушений на его  численное  значение.  </a:t>
            </a:r>
          </a:p>
          <a:p>
            <a:pPr marL="171450" indent="-1714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effectLst/>
                <a:latin typeface="Gilroy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При этом  недостоверный результат может находиться в пределах интервала возможных значений рыночной стоимости, если он несущественно отличается от достоверного результата оценки.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BE74762-C8A2-43CE-80C1-CAC69ED8598C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lum bright="-30000"/>
          </a:blip>
          <a:stretch>
            <a:fillRect/>
          </a:stretch>
        </p:blipFill>
        <p:spPr>
          <a:xfrm rot="4764280">
            <a:off x="3416362" y="1220450"/>
            <a:ext cx="2355080" cy="2345467"/>
          </a:xfrm>
          <a:prstGeom prst="rect">
            <a:avLst/>
          </a:prstGeom>
        </p:spPr>
      </p:pic>
      <p:sp>
        <p:nvSpPr>
          <p:cNvPr id="10" name="Arrow: Circular 9">
            <a:extLst>
              <a:ext uri="{FF2B5EF4-FFF2-40B4-BE49-F238E27FC236}">
                <a16:creationId xmlns:a16="http://schemas.microsoft.com/office/drawing/2014/main" xmlns="" id="{C592E46C-FD9E-4DA4-853D-12F85859BD66}"/>
              </a:ext>
            </a:extLst>
          </p:cNvPr>
          <p:cNvSpPr/>
          <p:nvPr/>
        </p:nvSpPr>
        <p:spPr>
          <a:xfrm rot="19207606">
            <a:off x="2925281" y="1095065"/>
            <a:ext cx="1381323" cy="1194380"/>
          </a:xfrm>
          <a:prstGeom prst="circularArrow">
            <a:avLst>
              <a:gd name="adj1" fmla="val 4078"/>
              <a:gd name="adj2" fmla="val 2057073"/>
              <a:gd name="adj3" fmla="val 16108978"/>
              <a:gd name="adj4" fmla="val 12628494"/>
              <a:gd name="adj5" fmla="val 82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2D32ED89-1FB1-4E22-A065-0F98B0F7DCEC}"/>
              </a:ext>
            </a:extLst>
          </p:cNvPr>
          <p:cNvSpPr txBox="1"/>
          <p:nvPr/>
        </p:nvSpPr>
        <p:spPr>
          <a:xfrm>
            <a:off x="3462462" y="636946"/>
            <a:ext cx="279689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Gilroy ExtraBold" panose="00000900000000000000" pitchFamily="50" charset="-52"/>
              </a:rPr>
              <a:t>1. «Закручивание гаек»</a:t>
            </a:r>
            <a:endParaRPr lang="ru-RU" dirty="0">
              <a:latin typeface="Gilroy ExtraBold" panose="000009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9958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/>
          <p:cNvGrpSpPr/>
          <p:nvPr/>
        </p:nvGrpSpPr>
        <p:grpSpPr>
          <a:xfrm>
            <a:off x="3083680" y="2611277"/>
            <a:ext cx="5417564" cy="884448"/>
            <a:chOff x="3083680" y="2460981"/>
            <a:chExt cx="5417564" cy="1202264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62" name="Треугольник 61"/>
            <p:cNvSpPr/>
            <p:nvPr/>
          </p:nvSpPr>
          <p:spPr>
            <a:xfrm rot="-5400000">
              <a:off x="6526598" y="1688598"/>
              <a:ext cx="1202264" cy="2747029"/>
            </a:xfrm>
            <a:prstGeom prst="triangle">
              <a:avLst>
                <a:gd name="adj" fmla="val 50623"/>
              </a:avLst>
            </a:prstGeom>
            <a:grpFill/>
            <a:ln w="127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Треугольник 16"/>
            <p:cNvSpPr/>
            <p:nvPr/>
          </p:nvSpPr>
          <p:spPr>
            <a:xfrm rot="5400000">
              <a:off x="3856063" y="1688598"/>
              <a:ext cx="1202264" cy="2747029"/>
            </a:xfrm>
            <a:prstGeom prst="triangle">
              <a:avLst>
                <a:gd name="adj" fmla="val 50623"/>
              </a:avLst>
            </a:prstGeom>
            <a:grpFill/>
            <a:ln w="127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6" name="Скругленный прямоугольник 35"/>
          <p:cNvSpPr/>
          <p:nvPr/>
        </p:nvSpPr>
        <p:spPr>
          <a:xfrm>
            <a:off x="3096000" y="2988000"/>
            <a:ext cx="5400000" cy="144000"/>
          </a:xfrm>
          <a:prstGeom prst="roundRect">
            <a:avLst/>
          </a:prstGeom>
          <a:noFill/>
          <a:ln w="635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 rot="21157222">
            <a:off x="3083681" y="2984666"/>
            <a:ext cx="5400000" cy="144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Шестиугольник 2"/>
          <p:cNvSpPr/>
          <p:nvPr/>
        </p:nvSpPr>
        <p:spPr>
          <a:xfrm rot="19815358">
            <a:off x="5498186" y="2780107"/>
            <a:ext cx="594000" cy="547200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Диагональная полоса 53"/>
          <p:cNvSpPr/>
          <p:nvPr/>
        </p:nvSpPr>
        <p:spPr>
          <a:xfrm rot="2712072">
            <a:off x="2748319" y="2241078"/>
            <a:ext cx="720000" cy="720000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5" name="Диагональная полоса 54"/>
          <p:cNvSpPr/>
          <p:nvPr/>
        </p:nvSpPr>
        <p:spPr>
          <a:xfrm rot="13500000">
            <a:off x="2748322" y="3152256"/>
            <a:ext cx="720000" cy="720000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5616387" y="2877648"/>
            <a:ext cx="360000" cy="36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ткрывающая фигурная скобка 3"/>
          <p:cNvSpPr/>
          <p:nvPr/>
        </p:nvSpPr>
        <p:spPr>
          <a:xfrm>
            <a:off x="2625024" y="2611275"/>
            <a:ext cx="183374" cy="884449"/>
          </a:xfrm>
          <a:prstGeom prst="leftBrace">
            <a:avLst>
              <a:gd name="adj1" fmla="val 8333"/>
              <a:gd name="adj2" fmla="val 51066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 rot="16200000">
            <a:off x="765474" y="2899497"/>
            <a:ext cx="3270523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Gilroy ExtraBold" charset="0"/>
                <a:ea typeface="Gilroy ExtraBold" charset="0"/>
                <a:cs typeface="Gilroy ExtraBold" charset="0"/>
              </a:rPr>
              <a:t>РЫНОЧНЫЙ ДИАПАЗОН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5BA544E-73F5-4F3D-AF4C-364F675CBD5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39550" y="2385672"/>
            <a:ext cx="727885" cy="72788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AF49963-7C7D-483C-A3E7-9DC04D70AFBC}"/>
              </a:ext>
            </a:extLst>
          </p:cNvPr>
          <p:cNvSpPr txBox="1"/>
          <p:nvPr/>
        </p:nvSpPr>
        <p:spPr>
          <a:xfrm>
            <a:off x="4567565" y="2170540"/>
            <a:ext cx="12670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Gilroy ExtraBold" panose="00000900000000000000" pitchFamily="50" charset="-52"/>
              </a:rPr>
              <a:t>Оценщик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91334900-088B-452B-9505-D9DF3FE1803B}"/>
              </a:ext>
            </a:extLst>
          </p:cNvPr>
          <p:cNvCxnSpPr>
            <a:cxnSpLocks/>
          </p:cNvCxnSpPr>
          <p:nvPr/>
        </p:nvCxnSpPr>
        <p:spPr>
          <a:xfrm flipH="1">
            <a:off x="3245225" y="1842894"/>
            <a:ext cx="185269" cy="4960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BA08854C-4AD9-4BAF-A469-6C9FC39C8189}"/>
              </a:ext>
            </a:extLst>
          </p:cNvPr>
          <p:cNvSpPr txBox="1"/>
          <p:nvPr/>
        </p:nvSpPr>
        <p:spPr>
          <a:xfrm>
            <a:off x="2650931" y="1281178"/>
            <a:ext cx="18935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Gilroy Light" panose="00000400000000000000" pitchFamily="50" charset="-52"/>
              </a:rPr>
              <a:t>СРО</a:t>
            </a:r>
          </a:p>
          <a:p>
            <a:pPr algn="ctr"/>
            <a:r>
              <a:rPr lang="ru-RU" sz="1100" dirty="0" smtClean="0">
                <a:latin typeface="Gilroy Light" panose="00000400000000000000" pitchFamily="50" charset="-52"/>
              </a:rPr>
              <a:t>Апелляционный </a:t>
            </a:r>
            <a:r>
              <a:rPr lang="ru-RU" sz="1100" dirty="0">
                <a:latin typeface="Gilroy Light" panose="00000400000000000000" pitchFamily="50" charset="-52"/>
              </a:rPr>
              <a:t>орган</a:t>
            </a:r>
          </a:p>
          <a:p>
            <a:pPr algn="ctr"/>
            <a:r>
              <a:rPr lang="ru-RU" sz="1100" dirty="0" smtClean="0">
                <a:latin typeface="Gilroy Light" panose="00000400000000000000" pitchFamily="50" charset="-52"/>
              </a:rPr>
              <a:t>Суд</a:t>
            </a:r>
            <a:endParaRPr lang="ru-RU" sz="1100" dirty="0">
              <a:latin typeface="Gilroy Light" panose="00000400000000000000" pitchFamily="50" charset="-5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59AC5E7-4AB8-416A-A6A8-A46D7BE440BD}"/>
              </a:ext>
            </a:extLst>
          </p:cNvPr>
          <p:cNvSpPr txBox="1"/>
          <p:nvPr/>
        </p:nvSpPr>
        <p:spPr>
          <a:xfrm>
            <a:off x="3561121" y="195944"/>
            <a:ext cx="540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Варианты регулирования ОД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EB766D3-534A-4CE6-951F-D9D63057A421}"/>
              </a:ext>
            </a:extLst>
          </p:cNvPr>
          <p:cNvGrpSpPr/>
          <p:nvPr/>
        </p:nvGrpSpPr>
        <p:grpSpPr>
          <a:xfrm>
            <a:off x="2913787" y="2694541"/>
            <a:ext cx="1474980" cy="635704"/>
            <a:chOff x="2659439" y="2354938"/>
            <a:chExt cx="1474980" cy="635704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B67E2DA5-31B7-44D6-A25B-9252140566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59439" y="2354938"/>
              <a:ext cx="635704" cy="635704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313A6BC-72DF-4643-8A33-EDA6142EB25C}"/>
                </a:ext>
              </a:extLst>
            </p:cNvPr>
            <p:cNvSpPr txBox="1"/>
            <p:nvPr/>
          </p:nvSpPr>
          <p:spPr>
            <a:xfrm>
              <a:off x="2867407" y="2356307"/>
              <a:ext cx="1267012" cy="308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latin typeface="Gilroy ExtraBold" panose="00000900000000000000" pitchFamily="50" charset="-52"/>
                </a:rPr>
                <a:t>Заказчик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E9A28757-30FE-4692-8E1B-8BA81D1579F4}"/>
              </a:ext>
            </a:extLst>
          </p:cNvPr>
          <p:cNvGrpSpPr/>
          <p:nvPr/>
        </p:nvGrpSpPr>
        <p:grpSpPr>
          <a:xfrm>
            <a:off x="7679520" y="1638322"/>
            <a:ext cx="1381323" cy="972954"/>
            <a:chOff x="2292294" y="2017688"/>
            <a:chExt cx="1381323" cy="972954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xmlns="" id="{5E4691A9-E85D-40D7-BBF5-98706902E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59439" y="2354938"/>
              <a:ext cx="635704" cy="635704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B020C9E0-BC38-4971-9FC6-535D987A555A}"/>
                </a:ext>
              </a:extLst>
            </p:cNvPr>
            <p:cNvSpPr txBox="1"/>
            <p:nvPr/>
          </p:nvSpPr>
          <p:spPr>
            <a:xfrm>
              <a:off x="2292294" y="2017688"/>
              <a:ext cx="1381323" cy="308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latin typeface="Gilroy ExtraBold" panose="00000900000000000000" pitchFamily="50" charset="-52"/>
                </a:rPr>
                <a:t>Потребитель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D32ED89-1FB1-4E22-A065-0F98B0F7DCEC}"/>
              </a:ext>
            </a:extLst>
          </p:cNvPr>
          <p:cNvSpPr txBox="1"/>
          <p:nvPr/>
        </p:nvSpPr>
        <p:spPr>
          <a:xfrm>
            <a:off x="3780430" y="636946"/>
            <a:ext cx="507014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Gilroy ExtraBold" panose="00000900000000000000" pitchFamily="50" charset="-52"/>
              </a:rPr>
              <a:t>2</a:t>
            </a:r>
            <a:r>
              <a:rPr lang="ru-RU" dirty="0" smtClean="0">
                <a:latin typeface="Gilroy ExtraBold" panose="00000900000000000000" pitchFamily="50" charset="-52"/>
              </a:rPr>
              <a:t>. Создание«ограничительных упоров»</a:t>
            </a:r>
            <a:endParaRPr lang="ru-RU" dirty="0">
              <a:latin typeface="Gilroy ExtraBold" panose="000009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8243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54" name="Диагональная полоса 53"/>
          <p:cNvSpPr/>
          <p:nvPr/>
        </p:nvSpPr>
        <p:spPr>
          <a:xfrm rot="2712072">
            <a:off x="2748319" y="2241078"/>
            <a:ext cx="720000" cy="720000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5" name="Диагональная полоса 54"/>
          <p:cNvSpPr/>
          <p:nvPr/>
        </p:nvSpPr>
        <p:spPr>
          <a:xfrm rot="13500000">
            <a:off x="2748322" y="3152256"/>
            <a:ext cx="720000" cy="720000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Открывающая фигурная скобка 3"/>
          <p:cNvSpPr/>
          <p:nvPr/>
        </p:nvSpPr>
        <p:spPr>
          <a:xfrm>
            <a:off x="2625024" y="2611275"/>
            <a:ext cx="183374" cy="884449"/>
          </a:xfrm>
          <a:prstGeom prst="leftBrace">
            <a:avLst>
              <a:gd name="adj1" fmla="val 8333"/>
              <a:gd name="adj2" fmla="val 51066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 rot="16200000">
            <a:off x="765474" y="2899497"/>
            <a:ext cx="3270523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Gilroy ExtraBold" charset="0"/>
                <a:ea typeface="Gilroy ExtraBold" charset="0"/>
                <a:cs typeface="Gilroy ExtraBold" charset="0"/>
              </a:rPr>
              <a:t>РЫНОЧНЫЙ ДИАПАЗОН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91334900-088B-452B-9505-D9DF3FE1803B}"/>
              </a:ext>
            </a:extLst>
          </p:cNvPr>
          <p:cNvCxnSpPr>
            <a:cxnSpLocks/>
            <a:endCxn id="54" idx="3"/>
          </p:cNvCxnSpPr>
          <p:nvPr/>
        </p:nvCxnSpPr>
        <p:spPr>
          <a:xfrm flipH="1">
            <a:off x="3490601" y="2017384"/>
            <a:ext cx="415094" cy="4577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BA08854C-4AD9-4BAF-A469-6C9FC39C8189}"/>
              </a:ext>
            </a:extLst>
          </p:cNvPr>
          <p:cNvSpPr txBox="1"/>
          <p:nvPr/>
        </p:nvSpPr>
        <p:spPr>
          <a:xfrm>
            <a:off x="2958923" y="1428543"/>
            <a:ext cx="18935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Gilroy Light" panose="00000400000000000000" pitchFamily="50" charset="-52"/>
              </a:rPr>
              <a:t>СРО</a:t>
            </a:r>
          </a:p>
          <a:p>
            <a:pPr algn="ctr"/>
            <a:r>
              <a:rPr lang="ru-RU" sz="1100" dirty="0" smtClean="0">
                <a:latin typeface="Gilroy Light" panose="00000400000000000000" pitchFamily="50" charset="-52"/>
              </a:rPr>
              <a:t>Апелляционный </a:t>
            </a:r>
            <a:r>
              <a:rPr lang="ru-RU" sz="1100" dirty="0">
                <a:latin typeface="Gilroy Light" panose="00000400000000000000" pitchFamily="50" charset="-52"/>
              </a:rPr>
              <a:t>орган</a:t>
            </a:r>
          </a:p>
          <a:p>
            <a:pPr algn="ctr"/>
            <a:r>
              <a:rPr lang="ru-RU" sz="1100" dirty="0" smtClean="0">
                <a:latin typeface="Gilroy Light" panose="00000400000000000000" pitchFamily="50" charset="-52"/>
              </a:rPr>
              <a:t>Суд</a:t>
            </a:r>
            <a:endParaRPr lang="ru-RU" sz="1100" dirty="0">
              <a:latin typeface="Gilroy Light" panose="00000400000000000000" pitchFamily="50" charset="-52"/>
            </a:endParaRPr>
          </a:p>
        </p:txBody>
      </p:sp>
      <p:sp>
        <p:nvSpPr>
          <p:cNvPr id="41" name="Скругленный прямоугольник 36">
            <a:extLst>
              <a:ext uri="{FF2B5EF4-FFF2-40B4-BE49-F238E27FC236}">
                <a16:creationId xmlns:a16="http://schemas.microsoft.com/office/drawing/2014/main" xmlns="" id="{389B7849-E014-4AB1-BD99-80C06375FDE5}"/>
              </a:ext>
            </a:extLst>
          </p:cNvPr>
          <p:cNvSpPr/>
          <p:nvPr/>
        </p:nvSpPr>
        <p:spPr>
          <a:xfrm>
            <a:off x="2838650" y="2990642"/>
            <a:ext cx="5400000" cy="144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Шестиугольник 2">
            <a:extLst>
              <a:ext uri="{FF2B5EF4-FFF2-40B4-BE49-F238E27FC236}">
                <a16:creationId xmlns:a16="http://schemas.microsoft.com/office/drawing/2014/main" xmlns="" id="{9C8964BC-809A-4EA9-B054-7109B515B39D}"/>
              </a:ext>
            </a:extLst>
          </p:cNvPr>
          <p:cNvSpPr/>
          <p:nvPr/>
        </p:nvSpPr>
        <p:spPr>
          <a:xfrm rot="19815358">
            <a:off x="5253155" y="2786083"/>
            <a:ext cx="594000" cy="547200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37">
            <a:extLst>
              <a:ext uri="{FF2B5EF4-FFF2-40B4-BE49-F238E27FC236}">
                <a16:creationId xmlns:a16="http://schemas.microsoft.com/office/drawing/2014/main" xmlns="" id="{A4FF3828-41B5-4E0B-98A2-2F878A725159}"/>
              </a:ext>
            </a:extLst>
          </p:cNvPr>
          <p:cNvSpPr/>
          <p:nvPr/>
        </p:nvSpPr>
        <p:spPr>
          <a:xfrm>
            <a:off x="5371356" y="2883624"/>
            <a:ext cx="360000" cy="36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0D0A9696-098D-4A08-B043-7AA849FAC9B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99541" y="2285451"/>
            <a:ext cx="727885" cy="72788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B8963CE-F760-4A5F-BFA8-E02957A2AF1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805167" y="2345951"/>
            <a:ext cx="635704" cy="635704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C50E2C4E-A244-489D-AA10-C618A90E818C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59439" y="2354938"/>
            <a:ext cx="635704" cy="635704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CB20BF14-44EC-4E47-8CE4-8B9276AE7AEB}"/>
              </a:ext>
            </a:extLst>
          </p:cNvPr>
          <p:cNvSpPr txBox="1"/>
          <p:nvPr/>
        </p:nvSpPr>
        <p:spPr>
          <a:xfrm>
            <a:off x="2343785" y="2017688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Заказчик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2B6C46FD-F3F4-4B88-BC5B-5DC7BF598624}"/>
              </a:ext>
            </a:extLst>
          </p:cNvPr>
          <p:cNvSpPr txBox="1"/>
          <p:nvPr/>
        </p:nvSpPr>
        <p:spPr>
          <a:xfrm>
            <a:off x="3727556" y="1977033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Оценщик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7DD70FA8-02EE-48AC-8262-57F3F322D446}"/>
              </a:ext>
            </a:extLst>
          </p:cNvPr>
          <p:cNvSpPr txBox="1"/>
          <p:nvPr/>
        </p:nvSpPr>
        <p:spPr>
          <a:xfrm>
            <a:off x="7392694" y="2017384"/>
            <a:ext cx="1460650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Потребитель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6310C12C-FABA-4BF0-A51B-A6CE0CA26A1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55551" y="2316755"/>
            <a:ext cx="727885" cy="727885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14A75673-724F-47B7-98AC-1859A1DD6FAB}"/>
              </a:ext>
            </a:extLst>
          </p:cNvPr>
          <p:cNvSpPr txBox="1"/>
          <p:nvPr/>
        </p:nvSpPr>
        <p:spPr>
          <a:xfrm>
            <a:off x="5914929" y="1842661"/>
            <a:ext cx="1409128" cy="52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Эксперт потребителя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59AC5E7-4AB8-416A-A6A8-A46D7BE440BD}"/>
              </a:ext>
            </a:extLst>
          </p:cNvPr>
          <p:cNvSpPr txBox="1"/>
          <p:nvPr/>
        </p:nvSpPr>
        <p:spPr>
          <a:xfrm>
            <a:off x="3561121" y="195944"/>
            <a:ext cx="540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Варианты регулирования ОД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D32ED89-1FB1-4E22-A065-0F98B0F7DCEC}"/>
              </a:ext>
            </a:extLst>
          </p:cNvPr>
          <p:cNvSpPr txBox="1"/>
          <p:nvPr/>
        </p:nvSpPr>
        <p:spPr>
          <a:xfrm>
            <a:off x="3780430" y="636946"/>
            <a:ext cx="507014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Gilroy ExtraBold" panose="00000900000000000000" pitchFamily="50" charset="-52"/>
              </a:rPr>
              <a:t>3. Баланс интересов</a:t>
            </a:r>
            <a:endParaRPr lang="ru-RU" dirty="0">
              <a:latin typeface="Gilroy ExtraBold" panose="000009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62939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7344</TotalTime>
  <Words>660</Words>
  <Application>Microsoft Office PowerPoint</Application>
  <PresentationFormat>Экран (16:10)</PresentationFormat>
  <Paragraphs>132</Paragraphs>
  <Slides>15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Крайзман Леонид</dc:creator>
  <cp:lastModifiedBy>L.Kraizman</cp:lastModifiedBy>
  <cp:revision>170</cp:revision>
  <dcterms:created xsi:type="dcterms:W3CDTF">2018-11-22T09:41:30Z</dcterms:created>
  <dcterms:modified xsi:type="dcterms:W3CDTF">2021-10-18T14:02:58Z</dcterms:modified>
</cp:coreProperties>
</file>