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omments/comment5.xml" ContentType="application/vnd.openxmlformats-officedocument.presentationml.comments+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comment3.xml" ContentType="application/vnd.openxmlformats-officedocument.presentationml.comments+xml"/>
  <Override PartName="/ppt/comments/comment4.xml" ContentType="application/vnd.openxmlformats-officedocument.presentationml.comments+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4" r:id="rId1"/>
  </p:sldMasterIdLst>
  <p:sldIdLst>
    <p:sldId id="256" r:id="rId2"/>
    <p:sldId id="257" r:id="rId3"/>
    <p:sldId id="264" r:id="rId4"/>
    <p:sldId id="276" r:id="rId5"/>
    <p:sldId id="266" r:id="rId6"/>
    <p:sldId id="267" r:id="rId7"/>
    <p:sldId id="268" r:id="rId8"/>
    <p:sldId id="260" r:id="rId9"/>
    <p:sldId id="261" r:id="rId10"/>
    <p:sldId id="275" r:id="rId11"/>
  </p:sldIdLst>
  <p:sldSz cx="12192000" cy="6858000"/>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Юрий Козырь" initials="ЮК" lastIdx="7"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EEC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9" d="100"/>
          <a:sy n="79" d="100"/>
        </p:scale>
        <p:origin x="-1656" y="-81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15T19:01:29.042" idx="5">
    <p:pos x="193" y="182"/>
    <p:text>Статья хорошая и правильная, правда только до слов "в том числе", ибо при наличии этой оговорки получается конструкция "вмешиваться нельзя, но можно". Однако на сегодняшний день распространенная оценочная практика заключается в том, что 
при не соответствии результата оценки определенным цифрам, Заказчик оценки не подписывает акт о выполнении оценочных работ (услуг) и таким образом работа оценщика не может быть оплачена. 
Следует отметить, что в ежедневные обязанности профессиональных «институциональных жалобщиков» входит подготовка жалоб на отчеты оценщиков в оценочные СРО в силу их заинтересованности в улучшении своих экономических интересов. 
Жалобы пишутся в ответ на несовпадение внутренних оценок контролеров-жалобщиков с оценками независимых оценщиков и просто потому что это выгодно, поскольку институциональный жалобщик ничего не теряет, но, оспорив отчет, имеет шанс улучшить свои интересы.</p:text>
    <p:extLst mod="1">
      <p:ext uri="{C676402C-5697-4E1C-873F-D02D1690AC5C}">
        <p15:threadingInfo xmlns:p15="http://schemas.microsoft.com/office/powerpoint/2012/main" xmlns=""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9-15T18:44:15.847" idx="1">
    <p:pos x="138" y="1711"/>
    <p:text>Нередко приходится слышать тезис контролеров и регуляторов о «крайне низком качестве оценочных услуг»…
 А что такое качество оценочных услуг? Кто это качество должен определять и кому оно должно понравиться – заказчику, регулятору или третьим лицам? Может ли отдельно взятая оценка понравиться всем, и должна ли?</p:text>
    <p:extLst mod="1">
      <p:ext uri="{C676402C-5697-4E1C-873F-D02D1690AC5C}">
        <p15:threadingInfo xmlns:p15="http://schemas.microsoft.com/office/powerpoint/2012/main" xmlns=""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9-15T18:45:43.994" idx="2">
    <p:pos x="7034" y="3795"/>
    <p:text>Вопросы к примеру:
1. Виноват ли оценщик и, если да, какой ущерб может нанести его оценка?
2. Имеет ли право кто-то, не обладающий законодательным правом определения стоимости, предъявлять претензии к оценщикам, основываясь лишь на «революционном правосознании»?  
3. Если кто-то умеет определять стоимость лучше оценщиков, не лучше ли им самим и определять стоимость?</p:text>
    <p:extLst mod="1">
      <p:ext uri="{C676402C-5697-4E1C-873F-D02D1690AC5C}">
        <p15:threadingInfo xmlns:p15="http://schemas.microsoft.com/office/powerpoint/2012/main" xmlns=""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9-15T19:08:34.829" idx="6">
    <p:pos x="116" y="76"/>
    <p:text>В случаях, предписанных законодательством, когда собственник имущества вынужден выступать в роли заказчика оценки, он резонно полагает, что раз уж он должен нести транзакционные издержки по оплате услуг оценщика, он должен сторицей окупить эти издержки посредством оговаривания нанятому оценщику своего «видения» результата оценки. 
Другие стороны потенциальной сделки (или так называемые третьи лица, например, контролер или регулятор оценки) осознают, что поскольку не они «заказывали музыку», результат оценки априори им невыгоден, поэтому полученный результат в обязательном порядке следует подвергнуть обжалованию.</p:text>
    <p:extLst mod="1">
      <p:ext uri="{C676402C-5697-4E1C-873F-D02D1690AC5C}">
        <p15:threadingInfo xmlns:p15="http://schemas.microsoft.com/office/powerpoint/2012/main" xmlns=""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1-09-15T19:13:41.752" idx="7">
    <p:pos x="115" y="139"/>
    <p:text>* - эти слова звучат как сарказм, потому что любое вмешательство третьих лиц в деятельность оценщика оказывает влияние на процесс оценки и, очевидно,  если для кого-то вмешательство окажет положительное влияние, то ровно на столько же для кого то другого оно окажется отрицательным (По сути расплодившиеся в настоящее время многочисленные жалобы на отчеты оценщиков во многом являются инструментом оказания давления на независимых оценщиков). ** - На сегодняшний день работа оценщиков в таких случаях, за редкими исключениями, не оплачивается и, если оценщики аккредитованы при заказчике оценочных услуг, они могут также лишиться при этом своих аккредитаций</p:text>
    <p:extLst mod="1">
      <p:ext uri="{C676402C-5697-4E1C-873F-D02D1690AC5C}">
        <p15:threadingInfo xmlns:p15="http://schemas.microsoft.com/office/powerpoint/2012/main" xmlns=""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250661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27461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985952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02217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65825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032907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2482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367864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8882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308622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5718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052750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61576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8454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724837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07721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10/19/2021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04979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10/19/2021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617406477"/>
      </p:ext>
    </p:extLst>
  </p:cSld>
  <p:clrMap bg1="dk1" tx1="lt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13552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2052918"/>
            <a:ext cx="10005846" cy="4195481"/>
          </a:xfrm>
        </p:spPr>
        <p:txBody>
          <a:bodyPr>
            <a:normAutofit/>
          </a:bodyPr>
          <a:lstStyle/>
          <a:p>
            <a:pPr marL="0" indent="0" algn="ctr">
              <a:buNone/>
            </a:pPr>
            <a:r>
              <a:rPr lang="ru-RU"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СПАСИБО </a:t>
            </a:r>
            <a:br>
              <a:rPr lang="ru-RU"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br>
            <a:r>
              <a:rPr lang="ru-RU"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ЗА ВНИМАНИЕ!</a:t>
            </a:r>
            <a:endParaRPr lang="ru-RU"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xmlns="" val="2339735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19849" y="440155"/>
            <a:ext cx="5505451" cy="2093495"/>
          </a:xfrm>
        </p:spPr>
        <p:txBody>
          <a:bodyPr>
            <a:noAutofit/>
          </a:bodyPr>
          <a:lstStyle/>
          <a:p>
            <a:r>
              <a:rPr lang="ru-RU" sz="3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Для чего нужен </a:t>
            </a: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r>
            <a:b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институт </a:t>
            </a:r>
            <a:r>
              <a:rPr lang="ru-RU" sz="3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независимой оценки </a:t>
            </a: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в </a:t>
            </a:r>
            <a:r>
              <a:rPr lang="ru-RU" sz="3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обществе </a:t>
            </a: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r>
            <a:b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и </a:t>
            </a:r>
            <a:r>
              <a:rPr lang="ru-RU" sz="3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экономике</a:t>
            </a:r>
            <a:r>
              <a:rPr lang="ru-RU" sz="3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endParaRPr lang="ru-RU" sz="3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6486525" y="3057526"/>
            <a:ext cx="5438775" cy="3565358"/>
          </a:xfrm>
        </p:spPr>
        <p:txBody>
          <a:bodyPr>
            <a:normAutofit/>
          </a:bodyPr>
          <a:lstStyle/>
          <a:p>
            <a:r>
              <a:rPr lang="ru-RU" dirty="0">
                <a:solidFill>
                  <a:schemeClr val="accent1">
                    <a:lumMod val="75000"/>
                  </a:schemeClr>
                </a:solidFill>
                <a:effectLst/>
              </a:rPr>
              <a:t>В рыночной экономике трансакции с имуществом должны осуществляться по рыночной стоимости. </a:t>
            </a:r>
            <a:endParaRPr lang="ru-RU" dirty="0" smtClean="0">
              <a:solidFill>
                <a:schemeClr val="accent1">
                  <a:lumMod val="75000"/>
                </a:schemeClr>
              </a:solidFill>
              <a:effectLst/>
            </a:endParaRPr>
          </a:p>
          <a:p>
            <a:r>
              <a:rPr lang="ru-RU" dirty="0" smtClean="0">
                <a:solidFill>
                  <a:schemeClr val="accent1">
                    <a:lumMod val="75000"/>
                  </a:schemeClr>
                </a:solidFill>
                <a:effectLst/>
              </a:rPr>
              <a:t>Во </a:t>
            </a:r>
            <a:r>
              <a:rPr lang="ru-RU" dirty="0">
                <a:solidFill>
                  <a:schemeClr val="accent1">
                    <a:lumMod val="75000"/>
                  </a:schemeClr>
                </a:solidFill>
                <a:effectLst/>
              </a:rPr>
              <a:t>избежание ценового сговора между покупателем и продавцом государство устанавливает обязанность осуществления сделок по рыночным ценам, уровень которых во многих случаях должен определять независимый оценщик</a:t>
            </a:r>
            <a:r>
              <a:rPr lang="ru-RU" dirty="0" smtClean="0">
                <a:solidFill>
                  <a:schemeClr val="accent1">
                    <a:lumMod val="75000"/>
                  </a:schemeClr>
                </a:solidFill>
                <a:effectLst/>
              </a:rPr>
              <a:t>.</a:t>
            </a:r>
          </a:p>
        </p:txBody>
      </p:sp>
    </p:spTree>
    <p:extLst>
      <p:ext uri="{BB962C8B-B14F-4D97-AF65-F5344CB8AC3E}">
        <p14:creationId xmlns:p14="http://schemas.microsoft.com/office/powerpoint/2010/main" xmlns="" val="85554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81675" y="400051"/>
            <a:ext cx="6229350" cy="1600200"/>
          </a:xfrm>
        </p:spPr>
        <p:txBody>
          <a:bodyPr/>
          <a:lstStyle/>
          <a:p>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Независимость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оценки и оценщика</a:t>
            </a:r>
            <a:endPar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5886450" y="2000250"/>
            <a:ext cx="6124575" cy="4352423"/>
          </a:xfrm>
        </p:spPr>
        <p:txBody>
          <a:bodyPr>
            <a:normAutofit/>
          </a:bodyPr>
          <a:lstStyle/>
          <a:p>
            <a:r>
              <a:rPr lang="ru-RU" sz="1800" u="sng" dirty="0">
                <a:solidFill>
                  <a:schemeClr val="accent1">
                    <a:lumMod val="75000"/>
                  </a:schemeClr>
                </a:solidFill>
                <a:effectLst/>
              </a:rPr>
              <a:t>ФЗ-135 </a:t>
            </a:r>
            <a:r>
              <a:rPr lang="ru-RU" sz="1800" u="sng" dirty="0" smtClean="0">
                <a:solidFill>
                  <a:schemeClr val="accent1">
                    <a:lumMod val="75000"/>
                  </a:schemeClr>
                </a:solidFill>
                <a:effectLst/>
              </a:rPr>
              <a:t>ОД, статья 16</a:t>
            </a:r>
            <a:r>
              <a:rPr lang="ru-RU" sz="1800" dirty="0" smtClean="0">
                <a:solidFill>
                  <a:schemeClr val="accent1">
                    <a:lumMod val="75000"/>
                  </a:schemeClr>
                </a:solidFill>
                <a:effectLst/>
              </a:rPr>
              <a:t>: </a:t>
            </a:r>
          </a:p>
          <a:p>
            <a:r>
              <a:rPr lang="ru-RU" sz="1800" i="1" dirty="0" smtClean="0">
                <a:solidFill>
                  <a:schemeClr val="accent1">
                    <a:lumMod val="75000"/>
                  </a:schemeClr>
                </a:solidFill>
                <a:effectLst/>
              </a:rPr>
              <a:t>«</a:t>
            </a:r>
            <a:r>
              <a:rPr lang="ru-RU" sz="1800" i="1" dirty="0">
                <a:solidFill>
                  <a:schemeClr val="accent1">
                    <a:lumMod val="75000"/>
                  </a:schemeClr>
                </a:solidFill>
                <a:effectLst/>
              </a:rPr>
              <a:t>Не допускается вмешательство заказчика либо иных заинтересованных лиц в деятельность оценщика и юридического лица, с которым оценщик заключил трудовой договор, </a:t>
            </a:r>
            <a:r>
              <a:rPr lang="ru-RU" sz="1800" b="1" i="1" dirty="0">
                <a:solidFill>
                  <a:schemeClr val="accent1">
                    <a:lumMod val="75000"/>
                  </a:schemeClr>
                </a:solidFill>
                <a:effectLst/>
              </a:rPr>
              <a:t>если это может негативно повлиять на достоверность результата проведения оценки объекта оценки</a:t>
            </a:r>
            <a:r>
              <a:rPr lang="ru-RU" sz="1800" i="1" dirty="0">
                <a:solidFill>
                  <a:schemeClr val="accent1">
                    <a:lumMod val="75000"/>
                  </a:schemeClr>
                </a:solidFill>
                <a:effectLst/>
              </a:rPr>
              <a:t>, в том числе ограничение круга вопросов, подлежащих выяснению или определению при проведении оценки объекта оценки</a:t>
            </a:r>
            <a:r>
              <a:rPr lang="ru-RU" sz="1800" dirty="0" smtClean="0">
                <a:solidFill>
                  <a:schemeClr val="accent1">
                    <a:lumMod val="75000"/>
                  </a:schemeClr>
                </a:solidFill>
                <a:effectLst/>
              </a:rPr>
              <a:t>.».</a:t>
            </a:r>
          </a:p>
        </p:txBody>
      </p:sp>
    </p:spTree>
    <p:extLst>
      <p:ext uri="{BB962C8B-B14F-4D97-AF65-F5344CB8AC3E}">
        <p14:creationId xmlns:p14="http://schemas.microsoft.com/office/powerpoint/2010/main" xmlns="" val="2634127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1813" y="314325"/>
            <a:ext cx="6692152" cy="1847850"/>
          </a:xfrm>
        </p:spPr>
        <p:txBody>
          <a:bodyPr>
            <a:normAutofit fontScale="90000"/>
          </a:bodyPr>
          <a:lstStyle/>
          <a:p>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Последствия нарушения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независимой оценки</a:t>
            </a:r>
            <a:endPar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531813" y="1799648"/>
            <a:ext cx="5907087" cy="3886777"/>
          </a:xfrm>
        </p:spPr>
        <p:txBody>
          <a:bodyPr>
            <a:normAutofit fontScale="92500"/>
          </a:bodyPr>
          <a:lstStyle/>
          <a:p>
            <a:r>
              <a:rPr lang="ru-RU" dirty="0" smtClean="0">
                <a:solidFill>
                  <a:schemeClr val="accent1">
                    <a:lumMod val="75000"/>
                  </a:schemeClr>
                </a:solidFill>
                <a:effectLst/>
              </a:rPr>
              <a:t>В </a:t>
            </a:r>
            <a:r>
              <a:rPr lang="ru-RU" dirty="0">
                <a:solidFill>
                  <a:schemeClr val="accent1">
                    <a:lumMod val="75000"/>
                  </a:schemeClr>
                </a:solidFill>
                <a:effectLst/>
              </a:rPr>
              <a:t>ситуации, когда жаловаться на результаты оценки становится в принципе выгодным, исход споров решается, как правило, отнюдь не качеством оценки (хотя безусловно она является важным фактором), а мощью административного ресурса.</a:t>
            </a:r>
          </a:p>
          <a:p>
            <a:r>
              <a:rPr lang="ru-RU" dirty="0">
                <a:solidFill>
                  <a:schemeClr val="accent1">
                    <a:lumMod val="75000"/>
                  </a:schemeClr>
                </a:solidFill>
                <a:effectLst/>
              </a:rPr>
              <a:t>В результате этого, рынок начинает жить по законам джунглей: кто сильнее, тот и прав. </a:t>
            </a:r>
            <a:endParaRPr lang="ru-RU" dirty="0" smtClean="0">
              <a:solidFill>
                <a:schemeClr val="accent1">
                  <a:lumMod val="75000"/>
                </a:schemeClr>
              </a:solidFill>
              <a:effectLst/>
            </a:endParaRPr>
          </a:p>
          <a:p>
            <a:r>
              <a:rPr lang="ru-RU" dirty="0">
                <a:solidFill>
                  <a:schemeClr val="accent1">
                    <a:lumMod val="75000"/>
                  </a:schemeClr>
                </a:solidFill>
                <a:effectLst/>
              </a:rPr>
              <a:t>Следствием таких «законов» становится монополизация экономики и низкий рейтинг инвестиционного климата</a:t>
            </a:r>
            <a:r>
              <a:rPr lang="ru-RU" dirty="0" smtClean="0">
                <a:solidFill>
                  <a:schemeClr val="accent1">
                    <a:lumMod val="75000"/>
                  </a:schemeClr>
                </a:solidFill>
                <a:effectLst/>
              </a:rPr>
              <a:t>.</a:t>
            </a:r>
            <a:endParaRPr lang="ru-RU" dirty="0">
              <a:solidFill>
                <a:schemeClr val="accent1">
                  <a:lumMod val="75000"/>
                </a:schemeClr>
              </a:solidFill>
              <a:effectLst/>
            </a:endParaRPr>
          </a:p>
        </p:txBody>
      </p:sp>
      <p:pic>
        <p:nvPicPr>
          <p:cNvPr id="7" name="Рисунок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1813" y="5994272"/>
            <a:ext cx="3837440" cy="527305"/>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775998" y="577517"/>
            <a:ext cx="3817040" cy="5719010"/>
          </a:xfrm>
          <a:prstGeom prst="rect">
            <a:avLst/>
          </a:prstGeom>
        </p:spPr>
      </p:pic>
    </p:spTree>
    <p:extLst>
      <p:ext uri="{BB962C8B-B14F-4D97-AF65-F5344CB8AC3E}">
        <p14:creationId xmlns:p14="http://schemas.microsoft.com/office/powerpoint/2010/main" xmlns="" val="691514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988" y="362743"/>
            <a:ext cx="5907087" cy="2276475"/>
          </a:xfrm>
        </p:spPr>
        <p:txBody>
          <a:bodyPr/>
          <a:lstStyle/>
          <a:p>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Качество оценочных услуг: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нельзя угодить всем</a:t>
            </a:r>
            <a:endPar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512762" y="2639218"/>
            <a:ext cx="5697537" cy="2809081"/>
          </a:xfrm>
        </p:spPr>
        <p:txBody>
          <a:bodyPr>
            <a:normAutofit lnSpcReduction="10000"/>
          </a:bodyPr>
          <a:lstStyle/>
          <a:p>
            <a:pPr marL="0" indent="0">
              <a:buNone/>
            </a:pPr>
            <a:r>
              <a:rPr lang="ru-RU" dirty="0" smtClean="0">
                <a:solidFill>
                  <a:schemeClr val="accent1">
                    <a:lumMod val="75000"/>
                  </a:schemeClr>
                </a:solidFill>
                <a:effectLst/>
              </a:rPr>
              <a:t>Отличительной </a:t>
            </a:r>
            <a:r>
              <a:rPr lang="ru-RU" dirty="0">
                <a:solidFill>
                  <a:schemeClr val="accent1">
                    <a:lumMod val="75000"/>
                  </a:schemeClr>
                </a:solidFill>
                <a:effectLst/>
              </a:rPr>
              <a:t>особенностью оценочных услуг является принципиальная невозможность определения такой величины рыночной стоимости объекта </a:t>
            </a:r>
            <a:r>
              <a:rPr lang="ru-RU" dirty="0" smtClean="0">
                <a:solidFill>
                  <a:schemeClr val="accent1">
                    <a:lumMod val="75000"/>
                  </a:schemeClr>
                </a:solidFill>
                <a:effectLst/>
              </a:rPr>
              <a:t>оценки, с </a:t>
            </a:r>
            <a:r>
              <a:rPr lang="ru-RU" dirty="0">
                <a:solidFill>
                  <a:schemeClr val="accent1">
                    <a:lumMod val="75000"/>
                  </a:schemeClr>
                </a:solidFill>
                <a:effectLst/>
              </a:rPr>
              <a:t>которой согласились бы все, -  в первую </a:t>
            </a:r>
            <a:r>
              <a:rPr lang="ru-RU" dirty="0" smtClean="0">
                <a:solidFill>
                  <a:schemeClr val="accent1">
                    <a:lumMod val="75000"/>
                  </a:schemeClr>
                </a:solidFill>
                <a:effectLst/>
              </a:rPr>
              <a:t>очередь, </a:t>
            </a:r>
            <a:r>
              <a:rPr lang="ru-RU" dirty="0">
                <a:solidFill>
                  <a:schemeClr val="accent1">
                    <a:lumMod val="75000"/>
                  </a:schemeClr>
                </a:solidFill>
                <a:effectLst/>
              </a:rPr>
              <a:t>потому, что каждый участник рынка, прежде всего, заботится о своих интересах, однако, очевидно, нельзя угодить </a:t>
            </a:r>
            <a:r>
              <a:rPr lang="ru-RU" dirty="0" smtClean="0">
                <a:solidFill>
                  <a:schemeClr val="accent1">
                    <a:lumMod val="75000"/>
                  </a:schemeClr>
                </a:solidFill>
                <a:effectLst/>
              </a:rPr>
              <a:t>всем.</a:t>
            </a:r>
            <a:endParaRPr lang="ru-RU" dirty="0">
              <a:solidFill>
                <a:schemeClr val="accent1">
                  <a:lumMod val="75000"/>
                </a:schemeClr>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1813" y="5994272"/>
            <a:ext cx="3837440" cy="527305"/>
          </a:xfrm>
          <a:prstGeom prst="rect">
            <a:avLst/>
          </a:prstGeom>
        </p:spPr>
      </p:pic>
      <p:pic>
        <p:nvPicPr>
          <p:cNvPr id="7" name="Рисунок 6"/>
          <p:cNvPicPr>
            <a:picLocks noChangeAspect="1"/>
          </p:cNvPicPr>
          <p:nvPr/>
        </p:nvPicPr>
        <p:blipFill rotWithShape="1">
          <a:blip r:embed="rId4">
            <a:extLst>
              <a:ext uri="{28A0092B-C50C-407E-A947-70E740481C1C}">
                <a14:useLocalDpi xmlns:a14="http://schemas.microsoft.com/office/drawing/2010/main" xmlns="" val="0"/>
              </a:ext>
            </a:extLst>
          </a:blip>
          <a:srcRect l="166" r="41487"/>
          <a:stretch/>
        </p:blipFill>
        <p:spPr>
          <a:xfrm>
            <a:off x="6276975" y="561975"/>
            <a:ext cx="5010149" cy="5724526"/>
          </a:xfrm>
          <a:prstGeom prst="rect">
            <a:avLst/>
          </a:prstGeom>
        </p:spPr>
      </p:pic>
    </p:spTree>
    <p:extLst>
      <p:ext uri="{BB962C8B-B14F-4D97-AF65-F5344CB8AC3E}">
        <p14:creationId xmlns:p14="http://schemas.microsoft.com/office/powerpoint/2010/main" xmlns="" val="3847117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36873" y="295276"/>
            <a:ext cx="6340878" cy="1704974"/>
          </a:xfrm>
        </p:spPr>
        <p:txBody>
          <a:bodyPr>
            <a:noAutofit/>
          </a:bodyPr>
          <a:lstStyle/>
          <a:p>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Пример стандартного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конфликта интересов</a:t>
            </a:r>
            <a:endPar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5787342" y="2069310"/>
            <a:ext cx="6285052" cy="4388639"/>
          </a:xfrm>
        </p:spPr>
        <p:txBody>
          <a:bodyPr>
            <a:normAutofit/>
          </a:bodyPr>
          <a:lstStyle/>
          <a:p>
            <a:r>
              <a:rPr lang="ru-RU" dirty="0" smtClean="0">
                <a:solidFill>
                  <a:schemeClr val="accent1">
                    <a:lumMod val="75000"/>
                  </a:schemeClr>
                </a:solidFill>
                <a:effectLst/>
              </a:rPr>
              <a:t>Покупатель </a:t>
            </a:r>
            <a:r>
              <a:rPr lang="ru-RU" dirty="0">
                <a:solidFill>
                  <a:schemeClr val="accent1">
                    <a:lumMod val="75000"/>
                  </a:schemeClr>
                </a:solidFill>
                <a:effectLst/>
              </a:rPr>
              <a:t>хочет купить </a:t>
            </a:r>
            <a:r>
              <a:rPr lang="ru-RU" dirty="0" smtClean="0">
                <a:solidFill>
                  <a:schemeClr val="accent1">
                    <a:lumMod val="75000"/>
                  </a:schemeClr>
                </a:solidFill>
                <a:effectLst/>
              </a:rPr>
              <a:t>объект за 1 млн. руб., </a:t>
            </a:r>
            <a:r>
              <a:rPr lang="ru-RU" dirty="0">
                <a:solidFill>
                  <a:schemeClr val="accent1">
                    <a:lumMod val="75000"/>
                  </a:schemeClr>
                </a:solidFill>
                <a:effectLst/>
              </a:rPr>
              <a:t>а </a:t>
            </a:r>
            <a:r>
              <a:rPr lang="ru-RU" dirty="0" smtClean="0">
                <a:solidFill>
                  <a:schemeClr val="accent1">
                    <a:lumMod val="75000"/>
                  </a:schemeClr>
                </a:solidFill>
                <a:effectLst/>
              </a:rPr>
              <a:t>продавец хочет </a:t>
            </a:r>
            <a:r>
              <a:rPr lang="ru-RU" dirty="0">
                <a:solidFill>
                  <a:schemeClr val="accent1">
                    <a:lumMod val="75000"/>
                  </a:schemeClr>
                </a:solidFill>
                <a:effectLst/>
              </a:rPr>
              <a:t>продать этот </a:t>
            </a:r>
            <a:r>
              <a:rPr lang="ru-RU" dirty="0" smtClean="0">
                <a:solidFill>
                  <a:schemeClr val="accent1">
                    <a:lumMod val="75000"/>
                  </a:schemeClr>
                </a:solidFill>
                <a:effectLst/>
              </a:rPr>
              <a:t>объект за </a:t>
            </a:r>
            <a:r>
              <a:rPr lang="ru-RU" dirty="0">
                <a:solidFill>
                  <a:schemeClr val="accent1">
                    <a:lumMod val="75000"/>
                  </a:schemeClr>
                </a:solidFill>
                <a:effectLst/>
              </a:rPr>
              <a:t>3 </a:t>
            </a:r>
            <a:r>
              <a:rPr lang="ru-RU" dirty="0" smtClean="0">
                <a:solidFill>
                  <a:schemeClr val="accent1">
                    <a:lumMod val="75000"/>
                  </a:schemeClr>
                </a:solidFill>
                <a:effectLst/>
              </a:rPr>
              <a:t>млн. руб., </a:t>
            </a:r>
            <a:r>
              <a:rPr lang="ru-RU" dirty="0">
                <a:solidFill>
                  <a:schemeClr val="accent1">
                    <a:lumMod val="75000"/>
                  </a:schemeClr>
                </a:solidFill>
                <a:effectLst/>
              </a:rPr>
              <a:t>они оба обращаются к оценщику, он определяет </a:t>
            </a:r>
            <a:r>
              <a:rPr lang="ru-RU" dirty="0" smtClean="0">
                <a:solidFill>
                  <a:schemeClr val="accent1">
                    <a:lumMod val="75000"/>
                  </a:schemeClr>
                </a:solidFill>
                <a:effectLst/>
              </a:rPr>
              <a:t>стоимость объекта, </a:t>
            </a:r>
            <a:r>
              <a:rPr lang="ru-RU" dirty="0">
                <a:solidFill>
                  <a:schemeClr val="accent1">
                    <a:lumMod val="75000"/>
                  </a:schemeClr>
                </a:solidFill>
                <a:effectLst/>
              </a:rPr>
              <a:t>допустим, в </a:t>
            </a:r>
            <a:r>
              <a:rPr lang="ru-RU" dirty="0" smtClean="0">
                <a:solidFill>
                  <a:schemeClr val="accent1">
                    <a:lumMod val="75000"/>
                  </a:schemeClr>
                </a:solidFill>
                <a:effectLst/>
              </a:rPr>
              <a:t>1,8 млн. руб.</a:t>
            </a:r>
          </a:p>
          <a:p>
            <a:endParaRPr lang="ru-RU" dirty="0" smtClean="0">
              <a:solidFill>
                <a:schemeClr val="accent1">
                  <a:lumMod val="75000"/>
                </a:schemeClr>
              </a:solidFill>
              <a:effectLst/>
            </a:endParaRPr>
          </a:p>
          <a:p>
            <a:r>
              <a:rPr lang="ru-RU" dirty="0">
                <a:solidFill>
                  <a:schemeClr val="accent1">
                    <a:lumMod val="75000"/>
                  </a:schemeClr>
                </a:solidFill>
                <a:effectLst/>
              </a:rPr>
              <a:t>В итоге, </a:t>
            </a:r>
            <a:r>
              <a:rPr lang="ru-RU" dirty="0" smtClean="0">
                <a:solidFill>
                  <a:schemeClr val="accent1">
                    <a:lumMod val="75000"/>
                  </a:schemeClr>
                </a:solidFill>
                <a:effectLst/>
              </a:rPr>
              <a:t>недовольные </a:t>
            </a:r>
            <a:r>
              <a:rPr lang="ru-RU" dirty="0">
                <a:solidFill>
                  <a:schemeClr val="accent1">
                    <a:lumMod val="75000"/>
                  </a:schemeClr>
                </a:solidFill>
                <a:effectLst/>
              </a:rPr>
              <a:t>оценщиком покупатель </a:t>
            </a:r>
            <a:r>
              <a:rPr lang="ru-RU" dirty="0" smtClean="0">
                <a:solidFill>
                  <a:schemeClr val="accent1">
                    <a:lumMod val="75000"/>
                  </a:schemeClr>
                </a:solidFill>
                <a:effectLst/>
              </a:rPr>
              <a:t>и продавец замотивированы обжаловать </a:t>
            </a:r>
            <a:r>
              <a:rPr lang="ru-RU" dirty="0">
                <a:solidFill>
                  <a:schemeClr val="accent1">
                    <a:lumMod val="75000"/>
                  </a:schemeClr>
                </a:solidFill>
                <a:effectLst/>
              </a:rPr>
              <a:t>работу оценщика, полагая, что сделка, осуществленная по цене равной величине, определенной оценщиком, нанесет </a:t>
            </a:r>
            <a:r>
              <a:rPr lang="ru-RU" dirty="0" smtClean="0">
                <a:solidFill>
                  <a:schemeClr val="accent1">
                    <a:lumMod val="75000"/>
                  </a:schemeClr>
                </a:solidFill>
                <a:effectLst/>
              </a:rPr>
              <a:t>им ущерб </a:t>
            </a:r>
            <a:r>
              <a:rPr lang="ru-RU" dirty="0">
                <a:solidFill>
                  <a:schemeClr val="accent1">
                    <a:lumMod val="75000"/>
                  </a:schemeClr>
                </a:solidFill>
                <a:effectLst/>
              </a:rPr>
              <a:t>в </a:t>
            </a:r>
            <a:r>
              <a:rPr lang="ru-RU" dirty="0" smtClean="0">
                <a:solidFill>
                  <a:schemeClr val="accent1">
                    <a:lumMod val="75000"/>
                  </a:schemeClr>
                </a:solidFill>
                <a:effectLst/>
              </a:rPr>
              <a:t>размере, соответственно, 0,8 и 1,2 млн. руб. </a:t>
            </a:r>
          </a:p>
        </p:txBody>
      </p:sp>
      <p:pic>
        <p:nvPicPr>
          <p:cNvPr id="5" name="Рисунок 4"/>
          <p:cNvPicPr>
            <a:picLocks noChangeAspect="1"/>
          </p:cNvPicPr>
          <p:nvPr/>
        </p:nvPicPr>
        <p:blipFill rotWithShape="1">
          <a:blip r:embed="rId3">
            <a:extLst>
              <a:ext uri="{28A0092B-C50C-407E-A947-70E740481C1C}">
                <a14:useLocalDpi xmlns:a14="http://schemas.microsoft.com/office/drawing/2010/main" xmlns="" val="0"/>
              </a:ext>
            </a:extLst>
          </a:blip>
          <a:srcRect l="13861" r="13530"/>
          <a:stretch/>
        </p:blipFill>
        <p:spPr>
          <a:xfrm>
            <a:off x="387229" y="582758"/>
            <a:ext cx="4971849" cy="4556401"/>
          </a:xfrm>
          <a:prstGeom prst="rect">
            <a:avLst/>
          </a:prstGeom>
        </p:spPr>
      </p:pic>
    </p:spTree>
    <p:extLst>
      <p:ext uri="{BB962C8B-B14F-4D97-AF65-F5344CB8AC3E}">
        <p14:creationId xmlns:p14="http://schemas.microsoft.com/office/powerpoint/2010/main" xmlns="" val="2838854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7038" y="406567"/>
            <a:ext cx="6364287" cy="2189747"/>
          </a:xfrm>
        </p:spPr>
        <p:txBody>
          <a:bodyPr/>
          <a:lstStyle/>
          <a:p>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Системная причина недоверия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к профессиональным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оценщикам</a:t>
            </a:r>
            <a:endPar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427039" y="3304674"/>
            <a:ext cx="6297612" cy="2981826"/>
          </a:xfrm>
        </p:spPr>
        <p:txBody>
          <a:bodyPr>
            <a:normAutofit/>
          </a:bodyPr>
          <a:lstStyle/>
          <a:p>
            <a:r>
              <a:rPr lang="ru-RU" dirty="0" smtClean="0">
                <a:solidFill>
                  <a:schemeClr val="accent1">
                    <a:lumMod val="75000"/>
                  </a:schemeClr>
                </a:solidFill>
                <a:effectLst/>
              </a:rPr>
              <a:t>Системной причиной недоверия к отчетам со стороны третьих лиц является их изначально нигилистическое отношение к «чужим» для них отчетам, а также банальное стремление к «отжиму» своих экономических интересов.</a:t>
            </a:r>
            <a:endParaRPr lang="ru-RU" dirty="0">
              <a:solidFill>
                <a:schemeClr val="accent1">
                  <a:lumMod val="75000"/>
                </a:schemeClr>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1813" y="5994272"/>
            <a:ext cx="3837440" cy="527305"/>
          </a:xfrm>
          <a:prstGeom prst="rect">
            <a:avLst/>
          </a:prstGeom>
        </p:spPr>
      </p:pic>
      <p:pic>
        <p:nvPicPr>
          <p:cNvPr id="8" name="Рисунок 7"/>
          <p:cNvPicPr>
            <a:picLocks noChangeAspect="1"/>
          </p:cNvPicPr>
          <p:nvPr/>
        </p:nvPicPr>
        <p:blipFill rotWithShape="1">
          <a:blip r:embed="rId4">
            <a:extLst>
              <a:ext uri="{28A0092B-C50C-407E-A947-70E740481C1C}">
                <a14:useLocalDpi xmlns:a14="http://schemas.microsoft.com/office/drawing/2010/main" xmlns="" val="0"/>
              </a:ext>
            </a:extLst>
          </a:blip>
          <a:srcRect l="14312" r="39289"/>
          <a:stretch/>
        </p:blipFill>
        <p:spPr>
          <a:xfrm>
            <a:off x="6867525" y="542924"/>
            <a:ext cx="4724400" cy="5727501"/>
          </a:xfrm>
          <a:prstGeom prst="rect">
            <a:avLst/>
          </a:prstGeom>
        </p:spPr>
      </p:pic>
    </p:spTree>
    <p:extLst>
      <p:ext uri="{BB962C8B-B14F-4D97-AF65-F5344CB8AC3E}">
        <p14:creationId xmlns:p14="http://schemas.microsoft.com/office/powerpoint/2010/main" xmlns="" val="2660239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0" y="262218"/>
            <a:ext cx="9079285" cy="1400530"/>
          </a:xfrm>
        </p:spPr>
        <p:txBody>
          <a:bodyPr>
            <a:noAutofit/>
          </a:bodyPr>
          <a:lstStyle/>
          <a:p>
            <a:r>
              <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Что нужно сделать </a:t>
            </a: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r>
            <a:b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br>
            <a:r>
              <a:rPr lang="ru-RU"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для </a:t>
            </a:r>
            <a:r>
              <a:rPr lang="ru-RU"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изменения ситуации? </a:t>
            </a:r>
          </a:p>
        </p:txBody>
      </p:sp>
      <p:sp>
        <p:nvSpPr>
          <p:cNvPr id="3" name="Объект 2"/>
          <p:cNvSpPr>
            <a:spLocks noGrp="1"/>
          </p:cNvSpPr>
          <p:nvPr>
            <p:ph idx="1"/>
          </p:nvPr>
        </p:nvSpPr>
        <p:spPr>
          <a:xfrm>
            <a:off x="4838700" y="1847849"/>
            <a:ext cx="7229475" cy="4067176"/>
          </a:xfrm>
        </p:spPr>
        <p:txBody>
          <a:bodyPr>
            <a:normAutofit fontScale="92500" lnSpcReduction="10000"/>
          </a:bodyPr>
          <a:lstStyle/>
          <a:p>
            <a:r>
              <a:rPr lang="ru-RU" dirty="0" smtClean="0">
                <a:solidFill>
                  <a:schemeClr val="accent1">
                    <a:lumMod val="75000"/>
                  </a:schemeClr>
                </a:solidFill>
                <a:effectLst/>
              </a:rPr>
              <a:t>Всему нашему Обществу, в </a:t>
            </a:r>
            <a:r>
              <a:rPr lang="ru-RU" dirty="0" err="1" smtClean="0">
                <a:solidFill>
                  <a:schemeClr val="accent1">
                    <a:lumMod val="75000"/>
                  </a:schemeClr>
                </a:solidFill>
                <a:effectLst/>
              </a:rPr>
              <a:t>т.ч</a:t>
            </a:r>
            <a:r>
              <a:rPr lang="ru-RU" dirty="0" smtClean="0">
                <a:solidFill>
                  <a:schemeClr val="accent1">
                    <a:lumMod val="75000"/>
                  </a:schemeClr>
                </a:solidFill>
                <a:effectLst/>
              </a:rPr>
              <a:t>. потребителям оценочных услуг и Регулятору </a:t>
            </a:r>
            <a:r>
              <a:rPr lang="ru-RU" dirty="0">
                <a:solidFill>
                  <a:schemeClr val="accent1">
                    <a:lumMod val="75000"/>
                  </a:schemeClr>
                </a:solidFill>
                <a:effectLst/>
              </a:rPr>
              <a:t>оценочной </a:t>
            </a:r>
            <a:r>
              <a:rPr lang="ru-RU" dirty="0" smtClean="0">
                <a:solidFill>
                  <a:schemeClr val="accent1">
                    <a:lumMod val="75000"/>
                  </a:schemeClr>
                </a:solidFill>
                <a:effectLst/>
              </a:rPr>
              <a:t>деятельности, </a:t>
            </a:r>
            <a:r>
              <a:rPr lang="ru-RU" dirty="0">
                <a:solidFill>
                  <a:schemeClr val="accent1">
                    <a:lumMod val="75000"/>
                  </a:schemeClr>
                </a:solidFill>
                <a:effectLst/>
              </a:rPr>
              <a:t>следует определиться: нужна ли вообще независимая оценка в России или не нужна? </a:t>
            </a:r>
            <a:endParaRPr lang="ru-RU" dirty="0" smtClean="0">
              <a:solidFill>
                <a:schemeClr val="accent1">
                  <a:lumMod val="75000"/>
                </a:schemeClr>
              </a:solidFill>
              <a:effectLst/>
            </a:endParaRPr>
          </a:p>
          <a:p>
            <a:r>
              <a:rPr lang="ru-RU" dirty="0" smtClean="0">
                <a:solidFill>
                  <a:schemeClr val="accent1">
                    <a:lumMod val="75000"/>
                  </a:schemeClr>
                </a:solidFill>
                <a:effectLst/>
              </a:rPr>
              <a:t>Если независимая оценка не нужна, очевидно, </a:t>
            </a:r>
            <a:r>
              <a:rPr lang="ru-RU" dirty="0">
                <a:solidFill>
                  <a:schemeClr val="accent1">
                    <a:lumMod val="75000"/>
                  </a:schemeClr>
                </a:solidFill>
                <a:effectLst/>
              </a:rPr>
              <a:t>следует внести соответствующие коррективы в 135-ФЗ, изъяв оттуда статью </a:t>
            </a:r>
            <a:r>
              <a:rPr lang="ru-RU" dirty="0" smtClean="0">
                <a:solidFill>
                  <a:schemeClr val="accent1">
                    <a:lumMod val="75000"/>
                  </a:schemeClr>
                </a:solidFill>
                <a:effectLst/>
              </a:rPr>
              <a:t>16</a:t>
            </a:r>
            <a:r>
              <a:rPr lang="ru-RU" dirty="0">
                <a:solidFill>
                  <a:schemeClr val="accent1">
                    <a:lumMod val="75000"/>
                  </a:schemeClr>
                </a:solidFill>
                <a:effectLst/>
              </a:rPr>
              <a:t> </a:t>
            </a:r>
            <a:r>
              <a:rPr lang="ru-RU" dirty="0" smtClean="0">
                <a:solidFill>
                  <a:schemeClr val="accent1">
                    <a:lumMod val="75000"/>
                  </a:schemeClr>
                </a:solidFill>
                <a:effectLst/>
              </a:rPr>
              <a:t>как устаревшую и на данном этапе развития госрегулирования утратившую связь с реальностью.</a:t>
            </a:r>
          </a:p>
          <a:p>
            <a:r>
              <a:rPr lang="ru-RU" dirty="0" smtClean="0">
                <a:solidFill>
                  <a:schemeClr val="accent1">
                    <a:lumMod val="75000"/>
                  </a:schemeClr>
                </a:solidFill>
                <a:effectLst/>
              </a:rPr>
              <a:t>В случае </a:t>
            </a:r>
            <a:r>
              <a:rPr lang="ru-RU" dirty="0">
                <a:solidFill>
                  <a:schemeClr val="accent1">
                    <a:lumMod val="75000"/>
                  </a:schemeClr>
                </a:solidFill>
                <a:effectLst/>
              </a:rPr>
              <a:t>если независимая оценка все-таки нужна, следует снизить возможности оказания давления на оценщика посредством изменения </a:t>
            </a:r>
            <a:r>
              <a:rPr lang="ru-RU" dirty="0" smtClean="0">
                <a:solidFill>
                  <a:schemeClr val="accent1">
                    <a:lumMod val="75000"/>
                  </a:schemeClr>
                </a:solidFill>
                <a:effectLst/>
              </a:rPr>
              <a:t>механизмов принятия отчетов об оценке, </a:t>
            </a:r>
            <a:r>
              <a:rPr lang="ru-RU" dirty="0">
                <a:solidFill>
                  <a:schemeClr val="accent1">
                    <a:lumMod val="75000"/>
                  </a:schemeClr>
                </a:solidFill>
                <a:effectLst/>
              </a:rPr>
              <a:t>оплаты </a:t>
            </a:r>
            <a:r>
              <a:rPr lang="ru-RU" dirty="0" smtClean="0">
                <a:solidFill>
                  <a:schemeClr val="accent1">
                    <a:lumMod val="75000"/>
                  </a:schemeClr>
                </a:solidFill>
                <a:effectLst/>
              </a:rPr>
              <a:t>оценочных слуг </a:t>
            </a:r>
            <a:r>
              <a:rPr lang="ru-RU" dirty="0">
                <a:solidFill>
                  <a:schemeClr val="accent1">
                    <a:lumMod val="75000"/>
                  </a:schemeClr>
                </a:solidFill>
                <a:effectLst/>
              </a:rPr>
              <a:t>и </a:t>
            </a:r>
            <a:r>
              <a:rPr lang="ru-RU" dirty="0" smtClean="0">
                <a:solidFill>
                  <a:schemeClr val="accent1">
                    <a:lumMod val="75000"/>
                  </a:schemeClr>
                </a:solidFill>
                <a:effectLst/>
              </a:rPr>
              <a:t>внесения дополнений в ст.16 135-ФЗ ОД. </a:t>
            </a:r>
            <a:endParaRPr lang="ru-RU" dirty="0">
              <a:solidFill>
                <a:schemeClr val="accent1">
                  <a:lumMod val="75000"/>
                </a:schemeClr>
              </a:solidFill>
            </a:endParaRPr>
          </a:p>
        </p:txBody>
      </p:sp>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885113" y="5994272"/>
            <a:ext cx="3837440" cy="527305"/>
          </a:xfrm>
          <a:prstGeom prst="rect">
            <a:avLst/>
          </a:prstGeom>
        </p:spPr>
      </p:pic>
      <p:pic>
        <p:nvPicPr>
          <p:cNvPr id="7" name="Рисунок 6"/>
          <p:cNvPicPr>
            <a:picLocks noChangeAspect="1"/>
          </p:cNvPicPr>
          <p:nvPr/>
        </p:nvPicPr>
        <p:blipFill rotWithShape="1">
          <a:blip r:embed="rId4">
            <a:extLst>
              <a:ext uri="{28A0092B-C50C-407E-A947-70E740481C1C}">
                <a14:useLocalDpi xmlns:a14="http://schemas.microsoft.com/office/drawing/2010/main" xmlns="" val="0"/>
              </a:ext>
            </a:extLst>
          </a:blip>
          <a:srcRect l="13671" r="47003"/>
          <a:stretch/>
        </p:blipFill>
        <p:spPr>
          <a:xfrm>
            <a:off x="600075" y="567927"/>
            <a:ext cx="4000500" cy="5722143"/>
          </a:xfrm>
          <a:prstGeom prst="rect">
            <a:avLst/>
          </a:prstGeom>
        </p:spPr>
      </p:pic>
    </p:spTree>
    <p:extLst>
      <p:ext uri="{BB962C8B-B14F-4D97-AF65-F5344CB8AC3E}">
        <p14:creationId xmlns:p14="http://schemas.microsoft.com/office/powerpoint/2010/main" xmlns="" val="2653787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8013" y="381001"/>
            <a:ext cx="9069387" cy="1362074"/>
          </a:xfrm>
        </p:spPr>
        <p:txBody>
          <a:bodyPr/>
          <a:lstStyle/>
          <a:p>
            <a:r>
              <a:rPr lang="ru-RU" sz="36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Возможные меры для реализации необходимых изменений</a:t>
            </a:r>
            <a:endParaRPr lang="ru-RU"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Объект 2"/>
          <p:cNvSpPr>
            <a:spLocks noGrp="1"/>
          </p:cNvSpPr>
          <p:nvPr>
            <p:ph idx="1"/>
          </p:nvPr>
        </p:nvSpPr>
        <p:spPr>
          <a:xfrm>
            <a:off x="608013" y="1743075"/>
            <a:ext cx="8669337" cy="3962401"/>
          </a:xfrm>
        </p:spPr>
        <p:txBody>
          <a:bodyPr>
            <a:normAutofit fontScale="85000" lnSpcReduction="10000"/>
          </a:bodyPr>
          <a:lstStyle/>
          <a:p>
            <a:r>
              <a:rPr lang="ru-RU" dirty="0" smtClean="0">
                <a:solidFill>
                  <a:schemeClr val="accent1">
                    <a:lumMod val="75000"/>
                  </a:schemeClr>
                </a:solidFill>
                <a:effectLst/>
              </a:rPr>
              <a:t>Обеспечить соблюдение </a:t>
            </a:r>
            <a:r>
              <a:rPr lang="ru-RU" dirty="0">
                <a:solidFill>
                  <a:schemeClr val="accent1">
                    <a:lumMod val="75000"/>
                  </a:schemeClr>
                </a:solidFill>
                <a:effectLst/>
              </a:rPr>
              <a:t>ст. 16 135-ФЗ ОД от 29.07.1998 г. в части ликвидации оказания давления на независимых оценщиков. </a:t>
            </a:r>
            <a:r>
              <a:rPr lang="ru-RU" dirty="0" smtClean="0">
                <a:solidFill>
                  <a:schemeClr val="accent1">
                    <a:lumMod val="75000"/>
                  </a:schemeClr>
                </a:solidFill>
                <a:effectLst/>
              </a:rPr>
              <a:t> Для этого: изъять все слова во втором предложении пятого абзаца, начинающиеся со слова «если» («</a:t>
            </a:r>
            <a:r>
              <a:rPr lang="ru-RU" b="1" i="1" dirty="0">
                <a:solidFill>
                  <a:schemeClr val="accent1">
                    <a:lumMod val="75000"/>
                  </a:schemeClr>
                </a:solidFill>
                <a:effectLst/>
              </a:rPr>
              <a:t>если это может негативно повлиять на достоверность результата проведения оценки объекта оценки</a:t>
            </a:r>
            <a:r>
              <a:rPr lang="ru-RU" dirty="0" smtClean="0">
                <a:solidFill>
                  <a:schemeClr val="accent1">
                    <a:lumMod val="75000"/>
                  </a:schemeClr>
                </a:solidFill>
                <a:effectLst/>
              </a:rPr>
              <a:t>»)*.</a:t>
            </a:r>
          </a:p>
          <a:p>
            <a:r>
              <a:rPr lang="ru-RU" dirty="0">
                <a:solidFill>
                  <a:schemeClr val="accent1">
                    <a:lumMod val="75000"/>
                  </a:schemeClr>
                </a:solidFill>
                <a:effectLst/>
              </a:rPr>
              <a:t>Принять меры в части обеспечения приемки оценочных работ заказчиками в случаях, когда их не устраивают полученные оценщиками </a:t>
            </a:r>
            <a:r>
              <a:rPr lang="ru-RU" dirty="0" smtClean="0">
                <a:solidFill>
                  <a:schemeClr val="accent1">
                    <a:lumMod val="75000"/>
                  </a:schemeClr>
                </a:solidFill>
                <a:effectLst/>
              </a:rPr>
              <a:t>результаты**. </a:t>
            </a:r>
            <a:endParaRPr lang="ru-RU" dirty="0">
              <a:solidFill>
                <a:schemeClr val="accent1">
                  <a:lumMod val="75000"/>
                </a:schemeClr>
              </a:solidFill>
              <a:effectLst/>
            </a:endParaRPr>
          </a:p>
          <a:p>
            <a:r>
              <a:rPr lang="ru-RU" dirty="0" smtClean="0">
                <a:solidFill>
                  <a:schemeClr val="accent1">
                    <a:lumMod val="75000"/>
                  </a:schemeClr>
                </a:solidFill>
                <a:effectLst/>
              </a:rPr>
              <a:t>Необходимо </a:t>
            </a:r>
            <a:r>
              <a:rPr lang="ru-RU" dirty="0">
                <a:solidFill>
                  <a:schemeClr val="accent1">
                    <a:lumMod val="75000"/>
                  </a:schemeClr>
                </a:solidFill>
                <a:effectLst/>
              </a:rPr>
              <a:t>предусмотреть ответственность недобросовестных </a:t>
            </a:r>
            <a:r>
              <a:rPr lang="ru-RU" dirty="0" smtClean="0">
                <a:solidFill>
                  <a:schemeClr val="accent1">
                    <a:lumMod val="75000"/>
                  </a:schemeClr>
                </a:solidFill>
                <a:effectLst/>
              </a:rPr>
              <a:t>жалобщиков - </a:t>
            </a:r>
            <a:r>
              <a:rPr lang="ru-RU" dirty="0">
                <a:solidFill>
                  <a:schemeClr val="accent1">
                    <a:lumMod val="75000"/>
                  </a:schemeClr>
                </a:solidFill>
                <a:effectLst/>
              </a:rPr>
              <a:t>в случае признания жалобы необоснованной жалобщики должны компенсировать издержки саморегулируемой </a:t>
            </a:r>
            <a:r>
              <a:rPr lang="ru-RU" dirty="0" smtClean="0">
                <a:solidFill>
                  <a:schemeClr val="accent1">
                    <a:lumMod val="75000"/>
                  </a:schemeClr>
                </a:solidFill>
                <a:effectLst/>
              </a:rPr>
              <a:t>организации </a:t>
            </a:r>
            <a:r>
              <a:rPr lang="ru-RU" dirty="0">
                <a:solidFill>
                  <a:schemeClr val="accent1">
                    <a:lumMod val="75000"/>
                  </a:schemeClr>
                </a:solidFill>
                <a:effectLst/>
              </a:rPr>
              <a:t>связанные с рассмотрением </a:t>
            </a:r>
            <a:r>
              <a:rPr lang="ru-RU" dirty="0" smtClean="0">
                <a:solidFill>
                  <a:schemeClr val="accent1">
                    <a:lumMod val="75000"/>
                  </a:schemeClr>
                </a:solidFill>
                <a:effectLst/>
              </a:rPr>
              <a:t>жалоб – подобно тому, как это сделано в судах, с той лишь разницей, что внесенная на депозит оценочной СРО сумма за рассмотрение жалобы должна возвращаться жалобщику в случае признания его жалобы обоснованной.</a:t>
            </a:r>
            <a:endParaRPr lang="ru-RU" dirty="0">
              <a:solidFill>
                <a:schemeClr val="accent1">
                  <a:lumMod val="75000"/>
                </a:schemeClr>
              </a:solidFill>
            </a:endParaRPr>
          </a:p>
        </p:txBody>
      </p:sp>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08013" y="5994272"/>
            <a:ext cx="3837440" cy="527305"/>
          </a:xfrm>
          <a:prstGeom prst="rect">
            <a:avLst/>
          </a:prstGeom>
        </p:spPr>
      </p:pic>
    </p:spTree>
    <p:extLst>
      <p:ext uri="{BB962C8B-B14F-4D97-AF65-F5344CB8AC3E}">
        <p14:creationId xmlns:p14="http://schemas.microsoft.com/office/powerpoint/2010/main" xmlns="" val="14832497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1218</TotalTime>
  <Words>458</Words>
  <Application>Microsoft Office PowerPoint</Application>
  <PresentationFormat>Произвольный</PresentationFormat>
  <Paragraphs>27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Ион</vt:lpstr>
      <vt:lpstr>Слайд 1</vt:lpstr>
      <vt:lpstr>Для чего нужен  институт независимой оценки в обществе  и экономике?</vt:lpstr>
      <vt:lpstr>Независимость  оценки и оценщика</vt:lpstr>
      <vt:lpstr>Последствия нарушения  независимой оценки</vt:lpstr>
      <vt:lpstr>Качество оценочных услуг:  нельзя угодить всем</vt:lpstr>
      <vt:lpstr>Пример стандартного  конфликта интересов</vt:lpstr>
      <vt:lpstr>Системная причина недоверия  к профессиональным  оценщикам</vt:lpstr>
      <vt:lpstr>Что нужно сделать  для изменения ситуации? </vt:lpstr>
      <vt:lpstr>Возможные меры для реализации необходимых изменений</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Нужна ли  в России независимая оценка?</dc:title>
  <dc:creator>Пользователь</dc:creator>
  <cp:lastModifiedBy>Алексей</cp:lastModifiedBy>
  <cp:revision>76</cp:revision>
  <cp:lastPrinted>2019-11-19T19:56:16Z</cp:lastPrinted>
  <dcterms:created xsi:type="dcterms:W3CDTF">2019-10-29T16:53:34Z</dcterms:created>
  <dcterms:modified xsi:type="dcterms:W3CDTF">2021-10-18T21:25:30Z</dcterms:modified>
</cp:coreProperties>
</file>