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62" r:id="rId3"/>
    <p:sldId id="277" r:id="rId4"/>
    <p:sldId id="278" r:id="rId5"/>
    <p:sldId id="292" r:id="rId6"/>
    <p:sldId id="293" r:id="rId7"/>
    <p:sldId id="294" r:id="rId8"/>
    <p:sldId id="295" r:id="rId9"/>
    <p:sldId id="296" r:id="rId10"/>
    <p:sldId id="269" r:id="rId11"/>
    <p:sldId id="270" r:id="rId12"/>
    <p:sldId id="315" r:id="rId13"/>
    <p:sldId id="307" r:id="rId14"/>
    <p:sldId id="310" r:id="rId15"/>
    <p:sldId id="311" r:id="rId16"/>
    <p:sldId id="312" r:id="rId17"/>
    <p:sldId id="313" r:id="rId18"/>
    <p:sldId id="314" r:id="rId19"/>
    <p:sldId id="308" r:id="rId20"/>
    <p:sldId id="299" r:id="rId21"/>
    <p:sldId id="300" r:id="rId22"/>
    <p:sldId id="301" r:id="rId23"/>
    <p:sldId id="309" r:id="rId24"/>
    <p:sldId id="303" r:id="rId25"/>
    <p:sldId id="304" r:id="rId26"/>
    <p:sldId id="305" r:id="rId27"/>
    <p:sldId id="25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1D69-66D8-48E2-95F3-AF02794713D6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58C93-1BCE-4B79-8C30-52722109AF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91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91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91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91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91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91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91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591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9B66-D31A-47C8-941D-B2F4BA0C295C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F5149-B759-495A-ABF1-9891EF6A72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2.pn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png"/><Relationship Id="rId9" Type="http://schemas.openxmlformats.org/officeDocument/2006/relationships/image" Target="../media/image51.jpeg"/><Relationship Id="rId1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2843808" y="3861048"/>
            <a:ext cx="486962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Каминский Алексей Владимирович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6381328"/>
            <a:ext cx="30503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Москва, 19 октября 2021 </a:t>
            </a:r>
            <a:r>
              <a:rPr lang="ru-RU" sz="2000" b="1" dirty="0">
                <a:solidFill>
                  <a:srgbClr val="0070C0"/>
                </a:solidFill>
              </a:rPr>
              <a:t>г.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484784"/>
            <a:ext cx="9162475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Национальное объединение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СРО оценщиков «Союз СОО».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Деятельность и результаты работы за последние два года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2843808" y="4581128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Президент </a:t>
            </a:r>
            <a:r>
              <a:rPr lang="ru-RU" sz="1800" b="1" dirty="0">
                <a:solidFill>
                  <a:srgbClr val="002060"/>
                </a:solidFill>
              </a:rPr>
              <a:t>Ассоциации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«</a:t>
            </a:r>
            <a:r>
              <a:rPr lang="ru-RU" sz="1800" b="1" dirty="0">
                <a:solidFill>
                  <a:srgbClr val="002060"/>
                </a:solidFill>
              </a:rPr>
              <a:t>СРОО «Экспертный совет»</a:t>
            </a:r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2843808" y="5373216"/>
            <a:ext cx="4824536" cy="8640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Заместитель председателя Совета ТПП РФ по саморегулированию профессиональной и предпринимательской </a:t>
            </a:r>
            <a:r>
              <a:rPr lang="ru-RU" sz="1800" b="1" dirty="0" smtClean="0">
                <a:solidFill>
                  <a:srgbClr val="002060"/>
                </a:solidFill>
              </a:rPr>
              <a:t>деятельности</a:t>
            </a:r>
            <a:endParaRPr lang="ru-RU" sz="18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0" name="Picture 2" descr="ÐÐ°ÑÑÐ¸Ð½ÐºÐ¸ Ð¿Ð¾ Ð·Ð°Ð¿ÑÐ¾ÑÑ Ð¢ÐÐ Ð Ð¤ Ð»Ð¾Ð³Ð¾ÑÐ¸Ð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17232"/>
            <a:ext cx="516123" cy="739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653136"/>
            <a:ext cx="1604002" cy="4167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Алексей\фото\Каминский АВ для сборника ТПП Р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077072"/>
            <a:ext cx="1818700" cy="2086753"/>
          </a:xfrm>
          <a:prstGeom prst="rect">
            <a:avLst/>
          </a:prstGeom>
          <a:noFill/>
        </p:spPr>
      </p:pic>
      <p:pic>
        <p:nvPicPr>
          <p:cNvPr id="15" name="Picture 2" descr="https://www.oprf.ru/files/logo_minin_pozhar17022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05858"/>
            <a:ext cx="1680504" cy="12031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-194970" y="223237"/>
            <a:ext cx="9039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Общественная палата РФ</a:t>
            </a:r>
          </a:p>
          <a:p>
            <a:pPr algn="ctr"/>
            <a:endParaRPr lang="ru-RU" sz="16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94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13" name="Рисунок 12"/>
          <p:cNvPicPr/>
          <p:nvPr/>
        </p:nvPicPr>
        <p:blipFill>
          <a:blip r:embed="rId2" cstate="print"/>
          <a:srcRect l="62691" t="24921" r="2197" b="16852"/>
          <a:stretch>
            <a:fillRect/>
          </a:stretch>
        </p:blipFill>
        <p:spPr bwMode="auto">
          <a:xfrm>
            <a:off x="0" y="1340768"/>
            <a:ext cx="4778458" cy="282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3" cstate="print"/>
          <a:srcRect l="63121" t="10120" r="2283" b="15904"/>
          <a:stretch>
            <a:fillRect/>
          </a:stretch>
        </p:blipFill>
        <p:spPr bwMode="auto">
          <a:xfrm>
            <a:off x="4716016" y="1196752"/>
            <a:ext cx="3956602" cy="3017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4" cstate="print"/>
          <a:srcRect l="67331" t="17590" r="6818" b="32244"/>
          <a:stretch>
            <a:fillRect/>
          </a:stretch>
        </p:blipFill>
        <p:spPr bwMode="auto">
          <a:xfrm>
            <a:off x="107504" y="4221088"/>
            <a:ext cx="45365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5" cstate="print"/>
          <a:srcRect l="62531" t="33743" r="1665" b="18747"/>
          <a:stretch>
            <a:fillRect/>
          </a:stretch>
        </p:blipFill>
        <p:spPr bwMode="auto">
          <a:xfrm>
            <a:off x="4716016" y="4437112"/>
            <a:ext cx="402649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394992" y="692696"/>
            <a:ext cx="8749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Письма Союза СОО в Банки 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18864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2.5. </a:t>
            </a:r>
            <a:r>
              <a:rPr lang="ru-RU" sz="2400" b="1" dirty="0" smtClean="0">
                <a:solidFill>
                  <a:srgbClr val="002060"/>
                </a:solidFill>
              </a:rPr>
              <a:t>Проблема с регистрацией частнопрактикующих оценщиков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68906" t="8434" r="8477" b="15702"/>
          <a:stretch>
            <a:fillRect/>
          </a:stretch>
        </p:blipFill>
        <p:spPr bwMode="auto">
          <a:xfrm>
            <a:off x="179512" y="1412776"/>
            <a:ext cx="388843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/>
          <a:srcRect l="69222" t="7219" r="8036" b="17468"/>
          <a:stretch>
            <a:fillRect/>
          </a:stretch>
        </p:blipFill>
        <p:spPr bwMode="auto">
          <a:xfrm>
            <a:off x="4716016" y="1412776"/>
            <a:ext cx="378046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Проблема с регистрацией частнопрактикующих оценщиков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20688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Письмо Союза СОО в Минфин, </a:t>
            </a:r>
            <a:r>
              <a:rPr lang="ru-RU" sz="2400" b="1" dirty="0" err="1" smtClean="0">
                <a:solidFill>
                  <a:srgbClr val="002060"/>
                </a:solidFill>
              </a:rPr>
              <a:t>МинЭк</a:t>
            </a:r>
            <a:r>
              <a:rPr lang="ru-RU" sz="2400" b="1" dirty="0" smtClean="0">
                <a:solidFill>
                  <a:srgbClr val="002060"/>
                </a:solidFill>
              </a:rPr>
              <a:t>, ФНС и </a:t>
            </a:r>
            <a:r>
              <a:rPr lang="ru-RU" sz="2400" b="1" dirty="0" err="1" smtClean="0">
                <a:solidFill>
                  <a:srgbClr val="002060"/>
                </a:solidFill>
              </a:rPr>
              <a:t>Росреестр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14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484784"/>
            <a:ext cx="3578329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772816"/>
            <a:ext cx="91440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 smtClean="0">
                <a:solidFill>
                  <a:srgbClr val="0070C0"/>
                </a:solidFill>
              </a:rPr>
              <a:t>С мая 2019 </a:t>
            </a:r>
            <a:r>
              <a:rPr lang="ru-RU" sz="4000" b="1" dirty="0" smtClean="0">
                <a:solidFill>
                  <a:srgbClr val="0070C0"/>
                </a:solidFill>
              </a:rPr>
              <a:t>г. – </a:t>
            </a:r>
            <a:r>
              <a:rPr lang="ru-RU" sz="4000" b="1" dirty="0" smtClean="0">
                <a:solidFill>
                  <a:srgbClr val="0070C0"/>
                </a:solidFill>
              </a:rPr>
              <a:t>по настоящее время</a:t>
            </a:r>
            <a:endParaRPr lang="ru-RU" sz="4000" b="1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4000" b="1" dirty="0" smtClean="0">
                <a:solidFill>
                  <a:srgbClr val="0070C0"/>
                </a:solidFill>
              </a:rPr>
              <a:t>не было принято ни одной поправки в законодательство, ухудшающей ситуацию в отрасли</a:t>
            </a:r>
            <a:endParaRPr lang="ru-RU" sz="4000" dirty="0" smtClean="0">
              <a:solidFill>
                <a:srgbClr val="0070C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Результаты </a:t>
            </a:r>
            <a:r>
              <a:rPr lang="ru-RU" sz="3600" b="1" dirty="0" smtClean="0">
                <a:solidFill>
                  <a:srgbClr val="002060"/>
                </a:solidFill>
              </a:rPr>
              <a:t>работы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в законодательной сфере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5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362449"/>
            <a:ext cx="2171700" cy="24955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Обсуждение законодательных инициатив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4581128"/>
            <a:ext cx="9144000" cy="1368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Вопросы квалификационного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экзамена оценщиков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2492896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Законопроект об апелляционном органе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0" y="980728"/>
            <a:ext cx="91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Законопроект </a:t>
            </a:r>
            <a:r>
              <a:rPr lang="ru-RU" sz="3600" b="1" dirty="0" smtClean="0">
                <a:solidFill>
                  <a:srgbClr val="002060"/>
                </a:solidFill>
              </a:rPr>
              <a:t>по Государственной кадастровой оценке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3501008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Законопроект </a:t>
            </a:r>
            <a:r>
              <a:rPr lang="ru-RU" sz="3600" b="1" dirty="0" smtClean="0">
                <a:solidFill>
                  <a:srgbClr val="002060"/>
                </a:solidFill>
              </a:rPr>
              <a:t>«ответственность»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22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Законопроект об апелляционном органе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72096" t="8651" r="9910" b="17311"/>
          <a:stretch>
            <a:fillRect/>
          </a:stretch>
        </p:blipFill>
        <p:spPr bwMode="auto">
          <a:xfrm>
            <a:off x="0" y="692696"/>
            <a:ext cx="4536504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 l="71604" t="9343" r="9973" b="16955"/>
          <a:stretch>
            <a:fillRect/>
          </a:stretch>
        </p:blipFill>
        <p:spPr bwMode="auto">
          <a:xfrm>
            <a:off x="4499992" y="692696"/>
            <a:ext cx="4644008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889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Законопроект </a:t>
            </a:r>
            <a:r>
              <a:rPr lang="ru-RU" sz="3600" b="1" dirty="0" smtClean="0">
                <a:solidFill>
                  <a:srgbClr val="002060"/>
                </a:solidFill>
              </a:rPr>
              <a:t>«ответственность»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63109" t="22757" r="2267" b="19075"/>
          <a:stretch>
            <a:fillRect/>
          </a:stretch>
        </p:blipFill>
        <p:spPr bwMode="auto">
          <a:xfrm>
            <a:off x="0" y="908720"/>
            <a:ext cx="9144000" cy="568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889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экзамен 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20191" t="13909" r="59262" b="7165"/>
          <a:stretch>
            <a:fillRect/>
          </a:stretch>
        </p:blipFill>
        <p:spPr bwMode="auto">
          <a:xfrm>
            <a:off x="251520" y="1210578"/>
            <a:ext cx="4104456" cy="564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36648" t="14114" r="43799" b="7808"/>
          <a:stretch>
            <a:fillRect/>
          </a:stretch>
        </p:blipFill>
        <p:spPr bwMode="auto">
          <a:xfrm>
            <a:off x="4788024" y="1124744"/>
            <a:ext cx="4032448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404664"/>
            <a:ext cx="914400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Позиция и предложения Союза СОО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223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-10852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</a:t>
            </a:r>
            <a:endParaRPr lang="ru-RU" sz="3200" b="1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экзамен </a:t>
            </a: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21270" t="13814" r="59559" b="8238"/>
          <a:stretch>
            <a:fillRect/>
          </a:stretch>
        </p:blipFill>
        <p:spPr bwMode="auto">
          <a:xfrm>
            <a:off x="0" y="1700808"/>
            <a:ext cx="3995936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/>
          <a:srcRect l="71481" t="8304" r="9969" b="16955"/>
          <a:stretch>
            <a:fillRect/>
          </a:stretch>
        </p:blipFill>
        <p:spPr bwMode="auto">
          <a:xfrm>
            <a:off x="4788024" y="1484784"/>
            <a:ext cx="4355976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9807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Два письма на имя Министра экономического развития РФ, три письма на имя Председателя Правительства РФ, письмо на имя Президента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0223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 descr="D:\Алексей\Общественная палата\2021 - ОД\Презентации к выступлениям\Для доклада Каминского\Материалы - разное\Фото\ОС РР 20.12.2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5071886" cy="2852936"/>
          </a:xfrm>
          <a:prstGeom prst="rect">
            <a:avLst/>
          </a:prstGeom>
          <a:noFill/>
        </p:spPr>
      </p:pic>
      <p:pic>
        <p:nvPicPr>
          <p:cNvPr id="9" name="Picture 2" descr="https://srosovet.ru/content/editor/news/2021/02.2021/3.jpg"/>
          <p:cNvPicPr>
            <a:picLocks noChangeAspect="1" noChangeArrowheads="1"/>
          </p:cNvPicPr>
          <p:nvPr/>
        </p:nvPicPr>
        <p:blipFill>
          <a:blip r:embed="rId4" cstate="print"/>
          <a:srcRect t="33914" r="5533"/>
          <a:stretch>
            <a:fillRect/>
          </a:stretch>
        </p:blipFill>
        <p:spPr bwMode="auto">
          <a:xfrm>
            <a:off x="3563888" y="692696"/>
            <a:ext cx="5580112" cy="3284984"/>
          </a:xfrm>
          <a:prstGeom prst="rect">
            <a:avLst/>
          </a:prstGeom>
          <a:noFill/>
        </p:spPr>
      </p:pic>
      <p:pic>
        <p:nvPicPr>
          <p:cNvPr id="1027" name="Picture 3" descr="D:\Алексей\Общественная палата\2021 - ОД\Презентации к выступлениям\Для доклада Каминского\Материалы - разное\Фото\2.12.2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0"/>
            <a:ext cx="5151863" cy="3429000"/>
          </a:xfrm>
          <a:prstGeom prst="rect">
            <a:avLst/>
          </a:prstGeom>
          <a:noFill/>
        </p:spPr>
      </p:pic>
      <p:pic>
        <p:nvPicPr>
          <p:cNvPr id="1028" name="Picture 4" descr="D:\Алексей\Общественная палата\2021 - ОД\Презентации к выступлениям\Для доклада Каминского\Материалы - разное\Фото\ТПП с Катыриным.jpg"/>
          <p:cNvPicPr>
            <a:picLocks noChangeAspect="1" noChangeArrowheads="1"/>
          </p:cNvPicPr>
          <p:nvPr/>
        </p:nvPicPr>
        <p:blipFill>
          <a:blip r:embed="rId6" cstate="print"/>
          <a:srcRect l="25898" t="4050" r="20603" b="35309"/>
          <a:stretch>
            <a:fillRect/>
          </a:stretch>
        </p:blipFill>
        <p:spPr bwMode="auto">
          <a:xfrm>
            <a:off x="4320480" y="3429000"/>
            <a:ext cx="4823520" cy="3645024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Обсуждение законодательных инициатив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22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 l="24414" t="21220" r="52550" b="19070"/>
          <a:stretch>
            <a:fillRect/>
          </a:stretch>
        </p:blipFill>
        <p:spPr bwMode="auto">
          <a:xfrm>
            <a:off x="899592" y="692696"/>
            <a:ext cx="7848872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Форумы и Конференции по всей России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22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44008" y="2132856"/>
            <a:ext cx="4320000" cy="2000548"/>
          </a:xfrm>
          <a:prstGeom prst="rect">
            <a:avLst/>
          </a:prstGeom>
          <a:ln w="3175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endParaRPr lang="ru-RU" sz="1200" dirty="0" smtClean="0"/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</a:rPr>
              <a:t>Предложения по внесению изменений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в законодательство</a:t>
            </a:r>
          </a:p>
          <a:p>
            <a:pPr lvl="0" algn="ctr"/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2132856"/>
            <a:ext cx="4320000" cy="2000548"/>
          </a:xfrm>
          <a:prstGeom prst="rect">
            <a:avLst/>
          </a:prstGeom>
          <a:ln w="3175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lvl="0" algn="ctr"/>
            <a:endParaRPr lang="ru-RU" sz="1600" dirty="0" smtClean="0"/>
          </a:p>
          <a:p>
            <a:pPr lvl="0" algn="ctr"/>
            <a:r>
              <a:rPr lang="ru-RU" sz="3200" b="1" dirty="0" smtClean="0">
                <a:solidFill>
                  <a:srgbClr val="002060"/>
                </a:solidFill>
              </a:rPr>
              <a:t>Реализуемые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>Союзом СОО</a:t>
            </a:r>
          </a:p>
          <a:p>
            <a:pPr lvl="0" algn="ctr"/>
            <a:r>
              <a:rPr lang="ru-RU" sz="3200" b="1" dirty="0" smtClean="0">
                <a:solidFill>
                  <a:srgbClr val="C00000"/>
                </a:solidFill>
              </a:rPr>
              <a:t>самостоятельно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lvl="0" algn="ctr"/>
            <a:endParaRPr lang="ru-RU" sz="1200" b="1" dirty="0" smtClean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3928" y="1340768"/>
            <a:ext cx="1614545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Задачи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1"/>
            <a:ext cx="9144000" cy="13018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</a:rPr>
              <a:t>Национальное объединение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СРО оценщиков «Союз СОО»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116632"/>
            <a:ext cx="1084467" cy="1080120"/>
          </a:xfrm>
          <a:prstGeom prst="rect">
            <a:avLst/>
          </a:prstGeom>
        </p:spPr>
      </p:pic>
      <p:sp>
        <p:nvSpPr>
          <p:cNvPr id="8" name="Прямоугольник 1"/>
          <p:cNvSpPr>
            <a:spLocks noChangeArrowheads="1"/>
          </p:cNvSpPr>
          <p:nvPr/>
        </p:nvSpPr>
        <p:spPr bwMode="auto">
          <a:xfrm>
            <a:off x="0" y="4509120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Инструмент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"/>
          <p:cNvSpPr>
            <a:spLocks noChangeArrowheads="1"/>
          </p:cNvSpPr>
          <p:nvPr/>
        </p:nvSpPr>
        <p:spPr bwMode="auto">
          <a:xfrm>
            <a:off x="0" y="5589240"/>
            <a:ext cx="914400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Формирование предложений и выработка консолидированной позиции на уровне Союза СОО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662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 l="23754" t="22016" r="50945" b="27571"/>
          <a:stretch>
            <a:fillRect/>
          </a:stretch>
        </p:blipFill>
        <p:spPr bwMode="auto">
          <a:xfrm>
            <a:off x="179512" y="764704"/>
            <a:ext cx="8820472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Всероссийский Форум оценщиков 2019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22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 l="17346" t="19098" r="50756" b="16965"/>
          <a:stretch>
            <a:fillRect/>
          </a:stretch>
        </p:blipFill>
        <p:spPr bwMode="auto">
          <a:xfrm>
            <a:off x="251520" y="665312"/>
            <a:ext cx="8748464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Всероссийский Форум оценщиков 2019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22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Всероссийский </a:t>
            </a: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Форум </a:t>
            </a:r>
            <a:r>
              <a:rPr lang="ru-RU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оценщиков 2020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8130" name="Picture 2" descr="https://srosovet.ru/content/editor/news/2020/03122020/Obcshay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231198" cy="3240360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68152" t="4063" r="21379" b="70982"/>
          <a:stretch>
            <a:fillRect/>
          </a:stretch>
        </p:blipFill>
        <p:spPr bwMode="auto">
          <a:xfrm>
            <a:off x="4716016" y="3861048"/>
            <a:ext cx="4427984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251520" y="4841776"/>
            <a:ext cx="3816424" cy="187220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59632" y="4985792"/>
            <a:ext cx="1944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5705872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участников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 rot="2690962">
            <a:off x="4575340" y="3840732"/>
            <a:ext cx="204618" cy="19317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4380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14" grpId="0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 l="30776" t="31404" r="46160" b="137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5422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D:\Алексей\фото\Каминский АВ для сборника ТПП РФ.jpg">
            <a:extLst>
              <a:ext uri="{FF2B5EF4-FFF2-40B4-BE49-F238E27FC236}">
                <a16:creationId xmlns:a16="http://schemas.microsoft.com/office/drawing/2014/main" xmlns="" id="{A6FF1112-B0E4-4CCC-BA20-C3C62E012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4" y="3926184"/>
            <a:ext cx="2014579" cy="2311502"/>
          </a:xfrm>
          <a:prstGeom prst="rect">
            <a:avLst/>
          </a:prstGeom>
          <a:noFill/>
        </p:spPr>
      </p:pic>
      <p:pic>
        <p:nvPicPr>
          <p:cNvPr id="2" name="Picture 2" descr="Директор Ассоциации">
            <a:extLst>
              <a:ext uri="{FF2B5EF4-FFF2-40B4-BE49-F238E27FC236}">
                <a16:creationId xmlns:a16="http://schemas.microsoft.com/office/drawing/2014/main" xmlns="" id="{5C93FB6B-EE13-431B-BB0A-638BEE0460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771" t="21575" r="24439" b="31454"/>
          <a:stretch/>
        </p:blipFill>
        <p:spPr bwMode="auto">
          <a:xfrm>
            <a:off x="5718633" y="3956271"/>
            <a:ext cx="1974815" cy="226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2116BD2-D7D9-4BCD-8AB9-580A47491A52}"/>
              </a:ext>
            </a:extLst>
          </p:cNvPr>
          <p:cNvSpPr/>
          <p:nvPr/>
        </p:nvSpPr>
        <p:spPr>
          <a:xfrm>
            <a:off x="0" y="0"/>
            <a:ext cx="9144000" cy="12618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Национальное объединение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СРО </a:t>
            </a: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оценщиков «Союз СОО</a:t>
            </a:r>
            <a:r>
              <a:rPr lang="ru-RU" sz="3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»</a:t>
            </a:r>
          </a:p>
          <a:p>
            <a:pPr algn="ctr"/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7E213FC-61AB-485C-8CEC-88F7572A8B8C}"/>
              </a:ext>
            </a:extLst>
          </p:cNvPr>
          <p:cNvSpPr/>
          <p:nvPr/>
        </p:nvSpPr>
        <p:spPr>
          <a:xfrm>
            <a:off x="1547664" y="3429000"/>
            <a:ext cx="2592288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Май 2019 – май 2021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921F4F9D-217E-4644-87EE-96990157302B}"/>
              </a:ext>
            </a:extLst>
          </p:cNvPr>
          <p:cNvSpPr/>
          <p:nvPr/>
        </p:nvSpPr>
        <p:spPr>
          <a:xfrm>
            <a:off x="5652119" y="3482551"/>
            <a:ext cx="2057934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Май 2021 – н/в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FE089387-A6EC-4077-AD9F-6C1512476382}"/>
              </a:ext>
            </a:extLst>
          </p:cNvPr>
          <p:cNvSpPr/>
          <p:nvPr/>
        </p:nvSpPr>
        <p:spPr>
          <a:xfrm>
            <a:off x="1835696" y="6309320"/>
            <a:ext cx="2079255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А.В. Каминский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E093244-8BE1-4FCF-9B94-DC0D7CAB2197}"/>
              </a:ext>
            </a:extLst>
          </p:cNvPr>
          <p:cNvSpPr/>
          <p:nvPr/>
        </p:nvSpPr>
        <p:spPr>
          <a:xfrm>
            <a:off x="6012159" y="6290863"/>
            <a:ext cx="1602212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А.Н. Луняк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3BD648C-31FC-4878-BE0E-9CE97728C2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0"/>
            <a:ext cx="1240990" cy="1236016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7E213FC-61AB-485C-8CEC-88F7572A8B8C}"/>
              </a:ext>
            </a:extLst>
          </p:cNvPr>
          <p:cNvSpPr/>
          <p:nvPr/>
        </p:nvSpPr>
        <p:spPr>
          <a:xfrm>
            <a:off x="0" y="1916832"/>
            <a:ext cx="9144000" cy="5078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- 100% ротация состава Совета Союза СОО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E7E213FC-61AB-485C-8CEC-88F7572A8B8C}"/>
              </a:ext>
            </a:extLst>
          </p:cNvPr>
          <p:cNvSpPr/>
          <p:nvPr/>
        </p:nvSpPr>
        <p:spPr>
          <a:xfrm>
            <a:off x="0" y="2636912"/>
            <a:ext cx="9144000" cy="5078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- </a:t>
            </a:r>
            <a:r>
              <a:rPr lang="ru-RU" sz="27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в</a:t>
            </a:r>
            <a:r>
              <a:rPr lang="ru-RU" sz="27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ыборы нового </a:t>
            </a:r>
            <a:r>
              <a:rPr lang="ru-RU" sz="27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председателя Совета Союза СОО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07904" y="1340768"/>
            <a:ext cx="242944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21 мая 2021 г. </a:t>
            </a:r>
            <a:endParaRPr lang="ru-RU" sz="2800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4211960" y="4797152"/>
            <a:ext cx="1152128" cy="36004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6825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5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4513" y="879827"/>
            <a:ext cx="511168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03007" y="2448470"/>
            <a:ext cx="1526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Союз СОО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777" y="3268199"/>
            <a:ext cx="30119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Минэкономразвития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России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6323" y="2079138"/>
            <a:ext cx="24468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Потребители </a:t>
            </a:r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оценочных услуг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80522" y="2968059"/>
            <a:ext cx="17690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Оценочное 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сообщество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23983" y="-3216"/>
            <a:ext cx="9144000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Основная задача: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И</a:t>
            </a:r>
            <a:r>
              <a:rPr lang="ru-RU" sz="2800" b="1" dirty="0" smtClean="0">
                <a:solidFill>
                  <a:srgbClr val="002060"/>
                </a:solidFill>
              </a:rPr>
              <a:t>сключение «запредельных» оценок и </a:t>
            </a:r>
            <a:r>
              <a:rPr lang="ru-RU" sz="2800" b="1" dirty="0" smtClean="0">
                <a:solidFill>
                  <a:srgbClr val="002060"/>
                </a:solidFill>
              </a:rPr>
              <a:t>экспертиз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Повышение доверия к оценочной деятельности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288340"/>
            <a:ext cx="9588296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  Задача </a:t>
            </a:r>
            <a:r>
              <a:rPr lang="ru-RU" sz="3200" b="1" dirty="0" smtClean="0">
                <a:solidFill>
                  <a:srgbClr val="002060"/>
                </a:solidFill>
              </a:rPr>
              <a:t>одна!</a:t>
            </a:r>
          </a:p>
          <a:p>
            <a:pPr marL="268288" indent="-268288"/>
            <a:r>
              <a:rPr lang="ru-RU" sz="3200" b="1" dirty="0" smtClean="0">
                <a:solidFill>
                  <a:srgbClr val="002060"/>
                </a:solidFill>
              </a:rPr>
              <a:t>   Нужно </a:t>
            </a:r>
            <a:r>
              <a:rPr lang="ru-RU" sz="3200" b="1" dirty="0" smtClean="0">
                <a:solidFill>
                  <a:srgbClr val="002060"/>
                </a:solidFill>
              </a:rPr>
              <a:t>объединить усилия и договориться об </a:t>
            </a:r>
            <a:r>
              <a:rPr lang="ru-RU" sz="3200" b="1" dirty="0" smtClean="0">
                <a:solidFill>
                  <a:srgbClr val="002060"/>
                </a:solidFill>
              </a:rPr>
              <a:t>     инструментах </a:t>
            </a:r>
            <a:r>
              <a:rPr lang="ru-RU" sz="3200" b="1" dirty="0" smtClean="0">
                <a:solidFill>
                  <a:srgbClr val="002060"/>
                </a:solidFill>
              </a:rPr>
              <a:t>ее достижения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12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17419" y="0"/>
            <a:ext cx="9161419" cy="9807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Предложение</a:t>
            </a:r>
            <a:r>
              <a:rPr kumimoji="0" lang="ru-RU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 Резолюцию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1628800"/>
            <a:ext cx="9144000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514350" lvl="0" indent="-514350" algn="ctr"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marL="514350" lvl="0" indent="-514350" algn="ctr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Рекомендовать </a:t>
            </a:r>
            <a:r>
              <a:rPr lang="ru-RU" sz="3200" b="1" dirty="0" smtClean="0">
                <a:solidFill>
                  <a:srgbClr val="002060"/>
                </a:solidFill>
              </a:rPr>
              <a:t>Союзу СОО и Минэкономразвития России наладить конструктивное взаимодействие, в том числе по обсуждению проблемных вопросов оценочной деятельности </a:t>
            </a:r>
          </a:p>
          <a:p>
            <a:pPr marL="514350" lvl="0" indent="-514350" algn="ctr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и саморегулирования в оценочной деятельности </a:t>
            </a:r>
          </a:p>
          <a:p>
            <a:pPr marL="514350" lvl="0" indent="-514350" algn="ctr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и предложений по их решению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marL="514350" lvl="0" indent="-514350" algn="ctr"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marL="514350" lvl="0" indent="-514350" algn="ctr"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22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 ÐÐ Ð¡Ð Ð">
            <a:extLst>
              <a:ext uri="{FF2B5EF4-FFF2-40B4-BE49-F238E27FC236}">
                <a16:creationId xmlns:a16="http://schemas.microsoft.com/office/drawing/2014/main" xmlns="" id="{50DA9475-41D2-4440-847E-77FA3E084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577502" cy="104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6" descr="blob:https://web.whatsapp.com/48852529-ef80-4d98-b341-b63e7159610c">
            <a:extLst>
              <a:ext uri="{FF2B5EF4-FFF2-40B4-BE49-F238E27FC236}">
                <a16:creationId xmlns:a16="http://schemas.microsoft.com/office/drawing/2014/main" xmlns="" id="{8BF42FB0-2109-43A7-B431-D9A83EF4AA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2" descr="C:\Users\Ильин МО\Desktop\Картинки\logo.png">
            <a:extLst>
              <a:ext uri="{FF2B5EF4-FFF2-40B4-BE49-F238E27FC236}">
                <a16:creationId xmlns:a16="http://schemas.microsoft.com/office/drawing/2014/main" xmlns="" id="{342B726F-97CC-44E6-98DC-02792F0F8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44878" y="1909983"/>
            <a:ext cx="1742935" cy="5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Ð°ÑÑÐ¸Ð½ÐºÐ¸ Ð¿Ð¾ Ð·Ð°Ð¿ÑÐ¾ÑÑ Ð¡ÐÐÐ">
            <a:extLst>
              <a:ext uri="{FF2B5EF4-FFF2-40B4-BE49-F238E27FC236}">
                <a16:creationId xmlns:a16="http://schemas.microsoft.com/office/drawing/2014/main" xmlns="" id="{E6CB72B6-2E62-4806-B265-38A576E7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9223" y="3440657"/>
            <a:ext cx="1013098" cy="53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Ð°ÑÑÐ¸Ð½ÐºÐ¸ Ð¿Ð¾ Ð·Ð°Ð¿ÑÐ¾ÑÑ Ð¡ÐÐ Ð¡Ð Ð">
            <a:extLst>
              <a:ext uri="{FF2B5EF4-FFF2-40B4-BE49-F238E27FC236}">
                <a16:creationId xmlns:a16="http://schemas.microsoft.com/office/drawing/2014/main" xmlns="" id="{0B451513-C769-4640-97BC-7599CFB3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9906" y="2442949"/>
            <a:ext cx="699213" cy="69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ÐÐ°ÑÑÐ¸Ð½ÐºÐ¸ Ð¿Ð¾ Ð·Ð°Ð¿ÑÐ¾ÑÑ Ð¡Ð Ð ÐÐÐ¡Ð">
            <a:extLst>
              <a:ext uri="{FF2B5EF4-FFF2-40B4-BE49-F238E27FC236}">
                <a16:creationId xmlns:a16="http://schemas.microsoft.com/office/drawing/2014/main" xmlns="" id="{A7F71A75-B3B7-44F3-98F8-9ED4D2747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6508" y="2491830"/>
            <a:ext cx="752929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ÐÐ°ÑÑÐ¸Ð½ÐºÐ¸ Ð¿Ð¾ Ð·Ð°Ð¿ÑÐ¾ÑÑ Ð¡Ð Ð ÐÐ ÐÐ">
            <a:extLst>
              <a:ext uri="{FF2B5EF4-FFF2-40B4-BE49-F238E27FC236}">
                <a16:creationId xmlns:a16="http://schemas.microsoft.com/office/drawing/2014/main" xmlns="" id="{34B85CDD-5290-4CAE-8D53-85B3692F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6829" y="3394921"/>
            <a:ext cx="996702" cy="67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ÐÐ°ÑÑÐ¸Ð½ÐºÐ¸ Ð¿Ð¾ Ð·Ð°Ð¿ÑÐ¾ÑÑ Ð¡Ð Ð Ð ÐÐ">
            <a:extLst>
              <a:ext uri="{FF2B5EF4-FFF2-40B4-BE49-F238E27FC236}">
                <a16:creationId xmlns:a16="http://schemas.microsoft.com/office/drawing/2014/main" xmlns="" id="{3C4672B3-2A91-43D3-B9AF-86E39E3DA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152003"/>
            <a:ext cx="1066243" cy="55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ÐÐ°ÑÑÐ¸Ð½ÐºÐ¸ Ð¿Ð¾ Ð·Ð°Ð¿ÑÐ¾ÑÑ Ð¡Ð Ð Ð¤Ð¡Ð">
            <a:extLst>
              <a:ext uri="{FF2B5EF4-FFF2-40B4-BE49-F238E27FC236}">
                <a16:creationId xmlns:a16="http://schemas.microsoft.com/office/drawing/2014/main" xmlns="" id="{C830BB44-C76C-4BA5-80F5-387CF263F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2340" y="4392528"/>
            <a:ext cx="750265" cy="75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ÐÐ°ÑÑÐ¸Ð½ÐºÐ¸ Ð¿Ð¾ Ð·Ð°Ð¿ÑÐ¾ÑÑ Ð¡Ð Ð ÐÐ¡Ð">
            <a:extLst>
              <a:ext uri="{FF2B5EF4-FFF2-40B4-BE49-F238E27FC236}">
                <a16:creationId xmlns:a16="http://schemas.microsoft.com/office/drawing/2014/main" xmlns="" id="{0B597C5A-ACCF-4C2F-B3CB-F9854682D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999" y="6152003"/>
            <a:ext cx="1315814" cy="5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ÐÐ°ÑÑÐ¸Ð½ÐºÐ¸ Ð¿Ð¾ Ð·Ð°Ð¿ÑÐ¾ÑÑ Ð¡Ð Ð Ð¡ÐÐÐ">
            <a:extLst>
              <a:ext uri="{FF2B5EF4-FFF2-40B4-BE49-F238E27FC236}">
                <a16:creationId xmlns:a16="http://schemas.microsoft.com/office/drawing/2014/main" xmlns="" id="{60B26FB9-7527-48A4-9D48-8AC108AC3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961" t="21968" r="23120" b="13204"/>
          <a:stretch/>
        </p:blipFill>
        <p:spPr bwMode="auto">
          <a:xfrm>
            <a:off x="2015678" y="5432564"/>
            <a:ext cx="1517060" cy="46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ÐÐ°ÑÑÐ¸Ð½ÐºÐ¸ Ð¿Ð¾ Ð·Ð°Ð¿ÑÐ¾ÑÑ Ð¾Ð¿ÑÐ¾ ÑÑÐ¾">
            <a:extLst>
              <a:ext uri="{FF2B5EF4-FFF2-40B4-BE49-F238E27FC236}">
                <a16:creationId xmlns:a16="http://schemas.microsoft.com/office/drawing/2014/main" xmlns="" id="{0ACF1731-D070-44AF-893C-33AB85C86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8186" y="4438543"/>
            <a:ext cx="740075" cy="74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5249FDE-168F-4CEC-BBA7-A82A3188DAE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30313" t="6601" r="56300" b="86195"/>
          <a:stretch/>
        </p:blipFill>
        <p:spPr>
          <a:xfrm>
            <a:off x="5436096" y="5432564"/>
            <a:ext cx="1793755" cy="5429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9793" y="3118730"/>
            <a:ext cx="1996303" cy="198830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Национальное объединение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СРО оценщиков «Союз СОО</a:t>
            </a:r>
            <a:r>
              <a:rPr lang="ru-RU" sz="3600" b="1" dirty="0" smtClean="0">
                <a:solidFill>
                  <a:srgbClr val="FFC000"/>
                </a:solidFill>
              </a:rPr>
              <a:t>»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4721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>
              <a:defRPr/>
            </a:pPr>
            <a:fld id="{334D0897-11AE-4997-8F7E-7138D38A33B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3" name="Picture 2" descr="https://srosovet.ru/content/editor/news/2019/noyabr/Collage2-2%280%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1" t="2072" r="51795" b="2669"/>
          <a:stretch/>
        </p:blipFill>
        <p:spPr bwMode="auto">
          <a:xfrm>
            <a:off x="-108520" y="1196752"/>
            <a:ext cx="280831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rosovet.ru/content/editor/news/2019/noyabr/Collage3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688" t="2060" r="2387" b="1123"/>
          <a:stretch/>
        </p:blipFill>
        <p:spPr bwMode="auto">
          <a:xfrm>
            <a:off x="3851920" y="1196752"/>
            <a:ext cx="280831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srosovet.ru/content/editor/news/2019/noyabr/Collage3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33" t="2447" r="51720" b="2797"/>
          <a:stretch/>
        </p:blipFill>
        <p:spPr bwMode="auto">
          <a:xfrm>
            <a:off x="6342462" y="3466665"/>
            <a:ext cx="2801538" cy="339133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rosovet.ru/content/editor/news/2019/noyabr/Collage2-2%280%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989" t="2027" r="3158" b="2715"/>
          <a:stretch/>
        </p:blipFill>
        <p:spPr bwMode="auto">
          <a:xfrm>
            <a:off x="1691680" y="3473624"/>
            <a:ext cx="280831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0" y="-27268"/>
            <a:ext cx="9144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Определение ключевых задач</a:t>
            </a:r>
            <a:endParaRPr lang="ru-RU" sz="3600" b="1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</a:rPr>
              <a:t>с</a:t>
            </a:r>
            <a:r>
              <a:rPr lang="ru-RU" sz="3600" b="1" dirty="0" smtClean="0">
                <a:solidFill>
                  <a:srgbClr val="002060"/>
                </a:solidFill>
              </a:rPr>
              <a:t> руководителями СРО оценщиков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885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>
              <a:defRPr/>
            </a:pPr>
            <a:fld id="{334D0897-11AE-4997-8F7E-7138D38A33B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0" y="-27268"/>
            <a:ext cx="9144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Формирование е</a:t>
            </a: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диных правил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</a:rPr>
              <a:t>с</a:t>
            </a:r>
            <a:r>
              <a:rPr lang="ru-RU" sz="3600" b="1" dirty="0" smtClean="0">
                <a:solidFill>
                  <a:srgbClr val="002060"/>
                </a:solidFill>
              </a:rPr>
              <a:t> членами </a:t>
            </a:r>
            <a:r>
              <a:rPr lang="ru-RU" sz="3600" b="1" dirty="0" smtClean="0">
                <a:solidFill>
                  <a:srgbClr val="002060"/>
                </a:solidFill>
              </a:rPr>
              <a:t>апелляционного органа </a:t>
            </a:r>
            <a:r>
              <a:rPr lang="ru-RU" sz="3600" b="1" dirty="0" err="1" smtClean="0">
                <a:solidFill>
                  <a:srgbClr val="002060"/>
                </a:solidFill>
              </a:rPr>
              <a:t>МинЭк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074" name="Picture 2" descr="https://srosovet.ru/content/editor/news/2019/noyabr/Collage1-1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0" t="4032" r="51001"/>
          <a:stretch/>
        </p:blipFill>
        <p:spPr bwMode="auto">
          <a:xfrm>
            <a:off x="539552" y="1556792"/>
            <a:ext cx="3816424" cy="465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rosovet.ru/content/editor/news/2019/noyabr/Collage1-1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332" t="4032" r="4335"/>
          <a:stretch/>
        </p:blipFill>
        <p:spPr bwMode="auto">
          <a:xfrm>
            <a:off x="4932040" y="1556792"/>
            <a:ext cx="3715978" cy="465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69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6407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 l="39190" t="17390" r="50876" b="62687"/>
          <a:stretch>
            <a:fillRect/>
          </a:stretch>
        </p:blipFill>
        <p:spPr bwMode="auto">
          <a:xfrm>
            <a:off x="251520" y="1412776"/>
            <a:ext cx="4255630" cy="3044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 l="39236" t="64721" r="50744" b="15405"/>
          <a:stretch>
            <a:fillRect/>
          </a:stretch>
        </p:blipFill>
        <p:spPr bwMode="auto">
          <a:xfrm>
            <a:off x="4716016" y="1340768"/>
            <a:ext cx="4253612" cy="301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1"/>
          <p:cNvSpPr>
            <a:spLocks noChangeArrowheads="1"/>
          </p:cNvSpPr>
          <p:nvPr/>
        </p:nvSpPr>
        <p:spPr bwMode="auto">
          <a:xfrm>
            <a:off x="0" y="-27268"/>
            <a:ext cx="9144000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Выработка позиции по учету/</a:t>
            </a:r>
            <a:r>
              <a:rPr lang="ru-RU" sz="3600" b="1" dirty="0" err="1" smtClean="0">
                <a:solidFill>
                  <a:srgbClr val="002060"/>
                </a:solidFill>
              </a:rPr>
              <a:t>неучету</a:t>
            </a:r>
            <a:r>
              <a:rPr lang="ru-RU" sz="3600" b="1" dirty="0" smtClean="0">
                <a:solidFill>
                  <a:srgbClr val="002060"/>
                </a:solidFill>
              </a:rPr>
              <a:t> НДС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в</a:t>
            </a: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 кадастровой и рыночной стоимости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о</a:t>
            </a:r>
            <a:r>
              <a:rPr lang="ru-RU" sz="3600" b="1" dirty="0" smtClean="0">
                <a:solidFill>
                  <a:srgbClr val="002060"/>
                </a:solidFill>
              </a:rPr>
              <a:t>бъектов недвижимости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0" y="4303455"/>
            <a:ext cx="9144000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Подготовлены и вынесены на апробацию: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>- МУ по учету НДС</a:t>
            </a:r>
          </a:p>
          <a:p>
            <a:pPr algn="ctr">
              <a:buFontTx/>
              <a:buChar char="-"/>
            </a:pPr>
            <a:r>
              <a:rPr lang="ru-RU" sz="3200" b="1" dirty="0" smtClean="0">
                <a:solidFill>
                  <a:srgbClr val="002060"/>
                </a:solidFill>
              </a:rPr>
              <a:t>МР по оценке рыночной стоимости недвижимости для «оспаривания»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кадастровой стоимости</a:t>
            </a: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22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>
              <a:defRPr/>
            </a:pPr>
            <a:fld id="{334D0897-11AE-4997-8F7E-7138D38A33B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0" y="-27268"/>
            <a:ext cx="9144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Обсуждение проекта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Федеральных стандартов оценки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r="53481"/>
          <a:stretch>
            <a:fillRect/>
          </a:stretch>
        </p:blipFill>
        <p:spPr bwMode="auto">
          <a:xfrm>
            <a:off x="683568" y="1196752"/>
            <a:ext cx="5978969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 r="53534"/>
          <a:stretch>
            <a:fillRect/>
          </a:stretch>
        </p:blipFill>
        <p:spPr bwMode="auto">
          <a:xfrm>
            <a:off x="1943200" y="3140968"/>
            <a:ext cx="6552728" cy="38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669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76672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2.1. </a:t>
            </a:r>
            <a:r>
              <a:rPr lang="ru-RU" altLang="ru-RU" sz="2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Дело Натальи Карпец</a:t>
            </a:r>
            <a:endParaRPr lang="ru-RU" altLang="ru-RU" sz="2400" b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7719" t="13874" r="43026" b="8038"/>
          <a:stretch>
            <a:fillRect/>
          </a:stretch>
        </p:blipFill>
        <p:spPr bwMode="auto">
          <a:xfrm>
            <a:off x="0" y="1052736"/>
            <a:ext cx="4552950" cy="257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/>
          <a:srcRect l="4831" t="14398" r="42280" b="7592"/>
          <a:stretch>
            <a:fillRect/>
          </a:stretch>
        </p:blipFill>
        <p:spPr bwMode="auto">
          <a:xfrm>
            <a:off x="0" y="4077072"/>
            <a:ext cx="4891177" cy="2570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4" cstate="print"/>
          <a:srcRect l="20707" t="13351" r="57204" b="6283"/>
          <a:stretch>
            <a:fillRect/>
          </a:stretch>
        </p:blipFill>
        <p:spPr bwMode="auto">
          <a:xfrm>
            <a:off x="4788024" y="1052736"/>
            <a:ext cx="417646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1484784"/>
            <a:ext cx="3578329" cy="453650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2. Защита прав и законных интересов оценщиков и СРОО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63109" t="9221" r="6232" b="44890"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9079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2.2. </a:t>
            </a:r>
            <a:r>
              <a:rPr lang="ru-RU" sz="2400" b="1" dirty="0">
                <a:solidFill>
                  <a:srgbClr val="002060"/>
                </a:solidFill>
              </a:rPr>
              <a:t>Обращение Ольги Туевой</a:t>
            </a:r>
          </a:p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2060"/>
                </a:solidFill>
              </a:rPr>
              <a:t>(попытка обвинения по ст.307 УК РФ)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484784"/>
            <a:ext cx="3578329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2114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Защита прав и законных интересов оценщиков и СРОО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70619" t="6920" r="10972" b="23183"/>
          <a:stretch>
            <a:fillRect/>
          </a:stretch>
        </p:blipFill>
        <p:spPr bwMode="auto">
          <a:xfrm>
            <a:off x="-108520" y="764704"/>
            <a:ext cx="4644008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476672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2.3. </a:t>
            </a:r>
            <a:r>
              <a:rPr lang="ru-RU" sz="2400" b="1" dirty="0" smtClean="0">
                <a:solidFill>
                  <a:srgbClr val="002060"/>
                </a:solidFill>
              </a:rPr>
              <a:t>Ответ на обращение СПО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 l="71358" t="9343" r="10476" b="16609"/>
          <a:stretch>
            <a:fillRect/>
          </a:stretch>
        </p:blipFill>
        <p:spPr bwMode="auto">
          <a:xfrm>
            <a:off x="4535488" y="836712"/>
            <a:ext cx="4608512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283968" y="476672"/>
            <a:ext cx="4860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2.4. </a:t>
            </a:r>
            <a:r>
              <a:rPr lang="ru-RU" sz="2400" b="1" dirty="0" smtClean="0">
                <a:solidFill>
                  <a:srgbClr val="002060"/>
                </a:solidFill>
              </a:rPr>
              <a:t>Ответ на обращение </a:t>
            </a:r>
            <a:r>
              <a:rPr lang="ru-RU" sz="2400" b="1" dirty="0" err="1" smtClean="0">
                <a:solidFill>
                  <a:srgbClr val="002060"/>
                </a:solidFill>
              </a:rPr>
              <a:t>Ко-Инвест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484784"/>
            <a:ext cx="3578329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02238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471</Words>
  <Application>Microsoft Office PowerPoint</Application>
  <PresentationFormat>Экран (4:3)</PresentationFormat>
  <Paragraphs>130</Paragraphs>
  <Slides>27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Алексей</cp:lastModifiedBy>
  <cp:revision>36</cp:revision>
  <dcterms:created xsi:type="dcterms:W3CDTF">2021-10-16T21:21:14Z</dcterms:created>
  <dcterms:modified xsi:type="dcterms:W3CDTF">2021-10-17T18:48:41Z</dcterms:modified>
</cp:coreProperties>
</file>