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9" r:id="rId3"/>
    <p:sldId id="260" r:id="rId4"/>
    <p:sldId id="261" r:id="rId5"/>
    <p:sldId id="289" r:id="rId6"/>
    <p:sldId id="290" r:id="rId7"/>
    <p:sldId id="291" r:id="rId8"/>
    <p:sldId id="288" r:id="rId9"/>
    <p:sldId id="302" r:id="rId10"/>
    <p:sldId id="275" r:id="rId11"/>
    <p:sldId id="299" r:id="rId12"/>
    <p:sldId id="276" r:id="rId13"/>
    <p:sldId id="277" r:id="rId14"/>
    <p:sldId id="296" r:id="rId15"/>
    <p:sldId id="278" r:id="rId16"/>
    <p:sldId id="279" r:id="rId17"/>
    <p:sldId id="280" r:id="rId18"/>
    <p:sldId id="282" r:id="rId19"/>
    <p:sldId id="283" r:id="rId20"/>
    <p:sldId id="284" r:id="rId21"/>
    <p:sldId id="285" r:id="rId22"/>
    <p:sldId id="286" r:id="rId23"/>
    <p:sldId id="292" r:id="rId24"/>
    <p:sldId id="294" r:id="rId25"/>
    <p:sldId id="295" r:id="rId26"/>
    <p:sldId id="303" r:id="rId27"/>
    <p:sldId id="287" r:id="rId28"/>
    <p:sldId id="304" r:id="rId29"/>
    <p:sldId id="270" r:id="rId30"/>
    <p:sldId id="305" r:id="rId31"/>
    <p:sldId id="271" r:id="rId32"/>
    <p:sldId id="306" r:id="rId33"/>
    <p:sldId id="309" r:id="rId34"/>
    <p:sldId id="307" r:id="rId35"/>
    <p:sldId id="297" r:id="rId36"/>
    <p:sldId id="308" r:id="rId37"/>
    <p:sldId id="300" r:id="rId38"/>
    <p:sldId id="301" r:id="rId39"/>
    <p:sldId id="258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D5607-578B-4FDB-9E7A-7630BF4841A5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424FE-1021-4AFE-A023-B47C8B4AC1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A424FE-1021-4AFE-A023-B47C8B4AC141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F0F0-C845-4747-AF9E-9D7CCAF9053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0A62B-F350-4C73-8148-29379F81D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jpeg"/><Relationship Id="rId1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3131840" y="3429000"/>
            <a:ext cx="5328592" cy="6429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3131840" y="4005064"/>
            <a:ext cx="5081494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4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70C0"/>
                </a:solidFill>
              </a:rPr>
              <a:t>Председатель Совета Национального объединения СРО оценщиков «Союз СОО»</a:t>
            </a:r>
          </a:p>
        </p:txBody>
      </p:sp>
      <p:sp>
        <p:nvSpPr>
          <p:cNvPr id="12" name="Заголовок 1"/>
          <p:cNvSpPr>
            <a:spLocks noGrp="1"/>
          </p:cNvSpPr>
          <p:nvPr>
            <p:ph type="ctrTitle"/>
          </p:nvPr>
        </p:nvSpPr>
        <p:spPr>
          <a:xfrm>
            <a:off x="-17419" y="548680"/>
            <a:ext cx="9161419" cy="1728192"/>
          </a:xfrm>
          <a:solidFill>
            <a:srgbClr val="FFC000"/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4200"/>
              </a:spcAft>
            </a:pPr>
            <a:br>
              <a:rPr lang="ru-RU" sz="3200" b="1" dirty="0">
                <a:solidFill>
                  <a:srgbClr val="002060"/>
                </a:solidFill>
              </a:rPr>
            </a:b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Отчет Союза СОО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за май 2020 – май 2021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b="1" dirty="0">
                <a:solidFill>
                  <a:srgbClr val="002060"/>
                </a:solidFill>
              </a:rPr>
            </a:b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3093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Москва,  21 мая 2021 года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0688"/>
            <a:ext cx="1445956" cy="1440160"/>
          </a:xfrm>
          <a:prstGeom prst="rect">
            <a:avLst/>
          </a:prstGeom>
        </p:spPr>
      </p:pic>
      <p:pic>
        <p:nvPicPr>
          <p:cNvPr id="11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429000"/>
            <a:ext cx="1916975" cy="2199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730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об апелляционном органе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83671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>
                <a:solidFill>
                  <a:srgbClr val="0070C0"/>
                </a:solidFill>
              </a:rPr>
              <a:t>Рабочая группа по гильотине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1844824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Не поддержала законопроект;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725144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Подгруппа предложила свой вариант  законопроекта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2924944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Рассмотрение передано подгруппе по саморегулированию;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355976" y="1556792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355976" y="2564904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355976" y="4293096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000" b="1" dirty="0">
                <a:solidFill>
                  <a:srgbClr val="C00000"/>
                </a:solidFill>
              </a:rPr>
              <a:t>Законопроект </a:t>
            </a:r>
            <a:r>
              <a:rPr lang="ru-RU" sz="3000" b="1" dirty="0" err="1">
                <a:solidFill>
                  <a:srgbClr val="C00000"/>
                </a:solidFill>
              </a:rPr>
              <a:t>МинЭк</a:t>
            </a:r>
            <a:r>
              <a:rPr lang="ru-RU" sz="3000" b="1" dirty="0">
                <a:solidFill>
                  <a:srgbClr val="C00000"/>
                </a:solidFill>
              </a:rPr>
              <a:t> Правительством не согласован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1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692696"/>
            <a:ext cx="5122629" cy="5952530"/>
          </a:xfrm>
          <a:prstGeom prst="rect">
            <a:avLst/>
          </a:prstGeom>
          <a:solidFill>
            <a:srgbClr val="FFFFCC"/>
          </a:solidFill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1.3. Законопроект «ответственность»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63109" t="22757" r="2267" b="19075"/>
          <a:stretch>
            <a:fillRect/>
          </a:stretch>
        </p:blipFill>
        <p:spPr bwMode="auto">
          <a:xfrm>
            <a:off x="0" y="908720"/>
            <a:ext cx="9144000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«ответственность»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692696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>
                <a:solidFill>
                  <a:srgbClr val="0070C0"/>
                </a:solidFill>
              </a:rPr>
              <a:t>Рабочая группа по гильотине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1484784"/>
            <a:ext cx="835292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Рассмотрение первой редакции</a:t>
            </a:r>
          </a:p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 06.08.2020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1072" y="314096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Не поддержала законопроект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2852936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11560" y="422108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Рассмотрение второй редакции по замечаниям РГ 23.09.2020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4572000" y="3861048"/>
            <a:ext cx="216024" cy="432048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91072" y="594928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Не поддержала законопроект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572000" y="5517232"/>
            <a:ext cx="216024" cy="432048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8" grpId="0" animBg="1"/>
      <p:bldP spid="10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«ответственность»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692696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>
                <a:solidFill>
                  <a:srgbClr val="0070C0"/>
                </a:solidFill>
              </a:rPr>
              <a:t>Рабочая группа по гильотине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278092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Ни одно из замечаний РГ не учтено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350100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Исключены полезные положения, к которым замечаний у РГ не было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6" y="4919008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 Добавлены новые существенные положения, которых не было в первой редакции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FontTx/>
              <a:buChar char="-"/>
            </a:pPr>
            <a:r>
              <a:rPr lang="ru-RU" sz="4000" b="1" dirty="0">
                <a:solidFill>
                  <a:srgbClr val="0070C0"/>
                </a:solidFill>
              </a:rPr>
              <a:t> Много замечаний к первой редакции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2204864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Вторая редакция</a:t>
            </a: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11541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Подготовка к подкомиссии </a:t>
            </a:r>
          </a:p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Аппарата Правительства РФ, 28.10.2020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969" t="2860" r="53303" b="6631"/>
          <a:stretch>
            <a:fillRect/>
          </a:stretch>
        </p:blipFill>
        <p:spPr bwMode="auto">
          <a:xfrm>
            <a:off x="0" y="1241376"/>
            <a:ext cx="914400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«ответственность»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692696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>
                <a:solidFill>
                  <a:srgbClr val="0070C0"/>
                </a:solidFill>
              </a:rPr>
              <a:t>Рабочая группа по гильотине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198884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Ужесточение требований для оценщиков государственной и муниципальной собственности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4427984" y="3501008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4005064"/>
            <a:ext cx="8712968" cy="26642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23528" y="4005064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Снизили требования для компаний оценивающих государственную собственность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5373216"/>
            <a:ext cx="8820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Снизили требования для компаний и ЧПО оценивающих муниципальную собственность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560" y="141277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600" b="1" dirty="0">
                <a:solidFill>
                  <a:srgbClr val="0070C0"/>
                </a:solidFill>
              </a:rPr>
              <a:t>Согласительные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8" grpId="0" animBg="1"/>
      <p:bldP spid="15" grpId="0"/>
      <p:bldP spid="16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198884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В рамках внеплановой проверки отчет должен проверяться в полном объеме, а не по фактам, изложенным в жалобе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283968" y="2996952"/>
            <a:ext cx="33843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3528" y="112474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Предложение </a:t>
            </a:r>
            <a:r>
              <a:rPr lang="ru-RU" sz="3200" b="1" dirty="0" err="1">
                <a:solidFill>
                  <a:srgbClr val="0070C0"/>
                </a:solidFill>
              </a:rPr>
              <a:t>МинЭк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«ответственность»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3789040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Отчет не соответствует требованиям законодательства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4365104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Отчет вводит в заблуждение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552" y="501317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Аналоги не соответствуют объекту оценки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552" y="551723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…</a:t>
            </a: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3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5" name="Picture 2" descr="http://khpg.org/files/photos/1565086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1307" y="0"/>
            <a:ext cx="11124087" cy="6858000"/>
          </a:xfrm>
          <a:prstGeom prst="rect">
            <a:avLst/>
          </a:prstGeom>
          <a:noFill/>
        </p:spPr>
      </p:pic>
      <p:pic>
        <p:nvPicPr>
          <p:cNvPr id="4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-1"/>
            <a:ext cx="5904656" cy="6861251"/>
          </a:xfrm>
          <a:prstGeom prst="rect">
            <a:avLst/>
          </a:prstGeom>
          <a:solidFill>
            <a:srgbClr val="FFFFCC"/>
          </a:solidFill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2" cstate="print"/>
          <a:srcRect l="62691" t="24921" r="2197" b="16852"/>
          <a:stretch>
            <a:fillRect/>
          </a:stretch>
        </p:blipFill>
        <p:spPr bwMode="auto">
          <a:xfrm>
            <a:off x="0" y="1340768"/>
            <a:ext cx="4778458" cy="28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 cstate="print"/>
          <a:srcRect l="63121" t="10120" r="2283" b="15904"/>
          <a:stretch>
            <a:fillRect/>
          </a:stretch>
        </p:blipFill>
        <p:spPr bwMode="auto">
          <a:xfrm>
            <a:off x="4716016" y="1196752"/>
            <a:ext cx="3956602" cy="301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4" cstate="print"/>
          <a:srcRect l="67331" t="17590" r="6818" b="32244"/>
          <a:stretch>
            <a:fillRect/>
          </a:stretch>
        </p:blipFill>
        <p:spPr bwMode="auto">
          <a:xfrm>
            <a:off x="107504" y="4221088"/>
            <a:ext cx="45365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5" cstate="print"/>
          <a:srcRect l="62531" t="33743" r="1665" b="18747"/>
          <a:stretch>
            <a:fillRect/>
          </a:stretch>
        </p:blipFill>
        <p:spPr bwMode="auto">
          <a:xfrm>
            <a:off x="4716016" y="4437112"/>
            <a:ext cx="402649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94992" y="836712"/>
            <a:ext cx="874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Письма Союза СОО в Банки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04664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2.1. Проблема с регистрацией частнопрактикующих оценщиков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2. Защита прав и законных интересов оценщиков и СРОО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548680"/>
            <a:ext cx="8749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Круглый стол в Аппарате уполномоченного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по защите прав предпринимателей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22.09.2020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7" name="Рисунок 6" descr="https://srosovet.ru/content/editor/Na%20sait/documents%20na%20sait/Skrin.png"/>
          <p:cNvPicPr/>
          <p:nvPr/>
        </p:nvPicPr>
        <p:blipFill>
          <a:blip r:embed="rId2" cstate="print"/>
          <a:srcRect t="12238"/>
          <a:stretch>
            <a:fillRect/>
          </a:stretch>
        </p:blipFill>
        <p:spPr bwMode="auto">
          <a:xfrm>
            <a:off x="611560" y="2073639"/>
            <a:ext cx="48245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srosovet.ru/content/editor/Na%20sait/documents%20na%20sait/IMG_8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73839"/>
            <a:ext cx="4402586" cy="29841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772816"/>
            <a:ext cx="91440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За май 2020 г. – май 2021 г.</a:t>
            </a:r>
          </a:p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не было принято ни одной поправки в законодательство, ухудшающей ситуацию в отрасли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1. Результаты работы</a:t>
            </a:r>
          </a:p>
          <a:p>
            <a:r>
              <a:rPr lang="ru-RU" sz="4000" b="1" dirty="0">
                <a:solidFill>
                  <a:srgbClr val="002060"/>
                </a:solidFill>
              </a:rPr>
              <a:t>в законодательной сфере 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5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362449"/>
            <a:ext cx="2171700" cy="2495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68906" t="8434" r="8477" b="15702"/>
          <a:stretch>
            <a:fillRect/>
          </a:stretch>
        </p:blipFill>
        <p:spPr bwMode="auto">
          <a:xfrm>
            <a:off x="179512" y="1412776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69222" t="7219" r="8036" b="17468"/>
          <a:stretch>
            <a:fillRect/>
          </a:stretch>
        </p:blipFill>
        <p:spPr bwMode="auto">
          <a:xfrm>
            <a:off x="4716016" y="1412776"/>
            <a:ext cx="378046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20688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Письмо Союза СОО в Минфин, </a:t>
            </a:r>
            <a:r>
              <a:rPr lang="ru-RU" sz="2400" b="1" dirty="0" err="1">
                <a:solidFill>
                  <a:srgbClr val="0070C0"/>
                </a:solidFill>
              </a:rPr>
              <a:t>МинЭк</a:t>
            </a:r>
            <a:r>
              <a:rPr lang="ru-RU" sz="2400" b="1" dirty="0">
                <a:solidFill>
                  <a:srgbClr val="0070C0"/>
                </a:solidFill>
              </a:rPr>
              <a:t>, ФНС и </a:t>
            </a:r>
            <a:r>
              <a:rPr lang="ru-RU" sz="2400" b="1" dirty="0" err="1">
                <a:solidFill>
                  <a:srgbClr val="0070C0"/>
                </a:solidFill>
              </a:rPr>
              <a:t>Росреестр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60648"/>
            <a:ext cx="9144000" cy="14003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2060"/>
                </a:solidFill>
              </a:rPr>
              <a:t>Проблема с регистрацией </a:t>
            </a:r>
          </a:p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2060"/>
                </a:solidFill>
              </a:rPr>
              <a:t>частнопрактикующих оценщиков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700808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2060"/>
                </a:solidFill>
              </a:rPr>
              <a:t>решена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536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212976"/>
            <a:ext cx="2171700" cy="24955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420888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2060"/>
                </a:solidFill>
              </a:rPr>
              <a:t>август – октябрь 2020 г.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2.2. Дело Натальи Карпец</a:t>
            </a: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7719" t="13874" r="43026" b="8038"/>
          <a:stretch>
            <a:fillRect/>
          </a:stretch>
        </p:blipFill>
        <p:spPr bwMode="auto">
          <a:xfrm>
            <a:off x="107504" y="764704"/>
            <a:ext cx="4552950" cy="257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4831" t="14398" r="42280" b="7592"/>
          <a:stretch>
            <a:fillRect/>
          </a:stretch>
        </p:blipFill>
        <p:spPr bwMode="auto">
          <a:xfrm>
            <a:off x="-108520" y="3789040"/>
            <a:ext cx="4891177" cy="2570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 cstate="print"/>
          <a:srcRect l="20707" t="13351" r="57204" b="6283"/>
          <a:stretch>
            <a:fillRect/>
          </a:stretch>
        </p:blipFill>
        <p:spPr bwMode="auto">
          <a:xfrm>
            <a:off x="4788024" y="1052736"/>
            <a:ext cx="417646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63109" t="9221" r="6232" b="44890"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11541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2.3. Обращение Ольги Туевой</a:t>
            </a:r>
          </a:p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(попытка обвинения по ст.307 УК РФ)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71572" t="6129" r="11166" b="20323"/>
          <a:stretch>
            <a:fillRect/>
          </a:stretch>
        </p:blipFill>
        <p:spPr bwMode="auto">
          <a:xfrm>
            <a:off x="539552" y="980728"/>
            <a:ext cx="4067944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316416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Обращение в Национальное объединение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СРО оценщиков «Союз СОО»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71113" t="4839" r="11384" b="19355"/>
          <a:stretch>
            <a:fillRect/>
          </a:stretch>
        </p:blipFill>
        <p:spPr bwMode="auto">
          <a:xfrm>
            <a:off x="4716016" y="1052736"/>
            <a:ext cx="396044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316416" y="0"/>
            <a:ext cx="827584" cy="1052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0"/>
            <a:ext cx="971600" cy="967705"/>
          </a:xfrm>
          <a:prstGeom prst="rect">
            <a:avLst/>
          </a:prstGeom>
        </p:spPr>
      </p:pic>
      <p:pic>
        <p:nvPicPr>
          <p:cNvPr id="11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2060"/>
                </a:solidFill>
              </a:rPr>
              <a:t>Защита прав и законных интересов оценщиков и СРОО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70619" t="6920" r="10972" b="23183"/>
          <a:stretch>
            <a:fillRect/>
          </a:stretch>
        </p:blipFill>
        <p:spPr bwMode="auto">
          <a:xfrm>
            <a:off x="-108520" y="764704"/>
            <a:ext cx="464400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47667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2.4. Ответ на обращение СПО</a:t>
            </a:r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71358" t="9343" r="10476" b="16609"/>
          <a:stretch>
            <a:fillRect/>
          </a:stretch>
        </p:blipFill>
        <p:spPr bwMode="auto">
          <a:xfrm>
            <a:off x="4644008" y="548680"/>
            <a:ext cx="460851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292080" y="476672"/>
            <a:ext cx="3995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2.5. Ответ на обращение </a:t>
            </a:r>
            <a:r>
              <a:rPr lang="ru-RU" b="1" dirty="0" err="1">
                <a:solidFill>
                  <a:srgbClr val="0070C0"/>
                </a:solidFill>
              </a:rPr>
              <a:t>Ко-Инвест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>
                <a:solidFill>
                  <a:srgbClr val="002060"/>
                </a:solidFill>
              </a:rPr>
              <a:t>Защита прав и законных интересов оценщиков и СРОО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667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2.6. Ответ на жалобу на РОО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476672"/>
            <a:ext cx="3995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2.7. Ответ на жалобу на СМАО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 l="62613" t="11765" r="1577" b="41973"/>
          <a:stretch>
            <a:fillRect/>
          </a:stretch>
        </p:blipFill>
        <p:spPr bwMode="auto">
          <a:xfrm>
            <a:off x="4748252" y="764704"/>
            <a:ext cx="43957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3" cstate="print"/>
          <a:srcRect l="62244" t="12803" r="2017" b="23119"/>
          <a:stretch>
            <a:fillRect/>
          </a:stretch>
        </p:blipFill>
        <p:spPr bwMode="auto">
          <a:xfrm>
            <a:off x="4751511" y="3068960"/>
            <a:ext cx="4392489" cy="39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5148064" y="3284984"/>
            <a:ext cx="3744416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/>
          <p:nvPr/>
        </p:nvPicPr>
        <p:blipFill>
          <a:blip r:embed="rId4" cstate="print"/>
          <a:srcRect l="70619" t="6920" r="10972" b="23183"/>
          <a:stretch>
            <a:fillRect/>
          </a:stretch>
        </p:blipFill>
        <p:spPr bwMode="auto">
          <a:xfrm>
            <a:off x="-108520" y="764704"/>
            <a:ext cx="464400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Calibri" panose="020F0502020204030204" pitchFamily="34" charset="0"/>
              </a:rPr>
              <a:t>2.8. О необходимости размещения СНИЛС на сайтах СРОО</a:t>
            </a:r>
            <a:endParaRPr lang="ru-RU" sz="2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71234" t="8304" r="10118" b="19723"/>
          <a:stretch>
            <a:fillRect/>
          </a:stretch>
        </p:blipFill>
        <p:spPr bwMode="auto">
          <a:xfrm>
            <a:off x="0" y="476672"/>
            <a:ext cx="4572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70003" t="13517" r="9666" b="50216"/>
          <a:stretch>
            <a:fillRect/>
          </a:stretch>
        </p:blipFill>
        <p:spPr bwMode="auto">
          <a:xfrm>
            <a:off x="4644008" y="692696"/>
            <a:ext cx="44999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/>
          <a:srcRect l="70099" t="7479" r="10002" b="58132"/>
          <a:stretch>
            <a:fillRect/>
          </a:stretch>
        </p:blipFill>
        <p:spPr bwMode="auto">
          <a:xfrm>
            <a:off x="4716016" y="3717032"/>
            <a:ext cx="44279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3. 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ÐÐ°ÑÑÐ¸Ð½ÐºÐ¸ Ð¿Ð¾ Ð·Ð°Ð¿ÑÐ¾ÑÑ ÐºÑÐ¾ Ð¸Ð· Ð¶Ð¸Ð²Ð¾ÑÐ½ÑÑ Ð±ÑÑÑÑÐµ Ð·Ð°Ð»ÐµÐ·ÐµÑ Ð½Ð° Ð´ÐµÑÐµÐ²Ð¾ ÐºÐ°ÑÑÐ¸Ð½ÐºÐ° ÑÐ¼Ð¾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8971"/>
            <a:ext cx="8135101" cy="55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20191" t="13909" r="59262" b="7165"/>
          <a:stretch>
            <a:fillRect/>
          </a:stretch>
        </p:blipFill>
        <p:spPr bwMode="auto">
          <a:xfrm>
            <a:off x="251520" y="1210578"/>
            <a:ext cx="4104456" cy="564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36648" t="14114" r="43799" b="7808"/>
          <a:stretch>
            <a:fillRect/>
          </a:stretch>
        </p:blipFill>
        <p:spPr bwMode="auto">
          <a:xfrm>
            <a:off x="4788024" y="1124744"/>
            <a:ext cx="403244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404664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Позиция и предложения Союза СОО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Результаты работы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56792"/>
            <a:ext cx="87490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1.1. Была минимизирована угроза, связанная с законопроектом по поправкам в 237-ФЗ</a:t>
            </a:r>
            <a:endParaRPr lang="en-US" sz="4400" b="1" dirty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«О государственной </a:t>
            </a:r>
          </a:p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кадастровой оценке»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-10852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21270" t="13814" r="59559" b="8238"/>
          <a:stretch>
            <a:fillRect/>
          </a:stretch>
        </p:blipFill>
        <p:spPr bwMode="auto">
          <a:xfrm>
            <a:off x="0" y="1700808"/>
            <a:ext cx="399593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71481" t="8304" r="9969" b="16955"/>
          <a:stretch>
            <a:fillRect/>
          </a:stretch>
        </p:blipFill>
        <p:spPr bwMode="auto">
          <a:xfrm>
            <a:off x="4788024" y="1484784"/>
            <a:ext cx="435597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Два письма на имя Министра экономического развития РФ, три письма на имя Председателя Правительства РФ, письмо на имя Президента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2474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Заседание в Государственной Думе,  25 февраля 2021 года</a:t>
            </a:r>
            <a:endParaRPr lang="ru-RU" dirty="0"/>
          </a:p>
        </p:txBody>
      </p:sp>
      <p:pic>
        <p:nvPicPr>
          <p:cNvPr id="18434" name="Picture 2" descr="https://srosovet.ru/content/editor/news/2021/02.2021/3.jpg"/>
          <p:cNvPicPr>
            <a:picLocks noChangeAspect="1" noChangeArrowheads="1"/>
          </p:cNvPicPr>
          <p:nvPr/>
        </p:nvPicPr>
        <p:blipFill>
          <a:blip r:embed="rId2" cstate="print"/>
          <a:srcRect t="33914"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19230" t="22145" r="59725" b="3693"/>
          <a:stretch>
            <a:fillRect/>
          </a:stretch>
        </p:blipFill>
        <p:spPr bwMode="auto">
          <a:xfrm>
            <a:off x="0" y="1268760"/>
            <a:ext cx="4464496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10800000" flipV="1">
            <a:off x="5076056" y="1778043"/>
            <a:ext cx="3672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Поправки в Приказ Минэкономразвития России №257, предусматривающие упрощенный порядок сдачи квалификационного экзамена утверждены 08.04.2021.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Ждем регистрации Приказа с изменениями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в Минюсте.</a:t>
            </a:r>
            <a:endParaRPr lang="ru-RU" sz="2400" dirty="0"/>
          </a:p>
        </p:txBody>
      </p:sp>
      <p:pic>
        <p:nvPicPr>
          <p:cNvPr id="1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84784"/>
            <a:ext cx="4032720" cy="511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4. Проведение рабочих встреч членов Союза СОО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по различным вопросам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980728"/>
            <a:ext cx="91440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Обсуждение поправок в ФСО 1-3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 l="8541" t="18685" r="45062" b="12435"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  <a:latin typeface="Calibri" panose="020F0502020204030204" pitchFamily="34" charset="0"/>
              </a:rPr>
              <a:t>5. Всероссийский Форум оценщиков</a:t>
            </a:r>
          </a:p>
        </p:txBody>
      </p:sp>
      <p:pic>
        <p:nvPicPr>
          <p:cNvPr id="48130" name="Picture 2" descr="https://srosovet.ru/content/editor/news/2020/03122020/Obcshay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231198" cy="3240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764704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«Оценочная деятельность: новая реальность, вызовы и возможности для развития»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33256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09 декабря 2020 года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68152" t="4063" r="21379" b="32171"/>
          <a:stretch>
            <a:fillRect/>
          </a:stretch>
        </p:blipFill>
        <p:spPr bwMode="auto">
          <a:xfrm>
            <a:off x="4716016" y="0"/>
            <a:ext cx="4427984" cy="729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179512" y="1988840"/>
            <a:ext cx="3816424" cy="18722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2132856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2852936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690962">
            <a:off x="4458121" y="30875"/>
            <a:ext cx="203670" cy="264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364088" y="0"/>
            <a:ext cx="79208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  <a:latin typeface="Calibri" panose="020F0502020204030204" pitchFamily="34" charset="0"/>
              </a:rPr>
              <a:t>6. Участие в различных мероприятиях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91440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Конференция в Минске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19 ноября 2020 года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r="42476" b="11111"/>
          <a:stretch>
            <a:fillRect/>
          </a:stretch>
        </p:blipFill>
        <p:spPr bwMode="auto">
          <a:xfrm>
            <a:off x="0" y="1268760"/>
            <a:ext cx="91440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Картинки по запросу принцип доми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424"/>
            <a:ext cx="9144000" cy="628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5303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7. Все сферы саморегулирования взаимосвязаны</a:t>
            </a:r>
            <a:b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58813" y="4937760"/>
            <a:ext cx="1267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аудиторы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89134" y="4248653"/>
            <a:ext cx="1310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строители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95906" y="3518079"/>
            <a:ext cx="28768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кадастровые инженеры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5633" y="2262963"/>
            <a:ext cx="13479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оценщики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84290" y="2814935"/>
            <a:ext cx="33673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арбитражные управляющие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68760"/>
            <a:ext cx="4211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Москва,  05 апреля 2021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26876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Москва,  МГУ  08 апреля 2021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r="53237"/>
          <a:stretch>
            <a:fillRect/>
          </a:stretch>
        </p:blipFill>
        <p:spPr bwMode="auto">
          <a:xfrm>
            <a:off x="0" y="1700808"/>
            <a:ext cx="9144000" cy="575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Все сферы саморегулирования взаимосвязаны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76470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Обсуждение законопроекта по банкротству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 ÐÐ Ð¡Ð Ð">
            <a:extLst>
              <a:ext uri="{FF2B5EF4-FFF2-40B4-BE49-F238E27FC236}">
                <a16:creationId xmlns:a16="http://schemas.microsoft.com/office/drawing/2014/main" id="{50DA9475-41D2-4440-847E-77FA3E084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577502" cy="104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6" descr="blob:https://web.whatsapp.com/48852529-ef80-4d98-b341-b63e7159610c">
            <a:extLst>
              <a:ext uri="{FF2B5EF4-FFF2-40B4-BE49-F238E27FC236}">
                <a16:creationId xmlns:a16="http://schemas.microsoft.com/office/drawing/2014/main" id="{8BF42FB0-2109-43A7-B431-D9A83EF4AA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42B726F-97CC-44E6-98DC-02792F0F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878" y="1909983"/>
            <a:ext cx="1742935" cy="5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¡ÐÐÐ">
            <a:extLst>
              <a:ext uri="{FF2B5EF4-FFF2-40B4-BE49-F238E27FC236}">
                <a16:creationId xmlns:a16="http://schemas.microsoft.com/office/drawing/2014/main" id="{E6CB72B6-2E62-4806-B265-38A576E7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23" y="3440657"/>
            <a:ext cx="1013098" cy="53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Ð°ÑÑÐ¸Ð½ÐºÐ¸ Ð¿Ð¾ Ð·Ð°Ð¿ÑÐ¾ÑÑ Ð¡ÐÐ Ð¡Ð Ð">
            <a:extLst>
              <a:ext uri="{FF2B5EF4-FFF2-40B4-BE49-F238E27FC236}">
                <a16:creationId xmlns:a16="http://schemas.microsoft.com/office/drawing/2014/main" id="{0B451513-C769-4640-97BC-7599CFB3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906" y="2442949"/>
            <a:ext cx="699213" cy="6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Ð°ÑÑÐ¸Ð½ÐºÐ¸ Ð¿Ð¾ Ð·Ð°Ð¿ÑÐ¾ÑÑ Ð¡Ð Ð ÐÐÐ¡Ð">
            <a:extLst>
              <a:ext uri="{FF2B5EF4-FFF2-40B4-BE49-F238E27FC236}">
                <a16:creationId xmlns:a16="http://schemas.microsoft.com/office/drawing/2014/main" id="{A7F71A75-B3B7-44F3-98F8-9ED4D274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08" y="2491830"/>
            <a:ext cx="752929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Ð°ÑÑÐ¸Ð½ÐºÐ¸ Ð¿Ð¾ Ð·Ð°Ð¿ÑÐ¾ÑÑ Ð¡Ð Ð ÐÐ ÐÐ">
            <a:extLst>
              <a:ext uri="{FF2B5EF4-FFF2-40B4-BE49-F238E27FC236}">
                <a16:creationId xmlns:a16="http://schemas.microsoft.com/office/drawing/2014/main" id="{34B85CDD-5290-4CAE-8D53-85B3692F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29" y="3394921"/>
            <a:ext cx="996702" cy="6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Ð°ÑÑÐ¸Ð½ÐºÐ¸ Ð¿Ð¾ Ð·Ð°Ð¿ÑÐ¾ÑÑ Ð¡Ð Ð Ð ÐÐ">
            <a:extLst>
              <a:ext uri="{FF2B5EF4-FFF2-40B4-BE49-F238E27FC236}">
                <a16:creationId xmlns:a16="http://schemas.microsoft.com/office/drawing/2014/main" id="{3C4672B3-2A91-43D3-B9AF-86E39E3D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52003"/>
            <a:ext cx="1066243" cy="5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ÐÐ°ÑÑÐ¸Ð½ÐºÐ¸ Ð¿Ð¾ Ð·Ð°Ð¿ÑÐ¾ÑÑ Ð¡Ð Ð Ð¤Ð¡Ð">
            <a:extLst>
              <a:ext uri="{FF2B5EF4-FFF2-40B4-BE49-F238E27FC236}">
                <a16:creationId xmlns:a16="http://schemas.microsoft.com/office/drawing/2014/main" id="{C830BB44-C76C-4BA5-80F5-387CF26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40" y="4392528"/>
            <a:ext cx="750265" cy="7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Ð°ÑÑÐ¸Ð½ÐºÐ¸ Ð¿Ð¾ Ð·Ð°Ð¿ÑÐ¾ÑÑ Ð¡Ð Ð ÐÐ¡Ð">
            <a:extLst>
              <a:ext uri="{FF2B5EF4-FFF2-40B4-BE49-F238E27FC236}">
                <a16:creationId xmlns:a16="http://schemas.microsoft.com/office/drawing/2014/main" id="{0B597C5A-ACCF-4C2F-B3CB-F985468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6152003"/>
            <a:ext cx="1315814" cy="5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ÐÐ°ÑÑÐ¸Ð½ÐºÐ¸ Ð¿Ð¾ Ð·Ð°Ð¿ÑÐ¾ÑÑ Ð¡Ð Ð Ð¡ÐÐÐ">
            <a:extLst>
              <a:ext uri="{FF2B5EF4-FFF2-40B4-BE49-F238E27FC236}">
                <a16:creationId xmlns:a16="http://schemas.microsoft.com/office/drawing/2014/main" id="{60B26FB9-7527-48A4-9D48-8AC108AC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21968" r="23120" b="13204"/>
          <a:stretch/>
        </p:blipFill>
        <p:spPr bwMode="auto">
          <a:xfrm>
            <a:off x="2015678" y="5432564"/>
            <a:ext cx="1517060" cy="4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Ð°ÑÑÐ¸Ð½ÐºÐ¸ Ð¿Ð¾ Ð·Ð°Ð¿ÑÐ¾ÑÑ Ð¾Ð¿ÑÐ¾ ÑÑÐ¾">
            <a:extLst>
              <a:ext uri="{FF2B5EF4-FFF2-40B4-BE49-F238E27FC236}">
                <a16:creationId xmlns:a16="http://schemas.microsoft.com/office/drawing/2014/main" id="{0ACF1731-D070-44AF-893C-33AB85C86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86" y="4438543"/>
            <a:ext cx="740075" cy="7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249FDE-168F-4CEC-BBA7-A82A3188DAE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30313" t="6601" r="56300" b="86195"/>
          <a:stretch/>
        </p:blipFill>
        <p:spPr>
          <a:xfrm>
            <a:off x="5436096" y="5432564"/>
            <a:ext cx="1793755" cy="542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793" y="3118730"/>
            <a:ext cx="1996303" cy="19883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Национальное объединение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СРО оценщиков «Союз СОО</a:t>
            </a:r>
            <a:r>
              <a:rPr lang="ru-RU" sz="3600" b="1" dirty="0">
                <a:solidFill>
                  <a:srgbClr val="FFC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1472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Результаты работы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556792"/>
            <a:ext cx="8749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Предотвращено огосударствление оценочной деятельности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9513" y="3212976"/>
            <a:ext cx="896448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(остался запрет для ГБУ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проводить независимую оценку)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24744"/>
            <a:ext cx="4392488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4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Результаты работы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124744"/>
            <a:ext cx="874900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Сохранено «оспаривание»</a:t>
            </a:r>
          </a:p>
          <a:p>
            <a:pPr algn="ctr">
              <a:spcBef>
                <a:spcPts val="600"/>
              </a:spcBef>
            </a:pPr>
            <a:r>
              <a:rPr lang="ru-RU" sz="4400" b="1" dirty="0">
                <a:solidFill>
                  <a:srgbClr val="0070C0"/>
                </a:solidFill>
              </a:rPr>
              <a:t>кадастровой стоимости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2564904"/>
            <a:ext cx="914501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5113" lvl="0" indent="-265113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3200" dirty="0">
                <a:solidFill>
                  <a:srgbClr val="0070C0"/>
                </a:solidFill>
              </a:rPr>
              <a:t>введен переходный период для ст. 22.1 (ликвидация Комиссий по оспариванию, рассмотрение отчетов об оценке в ГБУ, оспаривание в суде решения ГБУ) – до 01.01.2023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4797152"/>
            <a:ext cx="88204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200" dirty="0">
                <a:solidFill>
                  <a:srgbClr val="0070C0"/>
                </a:solidFill>
              </a:rPr>
              <a:t> одновременно с оспариванием решения ГБУ </a:t>
            </a:r>
          </a:p>
          <a:p>
            <a:pPr marL="182563" lvl="0" indent="-182563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70C0"/>
                </a:solidFill>
              </a:rPr>
              <a:t>  в суд может подаваться требование об       установлении КС в размере РС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268760"/>
            <a:ext cx="4392488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48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Заседание Общественного совета при </a:t>
            </a:r>
            <a:r>
              <a:rPr lang="ru-RU" sz="2400" b="1" dirty="0" err="1">
                <a:solidFill>
                  <a:srgbClr val="002060"/>
                </a:solidFill>
              </a:rPr>
              <a:t>Росреестре</a:t>
            </a:r>
            <a:r>
              <a:rPr lang="ru-RU" sz="2400" b="1" dirty="0">
                <a:solidFill>
                  <a:srgbClr val="002060"/>
                </a:solidFill>
              </a:rPr>
              <a:t> 10.06.2020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t="10989" r="62170" b="26373"/>
          <a:stretch>
            <a:fillRect/>
          </a:stretch>
        </p:blipFill>
        <p:spPr bwMode="auto">
          <a:xfrm>
            <a:off x="1799184" y="2753544"/>
            <a:ext cx="734481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t="12371" r="62843" b="30241"/>
          <a:stretch>
            <a:fillRect/>
          </a:stretch>
        </p:blipFill>
        <p:spPr bwMode="auto">
          <a:xfrm>
            <a:off x="0" y="620688"/>
            <a:ext cx="759633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Форум по </a:t>
            </a:r>
            <a:r>
              <a:rPr lang="ru-RU" sz="2400" b="1">
                <a:solidFill>
                  <a:srgbClr val="002060"/>
                </a:solidFill>
              </a:rPr>
              <a:t>кадастровой оценке. </a:t>
            </a:r>
            <a:r>
              <a:rPr lang="ru-RU" sz="2400" b="1" dirty="0">
                <a:solidFill>
                  <a:srgbClr val="002060"/>
                </a:solidFill>
              </a:rPr>
              <a:t>Рязань, 23.06.2020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r="53382"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3140968"/>
            <a:ext cx="3419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Существенное искажение стоимости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1.2.Законопроект об апелляционном органе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3968" y="3140968"/>
            <a:ext cx="486003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Нарушение </a:t>
            </a:r>
          </a:p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требований законодательства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988840"/>
            <a:ext cx="1670650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5000" b="1" dirty="0">
                <a:solidFill>
                  <a:srgbClr val="FF0000"/>
                </a:solidFill>
              </a:rPr>
              <a:t>?</a:t>
            </a:r>
            <a:endParaRPr lang="ru-RU" sz="25000" b="1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484784"/>
            <a:ext cx="9144000" cy="7417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70C0"/>
                </a:solidFill>
              </a:rPr>
              <a:t>Предмет рассмотрения 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апелляционным органом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395536" y="2780928"/>
            <a:ext cx="2664296" cy="29523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39552" y="2780928"/>
            <a:ext cx="2808312" cy="288032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об апелляционном органе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72096" t="8651" r="9910" b="17311"/>
          <a:stretch>
            <a:fillRect/>
          </a:stretch>
        </p:blipFill>
        <p:spPr bwMode="auto">
          <a:xfrm>
            <a:off x="0" y="692696"/>
            <a:ext cx="4536504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 l="71604" t="9343" r="9973" b="16955"/>
          <a:stretch>
            <a:fillRect/>
          </a:stretch>
        </p:blipFill>
        <p:spPr bwMode="auto">
          <a:xfrm>
            <a:off x="4499992" y="692696"/>
            <a:ext cx="4644008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753</Words>
  <Application>Microsoft Office PowerPoint</Application>
  <PresentationFormat>Экран (4:3)</PresentationFormat>
  <Paragraphs>171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Calibri</vt:lpstr>
      <vt:lpstr>Times New Roman</vt:lpstr>
      <vt:lpstr>Тема Office</vt:lpstr>
      <vt:lpstr>   Отчет Союза СОО за май 2020 – май 2021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Адекватная ответственность оценщиков за результаты оценки – необходимое условие для развития оценочной деятельности</dc:title>
  <dc:creator>Алексей</dc:creator>
  <cp:lastModifiedBy>Арина Потоцкая</cp:lastModifiedBy>
  <cp:revision>90</cp:revision>
  <dcterms:created xsi:type="dcterms:W3CDTF">2021-05-19T10:26:28Z</dcterms:created>
  <dcterms:modified xsi:type="dcterms:W3CDTF">2021-05-27T11:06:55Z</dcterms:modified>
</cp:coreProperties>
</file>