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0"/>
  </p:notesMasterIdLst>
  <p:handoutMasterIdLst>
    <p:handoutMasterId r:id="rId21"/>
  </p:handoutMasterIdLst>
  <p:sldIdLst>
    <p:sldId id="315" r:id="rId2"/>
    <p:sldId id="258" r:id="rId3"/>
    <p:sldId id="316" r:id="rId4"/>
    <p:sldId id="296" r:id="rId5"/>
    <p:sldId id="302" r:id="rId6"/>
    <p:sldId id="303" r:id="rId7"/>
    <p:sldId id="318" r:id="rId8"/>
    <p:sldId id="298" r:id="rId9"/>
    <p:sldId id="306" r:id="rId10"/>
    <p:sldId id="317" r:id="rId11"/>
    <p:sldId id="297" r:id="rId12"/>
    <p:sldId id="307" r:id="rId13"/>
    <p:sldId id="314" r:id="rId14"/>
    <p:sldId id="301" r:id="rId15"/>
    <p:sldId id="309" r:id="rId16"/>
    <p:sldId id="304" r:id="rId17"/>
    <p:sldId id="305" r:id="rId18"/>
    <p:sldId id="285" r:id="rId19"/>
  </p:sldIdLst>
  <p:sldSz cx="12192000" cy="6858000"/>
  <p:notesSz cx="9926638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 autoAdjust="0"/>
  </p:normalViewPr>
  <p:slideViewPr>
    <p:cSldViewPr snapToGrid="0">
      <p:cViewPr varScale="1">
        <p:scale>
          <a:sx n="111" d="100"/>
          <a:sy n="111" d="100"/>
        </p:scale>
        <p:origin x="456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1"/>
          <c:h val="0.8036110116917224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Количество экспертиз</c:v>
                </c:pt>
              </c:strCache>
            </c:strRef>
          </c:tx>
          <c:dPt>
            <c:idx val="0"/>
            <c:bubble3D val="0"/>
            <c:explosion val="54"/>
            <c:extLst>
              <c:ext xmlns:c16="http://schemas.microsoft.com/office/drawing/2014/chart" uri="{C3380CC4-5D6E-409C-BE32-E72D297353CC}">
                <c16:uniqueId val="{00000000-0233-40BE-9D4E-B4463450E5AE}"/>
              </c:ext>
            </c:extLst>
          </c:dPt>
          <c:dLbls>
            <c:dLbl>
              <c:idx val="2"/>
              <c:layout>
                <c:manualLayout>
                  <c:x val="5.8936250123546231E-2"/>
                  <c:y val="2.5738002407603724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233-40BE-9D4E-B4463450E5AE}"/>
                </c:ext>
              </c:extLst>
            </c:dLbl>
            <c:dLbl>
              <c:idx val="3"/>
              <c:layout>
                <c:manualLayout>
                  <c:x val="7.4154251639047236E-2"/>
                  <c:y val="7.70439605851144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233-40BE-9D4E-B4463450E5AE}"/>
                </c:ext>
              </c:extLst>
            </c:dLbl>
            <c:spPr>
              <a:noFill/>
              <a:ln w="25407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Бухгалтерские</c:v>
                </c:pt>
                <c:pt idx="1">
                  <c:v>Финансово-аналитические</c:v>
                </c:pt>
                <c:pt idx="2">
                  <c:v>Финансово-кредитные</c:v>
                </c:pt>
                <c:pt idx="3">
                  <c:v>Налоговые</c:v>
                </c:pt>
              </c:strCache>
            </c:strRef>
          </c:cat>
          <c:val>
            <c:numRef>
              <c:f>Лист1!$B$2:$B$5</c:f>
              <c:numCache>
                <c:formatCode>0.0%</c:formatCode>
                <c:ptCount val="4"/>
                <c:pt idx="0" formatCode="0%">
                  <c:v>0.95000000000000007</c:v>
                </c:pt>
                <c:pt idx="1">
                  <c:v>3.500000000000001E-2</c:v>
                </c:pt>
                <c:pt idx="2">
                  <c:v>5.000000000000001E-3</c:v>
                </c:pt>
                <c:pt idx="3" formatCode="0%">
                  <c:v>1.0000000000000002E-2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233-40BE-9D4E-B4463450E5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7">
          <a:noFill/>
        </a:ln>
      </c:spPr>
    </c:plotArea>
    <c:legend>
      <c:legendPos val="b"/>
      <c:layout>
        <c:manualLayout>
          <c:xMode val="edge"/>
          <c:yMode val="edge"/>
          <c:x val="3.6960122770099183E-3"/>
          <c:y val="0.76313934281636353"/>
          <c:w val="0.99630398772298978"/>
          <c:h val="0.2358948206830562"/>
        </c:manualLayout>
      </c:layout>
      <c:overlay val="0"/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0.07391</cdr:x>
      <cdr:y>0.89692</cdr:y>
    </cdr:from>
    <cdr:to>
      <cdr:x>0.99574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00138" y="4404612"/>
          <a:ext cx="9979630" cy="5062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500" dirty="0"/>
            <a:t>     8912                                 343                                            22                                  78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2125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941D410-56CE-4BCB-B6D4-5E23975D0148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4302125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925" y="6513513"/>
            <a:ext cx="4302125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96D5051-E650-4114-8819-DD4C1E5CB7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E017301-D30A-4A63-8A85-81601BF8DD9E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05125" y="857250"/>
            <a:ext cx="4116388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188" y="3300413"/>
            <a:ext cx="7942262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5100"/>
            <a:ext cx="4302125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925" y="6515100"/>
            <a:ext cx="4302125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CEAFF55-465D-4F1D-B2A1-6E1CB9588C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228578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4"/>
          <p:cNvSpPr/>
          <p:nvPr/>
        </p:nvSpPr>
        <p:spPr>
          <a:xfrm>
            <a:off x="1543050" y="1344613"/>
            <a:ext cx="85725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8C707-CFCF-4293-894B-5E247B0E24CA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6EE08-4DAB-469C-B3C3-2EA86BD01B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F6A51-51F4-469D-8C1B-0699D6478649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DB211-58D7-4121-BF60-792234F026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65DD2-CE15-465C-840E-4F899AEBC199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E9FA9-D355-4C9E-82BC-3292FC61B5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A2A9B-816F-4F91-B286-3886B9E1FA59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A2D80-5A28-4091-A595-5D02F7155D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3238" y="0"/>
            <a:ext cx="9144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3048000" y="0"/>
            <a:ext cx="1016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6"/>
          <p:cNvSpPr/>
          <p:nvPr/>
        </p:nvSpPr>
        <p:spPr>
          <a:xfrm>
            <a:off x="3211513" y="2746375"/>
            <a:ext cx="84137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F5CDF-C864-4A61-AD8F-BF34521AABB1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7BF9A-D428-45F2-824D-BA135C6899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1C470-F3E9-4B1C-B6E3-D6BDF4E1D960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4FD61-9CEB-45CE-8FB6-C25464CC30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15410-F0BF-4D8D-8DB4-EF09EFA6FDA4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C83EC-CDE8-4B5B-82BF-E12C665F54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73247-D98E-4AA1-B89A-8CE3521BE49A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DD844-6D43-4F65-99AB-686CB237ED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2550" y="0"/>
            <a:ext cx="1083945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352550" y="0"/>
            <a:ext cx="984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7BD6A-523E-4F4D-A7EE-5C07663710A0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85BFE-5467-4E18-95CE-ED67A06570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BA13C-226F-49FB-9A8D-DDBE6407652C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92D82-3935-4179-AEDA-6A1E4A869C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/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528638" y="954088"/>
            <a:ext cx="9144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6672263" y="936625"/>
            <a:ext cx="865187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17600" y="1143005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6EC60-D86A-44C5-95AA-F76E0D463525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CE20C-78CE-4A07-89F9-53157174E0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1087438" y="-815975"/>
            <a:ext cx="2184401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225425" y="20638"/>
            <a:ext cx="226853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350963" y="0"/>
            <a:ext cx="1084103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14525" y="274638"/>
            <a:ext cx="9996488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057" name="Текст 8"/>
          <p:cNvSpPr>
            <a:spLocks noGrp="1"/>
          </p:cNvSpPr>
          <p:nvPr>
            <p:ph type="body" idx="1"/>
          </p:nvPr>
        </p:nvSpPr>
        <p:spPr bwMode="auto">
          <a:xfrm>
            <a:off x="1914525" y="1447800"/>
            <a:ext cx="9996488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03671185-9C42-495E-8965-350B2510B6B6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485563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5DCF8C78-0F12-4442-A4DB-CEE9CDF967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352550" y="0"/>
            <a:ext cx="984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95" r:id="rId2"/>
    <p:sldLayoutId id="2147483701" r:id="rId3"/>
    <p:sldLayoutId id="2147483696" r:id="rId4"/>
    <p:sldLayoutId id="2147483702" r:id="rId5"/>
    <p:sldLayoutId id="2147483697" r:id="rId6"/>
    <p:sldLayoutId id="2147483703" r:id="rId7"/>
    <p:sldLayoutId id="2147483704" r:id="rId8"/>
    <p:sldLayoutId id="2147483705" r:id="rId9"/>
    <p:sldLayoutId id="2147483698" r:id="rId10"/>
    <p:sldLayoutId id="214748369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fontAlgn="base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fontAlgn="base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fontAlgn="base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fontAlgn="base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47800" y="304801"/>
            <a:ext cx="10056812" cy="2644345"/>
          </a:xfrm>
        </p:spPr>
        <p:txBody>
          <a:bodyPr lIns="91440" tIns="45720" rIns="91440" bIns="45720" anchor="b">
            <a:normAutofit/>
          </a:bodyPr>
          <a:lstStyle/>
          <a:p>
            <a:pPr algn="ctr"/>
            <a:r>
              <a:rPr lang="ru-RU" sz="4000" dirty="0"/>
              <a:t>Налоговые, финансово-аналитические</a:t>
            </a:r>
            <a:br>
              <a:rPr lang="ru-RU" sz="4000" dirty="0"/>
            </a:br>
            <a:r>
              <a:rPr lang="ru-RU" sz="4000" dirty="0"/>
              <a:t>и  финансово-кредитные экспертизы </a:t>
            </a:r>
            <a:br>
              <a:rPr lang="ru-RU" sz="4000" dirty="0"/>
            </a:br>
            <a:r>
              <a:rPr lang="ru-RU" sz="4000" dirty="0"/>
              <a:t>в системе МВД России 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4" y="3567242"/>
            <a:ext cx="9267824" cy="2606982"/>
          </a:xfrm>
        </p:spPr>
        <p:txBody>
          <a:bodyPr lIns="91440" tIns="0" rIns="91440" bIns="45720" anchor="t">
            <a:normAutofit/>
          </a:bodyPr>
          <a:lstStyle/>
          <a:p>
            <a:pPr marL="27305" algn="r"/>
            <a:r>
              <a:rPr lang="ru-RU" sz="2800" dirty="0">
                <a:latin typeface="Corbel"/>
              </a:rPr>
              <a:t>Заместитель начальника</a:t>
            </a:r>
            <a:r>
              <a:rPr lang="ru-RU" sz="2800">
                <a:latin typeface="Corbel"/>
              </a:rPr>
              <a:t> управления</a:t>
            </a:r>
            <a:endParaRPr lang="ru-RU" sz="2800" dirty="0">
              <a:latin typeface="Corbel" panose="020B0503020204020204" pitchFamily="34" charset="0"/>
            </a:endParaRPr>
          </a:p>
          <a:p>
            <a:pPr marL="27305" algn="r"/>
            <a:r>
              <a:rPr lang="ru-RU" dirty="0">
                <a:latin typeface="Corbel"/>
              </a:rPr>
              <a:t>экономических и строительно-технических экспертиз</a:t>
            </a:r>
          </a:p>
          <a:p>
            <a:pPr marL="27305" algn="r"/>
            <a:r>
              <a:rPr lang="ru-RU" b="1" dirty="0">
                <a:latin typeface="Corbel"/>
              </a:rPr>
              <a:t>ЭКЦ МВД России</a:t>
            </a:r>
          </a:p>
          <a:p>
            <a:pPr algn="r"/>
            <a:r>
              <a:rPr lang="ru-RU" sz="2500" dirty="0" err="1"/>
              <a:t>к.э.н</a:t>
            </a:r>
            <a:r>
              <a:rPr lang="ru-RU" sz="2500" dirty="0"/>
              <a:t>. </a:t>
            </a:r>
          </a:p>
          <a:p>
            <a:pPr marL="27305" algn="r"/>
            <a:r>
              <a:rPr lang="ru-RU" b="1" dirty="0">
                <a:latin typeface="Corbel"/>
              </a:rPr>
              <a:t>Руслан  Станиславович Мелешев</a:t>
            </a:r>
          </a:p>
        </p:txBody>
      </p:sp>
      <p:pic>
        <p:nvPicPr>
          <p:cNvPr id="4" name="Picture 8" descr="https://mvd.ru/upload/site1/zsa/EKC_new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227" y="2510825"/>
            <a:ext cx="2003425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1426850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6" y="479099"/>
            <a:ext cx="8911687" cy="2021838"/>
          </a:xfrm>
        </p:spPr>
        <p:txBody>
          <a:bodyPr>
            <a:normAutofit/>
          </a:bodyPr>
          <a:lstStyle/>
          <a:p>
            <a:r>
              <a:rPr lang="ru-RU" sz="3200" dirty="0"/>
              <a:t>Финансово-аналитическая экспертиза</a:t>
            </a:r>
            <a:br>
              <a:rPr lang="ru-RU" sz="2800" dirty="0"/>
            </a:br>
            <a:r>
              <a:rPr lang="ru-RU" sz="2400" dirty="0"/>
              <a:t>исследование финансового состояния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67498" y="2721587"/>
            <a:ext cx="1509737" cy="404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ст. 195 УК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367498" y="3253741"/>
            <a:ext cx="1509737" cy="404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ст. 196 УК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67498" y="3793886"/>
            <a:ext cx="1509737" cy="404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ст. 197 УК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74340" y="2735616"/>
            <a:ext cx="653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Неправомерные действия при банкротстве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74340" y="3218471"/>
            <a:ext cx="653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Преднамеренное банкротство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74340" y="3793886"/>
            <a:ext cx="653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Фиктивное банкротство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367498" y="4334031"/>
            <a:ext cx="1509737" cy="404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ст. 159 УК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74340" y="4334031"/>
            <a:ext cx="653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Мошенничество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367498" y="4874176"/>
            <a:ext cx="1509737" cy="404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ст. 160 УК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74340" y="4874176"/>
            <a:ext cx="653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Присвоение и растрата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367498" y="5414321"/>
            <a:ext cx="1509737" cy="404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ст. 201 УК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74340" y="5414321"/>
            <a:ext cx="653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Злоупотребление полномочиями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2710830" y="2224609"/>
            <a:ext cx="8092" cy="3374379"/>
          </a:xfrm>
          <a:prstGeom prst="line">
            <a:avLst/>
          </a:prstGeom>
          <a:ln w="19050"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4" idx="1"/>
          </p:cNvCxnSpPr>
          <p:nvPr/>
        </p:nvCxnSpPr>
        <p:spPr>
          <a:xfrm>
            <a:off x="2718924" y="2923888"/>
            <a:ext cx="648574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2718924" y="3464327"/>
            <a:ext cx="648574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710831" y="3996187"/>
            <a:ext cx="648574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718924" y="4536332"/>
            <a:ext cx="648574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2718924" y="5601095"/>
            <a:ext cx="648574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2718924" y="5076477"/>
            <a:ext cx="648574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4852486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tx2">
                    <a:satMod val="130000"/>
                  </a:schemeClr>
                </a:solidFill>
              </a:rPr>
              <a:t>Финансово-аналитическая экспертиза</a:t>
            </a:r>
            <a:br>
              <a:rPr lang="ru-RU" sz="3600" dirty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3200" dirty="0">
                <a:solidFill>
                  <a:schemeClr val="tx2">
                    <a:satMod val="130000"/>
                  </a:schemeClr>
                </a:solidFill>
              </a:rPr>
              <a:t>исследование финансового состояния</a:t>
            </a:r>
            <a:endParaRPr lang="ru-RU" sz="31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0483" name="TextBox 10"/>
          <p:cNvSpPr txBox="1">
            <a:spLocks noChangeArrowheads="1"/>
          </p:cNvSpPr>
          <p:nvPr/>
        </p:nvSpPr>
        <p:spPr bwMode="auto">
          <a:xfrm>
            <a:off x="3990521" y="3722461"/>
            <a:ext cx="653097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dirty="0">
                <a:latin typeface="Corbel" pitchFamily="34" charset="0"/>
              </a:rPr>
              <a:t>Негосударственные пенсионные фонды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2690813" y="1638300"/>
            <a:ext cx="28575" cy="2854325"/>
          </a:xfrm>
          <a:prstGeom prst="line">
            <a:avLst/>
          </a:prstGeom>
          <a:ln w="19050"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719388" y="2336800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2719388" y="2878138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711450" y="3409950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719388" y="3949700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0" name="Прямоугольник 33"/>
          <p:cNvSpPr>
            <a:spLocks noChangeArrowheads="1"/>
          </p:cNvSpPr>
          <p:nvPr/>
        </p:nvSpPr>
        <p:spPr bwMode="auto">
          <a:xfrm>
            <a:off x="3929063" y="2163763"/>
            <a:ext cx="730885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dirty="0">
                <a:solidFill>
                  <a:srgbClr val="000000"/>
                </a:solidFill>
                <a:latin typeface="Corbel" pitchFamily="34" charset="0"/>
              </a:rPr>
              <a:t>Строительство (космодром «Восточный»)</a:t>
            </a:r>
          </a:p>
        </p:txBody>
      </p:sp>
      <p:sp>
        <p:nvSpPr>
          <p:cNvPr id="20491" name="Прямоугольник 15"/>
          <p:cNvSpPr>
            <a:spLocks noChangeArrowheads="1"/>
          </p:cNvSpPr>
          <p:nvPr/>
        </p:nvSpPr>
        <p:spPr bwMode="auto">
          <a:xfrm>
            <a:off x="3956050" y="3196091"/>
            <a:ext cx="657225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dirty="0">
                <a:solidFill>
                  <a:srgbClr val="000000"/>
                </a:solidFill>
                <a:latin typeface="Corbel" pitchFamily="34" charset="0"/>
              </a:rPr>
              <a:t>Банковский сектор</a:t>
            </a: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2698750" y="4473575"/>
            <a:ext cx="649288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21"/>
          <p:cNvSpPr txBox="1">
            <a:spLocks noChangeArrowheads="1"/>
          </p:cNvSpPr>
          <p:nvPr/>
        </p:nvSpPr>
        <p:spPr bwMode="auto">
          <a:xfrm>
            <a:off x="3983945" y="4254728"/>
            <a:ext cx="65293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dirty="0">
                <a:latin typeface="Corbel" pitchFamily="34" charset="0"/>
              </a:rPr>
              <a:t>«Финансовые пирамиды»</a:t>
            </a:r>
          </a:p>
        </p:txBody>
      </p:sp>
      <p:sp>
        <p:nvSpPr>
          <p:cNvPr id="15" name="TextBox 21"/>
          <p:cNvSpPr txBox="1">
            <a:spLocks noChangeArrowheads="1"/>
          </p:cNvSpPr>
          <p:nvPr/>
        </p:nvSpPr>
        <p:spPr bwMode="auto">
          <a:xfrm>
            <a:off x="3934960" y="2719840"/>
            <a:ext cx="65293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dirty="0">
                <a:latin typeface="Corbel" pitchFamily="34" charset="0"/>
              </a:rPr>
              <a:t>Энергетика (МРСК)</a:t>
            </a:r>
          </a:p>
        </p:txBody>
      </p:sp>
    </p:spTree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1209675" y="2520950"/>
            <a:ext cx="6610350" cy="765175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УЩЕРБ БОЛЕЕ 8,3 МЛРД РУБ.</a:t>
            </a:r>
            <a:endParaRPr lang="ru-RU" sz="32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08038" y="3362325"/>
            <a:ext cx="7962900" cy="24257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САМЫМ ПОКАЗАТЕЛЬНЫМ ПРИМЕРОМ ВЫСТУПАЕТ ПРОИЗВЕДЕННАЯ В 2018 ГОДУ ФИНАНСОВО-АНАЛИТИЧЕСКАЯ ЭКСПЕРТИЗА В ОТНОШЕНИИ ДЕЯТЕЛЬНОСТИ ОАО «БАНК МОСКВЫ»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ИСПОЛЬЗУЯ СВОЕ ДОЛЖНОСТНОЕ ПОЛОЖЕНИЕ БЫВШИЕ РУКОВОДИТЕЛИ БАНКА ВЫДАЛИ ВАЛЮТНЫЕ КРЕДИТЫ ПОДКОНТРОЛЬНЫМ ИМ КОМПАНИЯМ-НЕРЕЗИДЕНТАМ, ЗАРЕГИСТРИРОВАННЫМ НА ТЕРРИТОРИИ РЕСПУБЛИКИ КИПР. ВЫВЕДЕННЫЕ ЗА ГРАНИЦУ ДЕНЕЖНЫЕ СРЕДСТВА ПОХИТИЛИ И ИСПОЛЬЗОВАЛИ ПО СВОЕМУ УСМОТРЕНИЮ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104900" y="5953125"/>
            <a:ext cx="7305675" cy="70485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УЩЕРБ БОЛЕЕ 30 МЛРД РУБ.</a:t>
            </a:r>
            <a:endParaRPr lang="ru-RU" sz="3200" b="1" dirty="0"/>
          </a:p>
        </p:txBody>
      </p:sp>
      <p:pic>
        <p:nvPicPr>
          <p:cNvPr id="21510" name="Рисунок 11" descr="IMG_8653.JPG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0036" y="279853"/>
            <a:ext cx="2524125" cy="1144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1511" name="Рисунок 12" descr="IMG_8651.JPG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099" y="1610178"/>
            <a:ext cx="3341687" cy="703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1512" name="Рисунок 13" descr="IMG_8652.PNG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2922" y="500743"/>
            <a:ext cx="2533650" cy="123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3" name="Рисунок 15" descr="IMG_8649.JPG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63996" y="346074"/>
            <a:ext cx="4277919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4" name="Объект 3"/>
          <p:cNvPicPr>
            <a:picLocks noGrp="1" noChangeAspect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8964386" y="2841171"/>
            <a:ext cx="3020106" cy="3559629"/>
          </a:xfr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1465" y="1221220"/>
            <a:ext cx="8911687" cy="1561737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Налоговая экспертиза</a:t>
            </a:r>
            <a:br>
              <a:rPr lang="ru-RU" sz="2800" dirty="0"/>
            </a:br>
            <a:br>
              <a:rPr lang="ru-RU" sz="2800" dirty="0"/>
            </a:br>
            <a:r>
              <a:rPr lang="ru-RU" sz="2400" dirty="0"/>
              <a:t>исследование исполнения обязательств по исчислению налогов, сборов и взносов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67498" y="3793886"/>
            <a:ext cx="1509737" cy="404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ст. 198 УК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74340" y="3714373"/>
            <a:ext cx="6530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Уклонение </a:t>
            </a:r>
            <a:r>
              <a:rPr lang="ru-RU" dirty="0" err="1"/>
              <a:t>физ</a:t>
            </a:r>
            <a:r>
              <a:rPr lang="ru-RU" dirty="0"/>
              <a:t> лица от уплаты налогов, сборов и страховых взносов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367498" y="4334031"/>
            <a:ext cx="1509737" cy="404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ст. 199 УК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74340" y="4334031"/>
            <a:ext cx="6530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Уклонение от уплаты налогов, сборов и страховых взносов, подлежащих уплате организацией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367498" y="4874176"/>
            <a:ext cx="1509737" cy="404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ст. 199.1 УК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74340" y="4953689"/>
            <a:ext cx="653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Неисполнение обязанностей налогового агента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2716696" y="2224609"/>
            <a:ext cx="2226" cy="3367808"/>
          </a:xfrm>
          <a:prstGeom prst="line">
            <a:avLst/>
          </a:prstGeom>
          <a:ln w="19050"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710831" y="3996187"/>
            <a:ext cx="648574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718924" y="4536332"/>
            <a:ext cx="648574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2718924" y="5076477"/>
            <a:ext cx="648574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678924" y="5410889"/>
            <a:ext cx="1509737" cy="404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ст. 199.3 УК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368576" y="5404263"/>
            <a:ext cx="1509737" cy="404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ст. 199.4  УК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2716696" y="5579165"/>
            <a:ext cx="935723" cy="752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6957391" y="5424966"/>
            <a:ext cx="47840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Уклонение </a:t>
            </a:r>
            <a:r>
              <a:rPr lang="ru-RU" dirty="0" err="1"/>
              <a:t>физ</a:t>
            </a:r>
            <a:r>
              <a:rPr lang="ru-RU" dirty="0"/>
              <a:t> лица от уплаты страховых взносы в различные фонды</a:t>
            </a:r>
          </a:p>
        </p:txBody>
      </p:sp>
    </p:spTree>
    <p:extLst>
      <p:ext uri="{BB962C8B-B14F-4D97-AF65-F5344CB8AC3E}">
        <p14:creationId xmlns:p14="http://schemas.microsoft.com/office/powerpoint/2010/main" val="2814852486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Прямая соединительная линия 18"/>
          <p:cNvCxnSpPr/>
          <p:nvPr/>
        </p:nvCxnSpPr>
        <p:spPr>
          <a:xfrm flipH="1">
            <a:off x="2703513" y="2224088"/>
            <a:ext cx="15875" cy="2865437"/>
          </a:xfrm>
          <a:prstGeom prst="line">
            <a:avLst/>
          </a:prstGeom>
          <a:ln w="19050"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711450" y="3995738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719388" y="4537075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2719388" y="5076825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698750" y="3509963"/>
            <a:ext cx="649288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3" name="TextBox 16"/>
          <p:cNvSpPr txBox="1">
            <a:spLocks noChangeArrowheads="1"/>
          </p:cNvSpPr>
          <p:nvPr/>
        </p:nvSpPr>
        <p:spPr bwMode="auto">
          <a:xfrm>
            <a:off x="3556000" y="3840163"/>
            <a:ext cx="6530975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dirty="0" err="1">
                <a:latin typeface="Corbel" pitchFamily="34" charset="0"/>
              </a:rPr>
              <a:t>ДжиТиАй</a:t>
            </a:r>
            <a:r>
              <a:rPr lang="ru-RU" sz="2200" dirty="0">
                <a:latin typeface="Corbel" pitchFamily="34" charset="0"/>
              </a:rPr>
              <a:t> (</a:t>
            </a:r>
            <a:r>
              <a:rPr lang="en-US" sz="2200" dirty="0">
                <a:latin typeface="Corbel" pitchFamily="34" charset="0"/>
              </a:rPr>
              <a:t>Japan Tobacco </a:t>
            </a:r>
            <a:r>
              <a:rPr lang="en-US" sz="2200" dirty="0" err="1">
                <a:latin typeface="Corbel" pitchFamily="34" charset="0"/>
              </a:rPr>
              <a:t>Int</a:t>
            </a:r>
            <a:r>
              <a:rPr lang="en-US" sz="2200" dirty="0">
                <a:latin typeface="Corbel" pitchFamily="34" charset="0"/>
              </a:rPr>
              <a:t>)</a:t>
            </a:r>
            <a:r>
              <a:rPr lang="ru-RU" sz="2200" dirty="0">
                <a:latin typeface="Corbel" pitchFamily="34" charset="0"/>
              </a:rPr>
              <a:t>, «</a:t>
            </a:r>
            <a:r>
              <a:rPr lang="ru-RU" sz="2200" dirty="0" err="1">
                <a:latin typeface="Corbel" pitchFamily="34" charset="0"/>
              </a:rPr>
              <a:t>Лиггет-Дукат</a:t>
            </a:r>
            <a:r>
              <a:rPr lang="ru-RU" sz="2200" dirty="0">
                <a:latin typeface="Corbel" pitchFamily="34" charset="0"/>
              </a:rPr>
              <a:t>» и т.д. </a:t>
            </a:r>
          </a:p>
        </p:txBody>
      </p:sp>
      <p:sp>
        <p:nvSpPr>
          <p:cNvPr id="14344" name="Прямоугольник 17"/>
          <p:cNvSpPr>
            <a:spLocks noChangeArrowheads="1"/>
          </p:cNvSpPr>
          <p:nvPr/>
        </p:nvSpPr>
        <p:spPr bwMode="auto">
          <a:xfrm>
            <a:off x="3590925" y="4356100"/>
            <a:ext cx="83883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dirty="0">
                <a:solidFill>
                  <a:srgbClr val="000000"/>
                </a:solidFill>
                <a:latin typeface="Corbel" pitchFamily="34" charset="0"/>
              </a:rPr>
              <a:t>Газпром – </a:t>
            </a:r>
            <a:r>
              <a:rPr lang="ru-RU" sz="2200" dirty="0" err="1">
                <a:solidFill>
                  <a:srgbClr val="000000"/>
                </a:solidFill>
                <a:latin typeface="Corbel" pitchFamily="34" charset="0"/>
              </a:rPr>
              <a:t>Межрегионгаз</a:t>
            </a:r>
            <a:endParaRPr lang="ru-RU" sz="2200" dirty="0">
              <a:solidFill>
                <a:srgbClr val="000000"/>
              </a:solidFill>
              <a:latin typeface="Corbel" pitchFamily="34" charset="0"/>
            </a:endParaRPr>
          </a:p>
        </p:txBody>
      </p:sp>
      <p:sp>
        <p:nvSpPr>
          <p:cNvPr id="14345" name="Прямоугольник 19"/>
          <p:cNvSpPr>
            <a:spLocks noChangeArrowheads="1"/>
          </p:cNvSpPr>
          <p:nvPr/>
        </p:nvSpPr>
        <p:spPr bwMode="auto">
          <a:xfrm>
            <a:off x="3532188" y="3343275"/>
            <a:ext cx="8447087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dirty="0">
                <a:solidFill>
                  <a:srgbClr val="000000"/>
                </a:solidFill>
                <a:latin typeface="Corbel" pitchFamily="34" charset="0"/>
              </a:rPr>
              <a:t>ОАО НК «Сибнефть», «ТНК-</a:t>
            </a:r>
            <a:r>
              <a:rPr lang="en-US" sz="2200" dirty="0">
                <a:solidFill>
                  <a:srgbClr val="000000"/>
                </a:solidFill>
                <a:latin typeface="Corbel" pitchFamily="34" charset="0"/>
              </a:rPr>
              <a:t> BP</a:t>
            </a:r>
            <a:r>
              <a:rPr lang="ru-RU" sz="2200" dirty="0">
                <a:solidFill>
                  <a:srgbClr val="000000"/>
                </a:solidFill>
                <a:latin typeface="Corbel" pitchFamily="34" charset="0"/>
              </a:rPr>
              <a:t>», </a:t>
            </a:r>
            <a:r>
              <a:rPr lang="ru-RU" sz="2200" dirty="0" err="1">
                <a:solidFill>
                  <a:srgbClr val="000000"/>
                </a:solidFill>
                <a:latin typeface="Corbel" pitchFamily="34" charset="0"/>
              </a:rPr>
              <a:t>РуссНефть</a:t>
            </a:r>
            <a:r>
              <a:rPr lang="ru-RU" sz="2200" dirty="0">
                <a:solidFill>
                  <a:srgbClr val="000000"/>
                </a:solidFill>
                <a:latin typeface="Corbel" pitchFamily="34" charset="0"/>
              </a:rPr>
              <a:t> и т.д.</a:t>
            </a:r>
          </a:p>
        </p:txBody>
      </p:sp>
      <p:sp>
        <p:nvSpPr>
          <p:cNvPr id="14346" name="Прямоугольник 20"/>
          <p:cNvSpPr>
            <a:spLocks noChangeArrowheads="1"/>
          </p:cNvSpPr>
          <p:nvPr/>
        </p:nvSpPr>
        <p:spPr bwMode="auto">
          <a:xfrm>
            <a:off x="3597275" y="4852988"/>
            <a:ext cx="657383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dirty="0">
                <a:latin typeface="Corbel" pitchFamily="34" charset="0"/>
              </a:rPr>
              <a:t>ООО «Эльдорадо», ООО «Офисная техника»</a:t>
            </a:r>
            <a:endParaRPr lang="ru-RU" sz="2200" dirty="0">
              <a:solidFill>
                <a:srgbClr val="000000"/>
              </a:solidFill>
              <a:latin typeface="Corbe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749550" y="1308100"/>
            <a:ext cx="8912225" cy="1560513"/>
          </a:xfrm>
          <a:prstGeom prst="rect">
            <a:avLst/>
          </a:prstGeom>
        </p:spPr>
        <p:txBody>
          <a:bodyPr anchor="ctr">
            <a:normAutofit fontScale="900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Налоговая экспертиза</a:t>
            </a:r>
            <a:br>
              <a:rPr lang="ru-RU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br>
              <a:rPr lang="ru-RU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24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исследование исполнения обязательств по исчислению налогов, сборов и взносов</a:t>
            </a:r>
          </a:p>
        </p:txBody>
      </p:sp>
    </p:spTree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Bank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525000" y="5857875"/>
            <a:ext cx="194786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 descr="Банки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962400" y="4462463"/>
            <a:ext cx="2709863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 descr="Банки и завод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000500" y="1071563"/>
            <a:ext cx="3048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 descr="zdanie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57200" y="2976563"/>
            <a:ext cx="182880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 descr="zdanie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238500" y="2714625"/>
            <a:ext cx="182880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7" descr="zdanie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619750" y="2714625"/>
            <a:ext cx="182880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8" descr="zdanie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297863" y="2976563"/>
            <a:ext cx="182880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1" name="AutoShape 9"/>
          <p:cNvSpPr>
            <a:spLocks noChangeArrowheads="1"/>
          </p:cNvSpPr>
          <p:nvPr/>
        </p:nvSpPr>
        <p:spPr bwMode="auto">
          <a:xfrm rot="2152983">
            <a:off x="1676400" y="4348163"/>
            <a:ext cx="2286000" cy="457200"/>
          </a:xfrm>
          <a:prstGeom prst="rightArrow">
            <a:avLst>
              <a:gd name="adj1" fmla="val 50000"/>
              <a:gd name="adj2" fmla="val 93750"/>
            </a:avLst>
          </a:prstGeom>
          <a:solidFill>
            <a:srgbClr val="FFFFFF"/>
          </a:solidFill>
          <a:ln w="254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8202" name="AutoShape 10"/>
          <p:cNvSpPr>
            <a:spLocks noChangeArrowheads="1"/>
          </p:cNvSpPr>
          <p:nvPr/>
        </p:nvSpPr>
        <p:spPr bwMode="auto">
          <a:xfrm rot="8562268">
            <a:off x="6553200" y="4348163"/>
            <a:ext cx="2286000" cy="457200"/>
          </a:xfrm>
          <a:prstGeom prst="rightArrow">
            <a:avLst>
              <a:gd name="adj1" fmla="val 50000"/>
              <a:gd name="adj2" fmla="val 93750"/>
            </a:avLst>
          </a:prstGeom>
          <a:solidFill>
            <a:srgbClr val="FFFFFF"/>
          </a:solidFill>
          <a:ln w="254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8203" name="AutoShape 11"/>
          <p:cNvSpPr>
            <a:spLocks noChangeArrowheads="1"/>
          </p:cNvSpPr>
          <p:nvPr/>
        </p:nvSpPr>
        <p:spPr bwMode="auto">
          <a:xfrm rot="8344129">
            <a:off x="1633538" y="2078038"/>
            <a:ext cx="2286000" cy="457200"/>
          </a:xfrm>
          <a:prstGeom prst="rightArrow">
            <a:avLst>
              <a:gd name="adj1" fmla="val 50000"/>
              <a:gd name="adj2" fmla="val 93750"/>
            </a:avLst>
          </a:prstGeom>
          <a:solidFill>
            <a:srgbClr val="FFFFFF"/>
          </a:solidFill>
          <a:ln w="254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2571750" y="2143125"/>
            <a:ext cx="59436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2000">
                <a:latin typeface="Arial Black" pitchFamily="34" charset="0"/>
              </a:rPr>
              <a:t>Нефтедобывающие заводы</a:t>
            </a:r>
            <a:endParaRPr lang="ru-RU">
              <a:latin typeface="Corbel" pitchFamily="34" charset="0"/>
            </a:endParaRP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2286000" y="6291263"/>
            <a:ext cx="59436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1400">
                <a:latin typeface="Arial Black" pitchFamily="34" charset="0"/>
              </a:rPr>
              <a:t>Налогоплательщик</a:t>
            </a:r>
            <a:r>
              <a:rPr lang="ru-RU" sz="1400">
                <a:latin typeface="Bodoni MT Black" pitchFamily="18" charset="0"/>
              </a:rPr>
              <a:t> – </a:t>
            </a:r>
            <a:r>
              <a:rPr lang="ru-RU" sz="1400">
                <a:latin typeface="Arial Black" pitchFamily="34" charset="0"/>
              </a:rPr>
              <a:t>нефтяная компания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7829550" y="1643063"/>
            <a:ext cx="27622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ru-RU" sz="2000">
                <a:latin typeface="Arial Rounded MT Bold" pitchFamily="34" charset="0"/>
              </a:rPr>
              <a:t>5 </a:t>
            </a:r>
            <a:r>
              <a:rPr lang="ru-RU" sz="2000">
                <a:latin typeface="Corbel" pitchFamily="34" charset="0"/>
              </a:rPr>
              <a:t>условных единиц</a:t>
            </a: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7670800" y="4576763"/>
            <a:ext cx="245586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ru-RU" sz="2000">
                <a:latin typeface="Arial Rounded MT Bold" pitchFamily="34" charset="0"/>
              </a:rPr>
              <a:t>55 </a:t>
            </a:r>
            <a:r>
              <a:rPr lang="ru-RU" sz="2000">
                <a:latin typeface="Corbel" pitchFamily="34" charset="0"/>
              </a:rPr>
              <a:t>условных единиц</a:t>
            </a:r>
            <a:endParaRPr lang="ru-RU">
              <a:latin typeface="Corbel" pitchFamily="34" charset="0"/>
            </a:endParaRP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7239000" y="5500688"/>
            <a:ext cx="29527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ru-RU" sz="2000">
                <a:latin typeface="Arial Rounded MT Bold" pitchFamily="34" charset="0"/>
              </a:rPr>
              <a:t>60 </a:t>
            </a:r>
            <a:r>
              <a:rPr lang="ru-RU" sz="2000">
                <a:latin typeface="Corbel" pitchFamily="34" charset="0"/>
              </a:rPr>
              <a:t>условных единиц</a:t>
            </a:r>
            <a:endParaRPr lang="ru-RU">
              <a:latin typeface="Corbel" pitchFamily="34" charset="0"/>
            </a:endParaRPr>
          </a:p>
        </p:txBody>
      </p:sp>
      <p:sp>
        <p:nvSpPr>
          <p:cNvPr id="8209" name="AutoShape 17"/>
          <p:cNvSpPr>
            <a:spLocks noChangeArrowheads="1"/>
          </p:cNvSpPr>
          <p:nvPr/>
        </p:nvSpPr>
        <p:spPr bwMode="auto">
          <a:xfrm rot="304908">
            <a:off x="7011988" y="5845175"/>
            <a:ext cx="2613025" cy="457200"/>
          </a:xfrm>
          <a:prstGeom prst="rightArrow">
            <a:avLst>
              <a:gd name="adj1" fmla="val 50000"/>
              <a:gd name="adj2" fmla="val 131319"/>
            </a:avLst>
          </a:prstGeom>
          <a:solidFill>
            <a:srgbClr val="FFFFFF"/>
          </a:solidFill>
          <a:ln w="254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8210" name="AutoShape 18"/>
          <p:cNvSpPr>
            <a:spLocks noChangeArrowheads="1"/>
          </p:cNvSpPr>
          <p:nvPr/>
        </p:nvSpPr>
        <p:spPr bwMode="auto">
          <a:xfrm rot="2152983">
            <a:off x="6915150" y="2101850"/>
            <a:ext cx="2286000" cy="457200"/>
          </a:xfrm>
          <a:prstGeom prst="rightArrow">
            <a:avLst>
              <a:gd name="adj1" fmla="val 50000"/>
              <a:gd name="adj2" fmla="val 93750"/>
            </a:avLst>
          </a:prstGeom>
          <a:solidFill>
            <a:srgbClr val="FFFFFF"/>
          </a:solidFill>
          <a:ln w="254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2286000" y="3500438"/>
            <a:ext cx="59436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1400">
                <a:latin typeface="Arial Black" pitchFamily="34" charset="0"/>
              </a:rPr>
              <a:t>Нефте-трейдеры, находящиеся на льготных режимах налогообложения и (или) зарегистрированные в оффшорных юрисдикциях</a:t>
            </a:r>
            <a:endParaRPr lang="ru-RU">
              <a:latin typeface="Corbel" pitchFamily="34" charset="0"/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 bwMode="auto">
          <a:xfrm>
            <a:off x="476250" y="142875"/>
            <a:ext cx="107632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9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/>
                <a:ea typeface="+mj-ea"/>
                <a:cs typeface="+mj-cs"/>
              </a:rPr>
              <a:t>Налоговая экспертиза в отношении нефтяных компаний</a:t>
            </a:r>
            <a:endParaRPr lang="ru-RU" sz="2900" dirty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" name="Text Box 13"/>
          <p:cNvSpPr txBox="1">
            <a:spLocks noChangeArrowheads="1"/>
          </p:cNvSpPr>
          <p:nvPr/>
        </p:nvSpPr>
        <p:spPr bwMode="auto">
          <a:xfrm>
            <a:off x="8591550" y="6519863"/>
            <a:ext cx="36004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1400">
                <a:latin typeface="Arial Black" pitchFamily="34" charset="0"/>
              </a:rPr>
              <a:t>Нефтеперерабатывающий завод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000"/>
                            </p:stCondLst>
                            <p:childTnLst>
                              <p:par>
                                <p:cTn id="6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000"/>
                            </p:stCondLst>
                            <p:childTnLst>
                              <p:par>
                                <p:cTn id="7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0"/>
                            </p:stCondLst>
                            <p:childTnLst>
                              <p:par>
                                <p:cTn id="8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1000"/>
                            </p:stCondLst>
                            <p:childTnLst>
                              <p:par>
                                <p:cTn id="92" presetID="45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300"/>
                            </p:stCondLst>
                            <p:childTnLst>
                              <p:par>
                                <p:cTn id="9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1300"/>
                            </p:stCondLst>
                            <p:childTnLst>
                              <p:par>
                                <p:cTn id="104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6300"/>
                            </p:stCondLst>
                            <p:childTnLst>
                              <p:par>
                                <p:cTn id="1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1" grpId="0" animBg="1"/>
      <p:bldP spid="8202" grpId="0" animBg="1"/>
      <p:bldP spid="8203" grpId="0" animBg="1"/>
      <p:bldP spid="8204" grpId="0"/>
      <p:bldP spid="8205" grpId="0"/>
      <p:bldP spid="8206" grpId="0"/>
      <p:bldP spid="8207" grpId="0"/>
      <p:bldP spid="8208" grpId="0"/>
      <p:bldP spid="8209" grpId="0" animBg="1"/>
      <p:bldP spid="8210" grpId="0" animBg="1"/>
      <p:bldP spid="8211" grpId="0"/>
      <p:bldP spid="23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Прямая соединительная линия 18"/>
          <p:cNvCxnSpPr/>
          <p:nvPr/>
        </p:nvCxnSpPr>
        <p:spPr>
          <a:xfrm flipH="1">
            <a:off x="2074863" y="871538"/>
            <a:ext cx="6350" cy="3560762"/>
          </a:xfrm>
          <a:prstGeom prst="line">
            <a:avLst/>
          </a:prstGeom>
          <a:ln w="19050"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071688" y="4422775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070100" y="2233613"/>
            <a:ext cx="649288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870200" y="1401763"/>
            <a:ext cx="7921625" cy="37240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2200" dirty="0">
                <a:latin typeface="Corbel" pitchFamily="34" charset="0"/>
              </a:rPr>
              <a:t>Экспертная задача:</a:t>
            </a:r>
            <a:r>
              <a:rPr lang="ru-RU" sz="2200" dirty="0">
                <a:latin typeface="Corbel" pitchFamily="34" charset="0"/>
                <a:ea typeface="Corbel" pitchFamily="34" charset="0"/>
                <a:cs typeface="Corbel" pitchFamily="34" charset="0"/>
              </a:rPr>
              <a:t> </a:t>
            </a:r>
            <a:endParaRPr lang="ru-RU" dirty="0">
              <a:latin typeface="Corbel" pitchFamily="34" charset="0"/>
            </a:endParaRPr>
          </a:p>
          <a:p>
            <a:endParaRPr lang="ru-RU" sz="2200" dirty="0">
              <a:latin typeface="Corbel" pitchFamily="34" charset="0"/>
              <a:ea typeface="Corbel" pitchFamily="34" charset="0"/>
              <a:cs typeface="Corbel" pitchFamily="34" charset="0"/>
            </a:endParaRPr>
          </a:p>
          <a:p>
            <a:pPr>
              <a:buFont typeface="Arial" charset="0"/>
              <a:buChar char="•"/>
            </a:pPr>
            <a:r>
              <a:rPr lang="ru-RU" sz="1600" i="1" dirty="0">
                <a:latin typeface="Corbel" pitchFamily="34" charset="0"/>
                <a:ea typeface="Corbel" pitchFamily="34" charset="0"/>
                <a:cs typeface="Corbel" pitchFamily="34" charset="0"/>
              </a:rPr>
              <a:t>Включены ли ОАО «НК» в состав расходов (налоговых вычетов) в целях налогообложения расходы (вычеты) Компании по приобретению нефти у ООО «НТ», произведенные в 2005 году? Если да, то в какой сумме и как это повлияло на налогообложение ОАО «НК»?</a:t>
            </a:r>
            <a:endParaRPr lang="ru-RU" sz="1600" i="1" dirty="0">
              <a:latin typeface="Corbel" pitchFamily="34" charset="0"/>
            </a:endParaRPr>
          </a:p>
          <a:p>
            <a:pPr>
              <a:buFont typeface="Arial" charset="0"/>
              <a:buChar char="•"/>
            </a:pPr>
            <a:r>
              <a:rPr lang="ru-RU" sz="1600" i="1" dirty="0">
                <a:latin typeface="Corbel" pitchFamily="34" charset="0"/>
              </a:rPr>
              <a:t>Является ли приобретение ОАО «НК» нефти, добытой дочерними компаниями ООО «А», ООО «Б» и ОАО «В», у торговой организации ООО «НТ» экономически оправданным при наличии реальной возможности купить, минуя посредника, по более низкой цене?</a:t>
            </a:r>
          </a:p>
          <a:p>
            <a:pPr>
              <a:buFont typeface="Arial" charset="0"/>
              <a:buChar char="•"/>
            </a:pPr>
            <a:r>
              <a:rPr lang="ru-RU" sz="1600" b="1" i="1" dirty="0">
                <a:latin typeface="Corbel" pitchFamily="34" charset="0"/>
                <a:ea typeface="Corbel" pitchFamily="34" charset="0"/>
                <a:cs typeface="Corbel" pitchFamily="34" charset="0"/>
              </a:rPr>
              <a:t>Экспертная инициатива - Включены ли ООО «НТ» в состав доходов в целях исчисления налога на прибыль (общую сумму НДС) доходы, полученные обществом (НДС) от реализации нефти в адрес ОАО «НК» в 2005 г.? Если да, то в какой сумме и как это повлияло на налогообложение ООО «НТ» налогом на прибыль (НДС) в 2005.?</a:t>
            </a:r>
            <a:endParaRPr lang="ru-RU" sz="1600" i="1" dirty="0">
              <a:latin typeface="Corbe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644650" y="3175"/>
            <a:ext cx="8902700" cy="989013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/>
                <a:ea typeface="+mj-ea"/>
                <a:cs typeface="+mj-cs"/>
              </a:rPr>
              <a:t>Налоговая экспертиза в отношении ОАО «НК»</a:t>
            </a:r>
            <a:endParaRPr lang="ru-RU" sz="2800" dirty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cxnSp>
        <p:nvCxnSpPr>
          <p:cNvPr id="13" name="Прямая со стрелкой 12"/>
          <p:cNvCxnSpPr>
            <a:cxnSpLocks/>
          </p:cNvCxnSpPr>
          <p:nvPr/>
        </p:nvCxnSpPr>
        <p:spPr>
          <a:xfrm>
            <a:off x="2070100" y="3195638"/>
            <a:ext cx="649288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Прямая соединительная линия 18"/>
          <p:cNvCxnSpPr/>
          <p:nvPr/>
        </p:nvCxnSpPr>
        <p:spPr>
          <a:xfrm flipH="1">
            <a:off x="1731963" y="1052513"/>
            <a:ext cx="6350" cy="2189162"/>
          </a:xfrm>
          <a:prstGeom prst="line">
            <a:avLst/>
          </a:prstGeom>
          <a:ln w="19050"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1738313" y="3232150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746250" y="1443038"/>
            <a:ext cx="649288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1644650" y="3175"/>
            <a:ext cx="8902700" cy="989013"/>
          </a:xfrm>
          <a:prstGeom prst="rect">
            <a:avLst/>
          </a:prstGeom>
        </p:spPr>
        <p:txBody>
          <a:bodyPr anchor="ctr">
            <a:normAutofit fontScale="975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/>
                <a:ea typeface="+mj-ea"/>
                <a:cs typeface="+mj-cs"/>
              </a:rPr>
              <a:t>Налоговая экспертиза</a:t>
            </a:r>
            <a:br>
              <a:rPr lang="ru-RU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/>
                <a:ea typeface="+mj-ea"/>
                <a:cs typeface="+mj-cs"/>
              </a:rPr>
              <a:t>в отношении ОАО «НК»</a:t>
            </a:r>
            <a:endParaRPr lang="ru-RU" sz="2800" dirty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90775" y="793750"/>
            <a:ext cx="9855200" cy="68634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200" dirty="0">
                <a:latin typeface="Corbel" pitchFamily="34" charset="0"/>
              </a:rPr>
              <a:t>Методика исследования:</a:t>
            </a:r>
          </a:p>
          <a:p>
            <a:r>
              <a:rPr lang="ru-RU" sz="1600" i="1" dirty="0">
                <a:latin typeface="Corbel" pitchFamily="34" charset="0"/>
                <a:ea typeface="Corbel" pitchFamily="34" charset="0"/>
                <a:cs typeface="Corbel" pitchFamily="34" charset="0"/>
              </a:rPr>
              <a:t>Классическая методика по определению влияния отдельных операций (сделок) на исчисление налогов и соответствия их налоговому законодательству (налоговая реконструкция применялась задолго до </a:t>
            </a:r>
            <a:r>
              <a:rPr lang="ru-RU" sz="1600" i="1" dirty="0" err="1">
                <a:latin typeface="Corbel" pitchFamily="34" charset="0"/>
                <a:ea typeface="Corbel" pitchFamily="34" charset="0"/>
                <a:cs typeface="Corbel" pitchFamily="34" charset="0"/>
              </a:rPr>
              <a:t>Кузбассмолоко</a:t>
            </a:r>
            <a:r>
              <a:rPr lang="ru-RU" sz="1600" i="1" dirty="0">
                <a:latin typeface="Corbel" pitchFamily="34" charset="0"/>
                <a:ea typeface="Corbel" pitchFamily="34" charset="0"/>
                <a:cs typeface="Corbel" pitchFamily="34" charset="0"/>
              </a:rPr>
              <a:t> - сопоставлялись фактические налоговые обязательства  с правовой моделью - без злоупотребления правом);</a:t>
            </a:r>
          </a:p>
          <a:p>
            <a:r>
              <a:rPr lang="ru-RU" sz="1600" i="1" dirty="0">
                <a:latin typeface="Corbel" pitchFamily="34" charset="0"/>
                <a:ea typeface="Corbel" pitchFamily="34" charset="0"/>
                <a:cs typeface="Corbel" pitchFamily="34" charset="0"/>
              </a:rPr>
              <a:t>В ходе исследования по вопросам, в т.ч. поставленным в рамках экспертной инициативы, установлено, что условия налогообложения ОАО «НК» и ООО «НК» налогом на прибыль и налогом на добавленную стоимость одинаковые (общий режим налогообложения, одинаковые ставки налога, отсутствуют льготы);</a:t>
            </a:r>
          </a:p>
          <a:p>
            <a:r>
              <a:rPr lang="ru-RU" sz="1600" b="1" i="1" dirty="0">
                <a:latin typeface="Corbel" pitchFamily="34" charset="0"/>
                <a:ea typeface="Corbel" pitchFamily="34" charset="0"/>
                <a:cs typeface="Corbel" pitchFamily="34" charset="0"/>
              </a:rPr>
              <a:t>Определение</a:t>
            </a:r>
            <a:r>
              <a:rPr lang="ru-RU" sz="1600" i="1" dirty="0">
                <a:latin typeface="Corbel" pitchFamily="34" charset="0"/>
                <a:ea typeface="Corbel" pitchFamily="34" charset="0"/>
                <a:cs typeface="Corbel" pitchFamily="34" charset="0"/>
              </a:rPr>
              <a:t> Конституционного Суда РФ от 4 июня 2007 г. №320-О-П: «Налоговое законодательство не использует понятие экономической целесообразности и не регулирует порядок и условия ведения финансово-хозяйственной деятельности, а потому обоснованность расходов, уменьшающих в целях налогообложения полученные доходы, не может оцениваться с точки зрения их целесообразности, рациональности, эффективности или полученного результата. В силу принципа свободы экономической деятельности (статья 8, часть 1, Конституции РФ) налогоплательщик осуществляет ее самостоятельно на свой риск и вправе самостоятельно и единолично оценивать ее эффективность и целесообразность». </a:t>
            </a:r>
          </a:p>
          <a:p>
            <a:r>
              <a:rPr lang="ru-RU" sz="1600" b="1" i="1" dirty="0">
                <a:latin typeface="Corbel" pitchFamily="34" charset="0"/>
                <a:ea typeface="Corbel" pitchFamily="34" charset="0"/>
                <a:cs typeface="Corbel" pitchFamily="34" charset="0"/>
              </a:rPr>
              <a:t>Постановление </a:t>
            </a:r>
            <a:r>
              <a:rPr lang="ru-RU" sz="1600" i="1" dirty="0">
                <a:latin typeface="Corbel" pitchFamily="34" charset="0"/>
                <a:ea typeface="Corbel" pitchFamily="34" charset="0"/>
                <a:cs typeface="Corbel" pitchFamily="34" charset="0"/>
              </a:rPr>
              <a:t>Высшего Арбитражного Суда РФ от 12 октября 2006 года №53 «Об оценке арбитражными судами обоснованности получения налогоплательщиком налоговой выгоды»: «обоснованность расходов, учитываемых при расчете налоговой базы, должна оцениваться с учетом обстоятельств, свидетельствующих о намерениях налогоплательщика получить экономический эффект в результате реальной предпринимательской или иной экономической деятельности. При этом речь идет именно о намерениях и целях (направленности) этой деятельности, а не о ее результате. Обоснованность получения налоговой выгоды, как отмечается в том же Постановлении, не может быть поставлена в зависимость от эффективности использования капитала».</a:t>
            </a:r>
            <a:endParaRPr lang="ru-RU" dirty="0">
              <a:latin typeface="Corbel" pitchFamily="34" charset="0"/>
            </a:endParaRPr>
          </a:p>
          <a:p>
            <a:pPr>
              <a:buFont typeface="Arial" charset="0"/>
              <a:buChar char="•"/>
            </a:pPr>
            <a:endParaRPr lang="ru-RU" dirty="0">
              <a:latin typeface="Corbel" pitchFamily="34" charset="0"/>
            </a:endParaRPr>
          </a:p>
          <a:p>
            <a:pPr>
              <a:buFont typeface="Arial" charset="0"/>
              <a:buChar char="•"/>
            </a:pPr>
            <a:endParaRPr lang="ru-RU" sz="1600" i="1" dirty="0">
              <a:latin typeface="Corbel" pitchFamily="34" charset="0"/>
              <a:ea typeface="Corbel" pitchFamily="34" charset="0"/>
              <a:cs typeface="Corbel" pitchFamily="34" charset="0"/>
            </a:endParaRPr>
          </a:p>
          <a:p>
            <a:pPr>
              <a:buFont typeface="Arial" charset="0"/>
              <a:buChar char="•"/>
            </a:pPr>
            <a:endParaRPr lang="ru-RU" sz="1600" i="1" dirty="0">
              <a:latin typeface="Corbel" pitchFamily="34" charset="0"/>
              <a:ea typeface="Corbel" pitchFamily="34" charset="0"/>
              <a:cs typeface="Corbel" pitchFamily="34" charset="0"/>
            </a:endParaRPr>
          </a:p>
          <a:p>
            <a:pPr>
              <a:buFont typeface="Arial" charset="0"/>
              <a:buChar char="•"/>
            </a:pPr>
            <a:endParaRPr lang="ru-RU" sz="1600" i="1" dirty="0">
              <a:latin typeface="Corbel" pitchFamily="34" charset="0"/>
              <a:ea typeface="Corbel" pitchFamily="34" charset="0"/>
              <a:cs typeface="Corbel" pitchFamily="34" charset="0"/>
            </a:endParaRPr>
          </a:p>
        </p:txBody>
      </p:sp>
      <p:cxnSp>
        <p:nvCxnSpPr>
          <p:cNvPr id="8" name="Прямая со стрелкой 7"/>
          <p:cNvCxnSpPr>
            <a:cxnSpLocks/>
          </p:cNvCxnSpPr>
          <p:nvPr/>
        </p:nvCxnSpPr>
        <p:spPr>
          <a:xfrm>
            <a:off x="1746250" y="2300288"/>
            <a:ext cx="649288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93634" y="1650320"/>
            <a:ext cx="9875837" cy="14716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satMod val="130000"/>
                  </a:schemeClr>
                </a:solidFill>
              </a:rPr>
              <a:t>Спасибо за внимание!</a:t>
            </a:r>
          </a:p>
        </p:txBody>
      </p:sp>
      <p:pic>
        <p:nvPicPr>
          <p:cNvPr id="4" name="Picture 8" descr="https://mvd.ru/upload/site1/zsa/EKC_new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227" y="2510825"/>
            <a:ext cx="2003425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947557" y="4000500"/>
            <a:ext cx="661307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" algn="r"/>
            <a:r>
              <a:rPr lang="ru-RU" dirty="0">
                <a:latin typeface="Corbel"/>
              </a:rPr>
              <a:t>Заместитель начальника управления экономических и строительно-технических экспертиз</a:t>
            </a:r>
          </a:p>
          <a:p>
            <a:pPr marL="27305" algn="r"/>
            <a:r>
              <a:rPr lang="ru-RU" b="1" dirty="0">
                <a:latin typeface="Corbel"/>
              </a:rPr>
              <a:t>ЭКЦ МВД России</a:t>
            </a:r>
          </a:p>
          <a:p>
            <a:pPr algn="r"/>
            <a:r>
              <a:rPr lang="ru-RU" dirty="0" err="1">
                <a:latin typeface="Corbel"/>
              </a:rPr>
              <a:t>к.э.н</a:t>
            </a:r>
            <a:r>
              <a:rPr lang="ru-RU" dirty="0">
                <a:latin typeface="Corbel"/>
              </a:rPr>
              <a:t>. </a:t>
            </a:r>
          </a:p>
          <a:p>
            <a:pPr marL="27305" algn="r"/>
            <a:r>
              <a:rPr lang="ru-RU" b="1" dirty="0">
                <a:latin typeface="Corbel"/>
              </a:rPr>
              <a:t>Руслан  Станиславович Мелешев</a:t>
            </a:r>
          </a:p>
        </p:txBody>
      </p:sp>
    </p:spTree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" y="547688"/>
            <a:ext cx="109728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satMod val="130000"/>
                  </a:schemeClr>
                </a:solidFill>
              </a:rPr>
              <a:t>Структура экономических экспертиз по родам</a:t>
            </a:r>
          </a:p>
        </p:txBody>
      </p:sp>
      <p:graphicFrame>
        <p:nvGraphicFramePr>
          <p:cNvPr id="4" name="Объект 12"/>
          <p:cNvGraphicFramePr>
            <a:graphicFrameLocks noGrp="1"/>
          </p:cNvGraphicFramePr>
          <p:nvPr>
            <p:ph sz="quarter" idx="2"/>
          </p:nvPr>
        </p:nvGraphicFramePr>
        <p:xfrm>
          <a:off x="555171" y="1457324"/>
          <a:ext cx="10825843" cy="4910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/>
              <a:t>Бухгалтерская экспертиза</a:t>
            </a:r>
            <a:br>
              <a:rPr lang="ru-RU" dirty="0"/>
            </a:br>
            <a:r>
              <a:rPr lang="ru-RU" sz="3100" dirty="0"/>
              <a:t>исследование записей бухгалтерского учета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67500" y="2134847"/>
            <a:ext cx="1509737" cy="404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ст. 145.1 УК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367500" y="2667001"/>
            <a:ext cx="1509737" cy="404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ст. 159 УК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67500" y="3207146"/>
            <a:ext cx="1509737" cy="404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ст. 160 УК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74340" y="2148876"/>
            <a:ext cx="653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Невыплата заработной платы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74341" y="2631731"/>
            <a:ext cx="653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Мошенничество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74341" y="3207146"/>
            <a:ext cx="653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Присвоение и растрата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367498" y="3747291"/>
            <a:ext cx="1509737" cy="404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ст. 171 УК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74340" y="3747291"/>
            <a:ext cx="653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Незаконное предпринимательство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367498" y="4287436"/>
            <a:ext cx="1509737" cy="404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ст. 174 УК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74340" y="4287436"/>
            <a:ext cx="653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Легализация (отмывание)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367498" y="4827581"/>
            <a:ext cx="1509737" cy="404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ст. 201 УК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74340" y="4827581"/>
            <a:ext cx="653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Злоупотребление полномочиями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2711116" y="1637868"/>
            <a:ext cx="7808" cy="4410006"/>
          </a:xfrm>
          <a:prstGeom prst="line">
            <a:avLst/>
          </a:prstGeom>
          <a:ln w="19050"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4" idx="1"/>
          </p:cNvCxnSpPr>
          <p:nvPr/>
        </p:nvCxnSpPr>
        <p:spPr>
          <a:xfrm>
            <a:off x="2718925" y="2337148"/>
            <a:ext cx="648574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2718925" y="2877587"/>
            <a:ext cx="648574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710833" y="3409447"/>
            <a:ext cx="648574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718925" y="3949592"/>
            <a:ext cx="648574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2718925" y="5014355"/>
            <a:ext cx="648574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2718925" y="4489737"/>
            <a:ext cx="648574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3391561" y="5348949"/>
            <a:ext cx="1509737" cy="404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ст. 176 УК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399582" y="5886360"/>
            <a:ext cx="1509737" cy="404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ст. 199.2 УК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057640" y="5329808"/>
            <a:ext cx="3360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Незаконное получение кредита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117430" y="5710080"/>
            <a:ext cx="65130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Сокрытие денежных средств либо имущества, за счет которых должно производиться взыскание налогов, сборов и взносов</a:t>
            </a: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2710904" y="5556537"/>
            <a:ext cx="648574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2734967" y="6045821"/>
            <a:ext cx="648574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490439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tx2">
                    <a:satMod val="130000"/>
                  </a:schemeClr>
                </a:solidFill>
              </a:rPr>
              <a:t>Бухгалтерская экспертиза</a:t>
            </a:r>
            <a:br>
              <a:rPr lang="ru-RU" dirty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3100" dirty="0">
                <a:solidFill>
                  <a:schemeClr val="tx2">
                    <a:satMod val="130000"/>
                  </a:schemeClr>
                </a:solidFill>
              </a:rPr>
              <a:t>исследование записей бухгалтерского учета</a:t>
            </a:r>
          </a:p>
        </p:txBody>
      </p:sp>
      <p:sp>
        <p:nvSpPr>
          <p:cNvPr id="11267" name="TextBox 10"/>
          <p:cNvSpPr txBox="1">
            <a:spLocks noChangeArrowheads="1"/>
          </p:cNvSpPr>
          <p:nvPr/>
        </p:nvSpPr>
        <p:spPr bwMode="auto">
          <a:xfrm>
            <a:off x="3887788" y="2713038"/>
            <a:ext cx="65293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Corbel" pitchFamily="34" charset="0"/>
              </a:rPr>
              <a:t>Строительство Олимпийских объектов в г. Сочи</a:t>
            </a:r>
          </a:p>
        </p:txBody>
      </p:sp>
      <p:sp>
        <p:nvSpPr>
          <p:cNvPr id="11268" name="TextBox 12"/>
          <p:cNvSpPr txBox="1">
            <a:spLocks noChangeArrowheads="1"/>
          </p:cNvSpPr>
          <p:nvPr/>
        </p:nvSpPr>
        <p:spPr bwMode="auto">
          <a:xfrm>
            <a:off x="3994150" y="3863975"/>
            <a:ext cx="741521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Corbel" pitchFamily="34" charset="0"/>
              </a:rPr>
              <a:t>Руководство ФСО по Санкт-Петербургу и Лен.области </a:t>
            </a:r>
          </a:p>
        </p:txBody>
      </p:sp>
      <p:sp>
        <p:nvSpPr>
          <p:cNvPr id="11269" name="TextBox 14"/>
          <p:cNvSpPr txBox="1">
            <a:spLocks noChangeArrowheads="1"/>
          </p:cNvSpPr>
          <p:nvPr/>
        </p:nvSpPr>
        <p:spPr bwMode="auto">
          <a:xfrm>
            <a:off x="4033838" y="4894263"/>
            <a:ext cx="6529387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dirty="0">
                <a:latin typeface="Corbel" pitchFamily="34" charset="0"/>
              </a:rPr>
              <a:t>ОАО «НК «ЮКОС»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2703513" y="1638300"/>
            <a:ext cx="15875" cy="3384550"/>
          </a:xfrm>
          <a:prstGeom prst="line">
            <a:avLst/>
          </a:prstGeom>
          <a:ln w="19050"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719388" y="2336800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2719388" y="2878138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711450" y="3409950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719388" y="3949700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2719388" y="5014913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2719388" y="4489450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7" name="Прямоугольник 28"/>
          <p:cNvSpPr>
            <a:spLocks noChangeArrowheads="1"/>
          </p:cNvSpPr>
          <p:nvPr/>
        </p:nvSpPr>
        <p:spPr bwMode="auto">
          <a:xfrm>
            <a:off x="4024313" y="4375150"/>
            <a:ext cx="24526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200">
                <a:latin typeface="Corbel" pitchFamily="34" charset="0"/>
              </a:rPr>
              <a:t>КБ «МосОблБанк»</a:t>
            </a:r>
          </a:p>
        </p:txBody>
      </p:sp>
      <p:sp>
        <p:nvSpPr>
          <p:cNvPr id="11278" name="Прямоугольник 32"/>
          <p:cNvSpPr>
            <a:spLocks noChangeArrowheads="1"/>
          </p:cNvSpPr>
          <p:nvPr/>
        </p:nvSpPr>
        <p:spPr bwMode="auto">
          <a:xfrm>
            <a:off x="3962400" y="3270250"/>
            <a:ext cx="657383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solidFill>
                  <a:srgbClr val="000000"/>
                </a:solidFill>
                <a:latin typeface="Corbel" pitchFamily="34" charset="0"/>
              </a:rPr>
              <a:t>Бывший начальник ФСИН России Реймер А.А.</a:t>
            </a:r>
          </a:p>
        </p:txBody>
      </p:sp>
      <p:sp>
        <p:nvSpPr>
          <p:cNvPr id="11279" name="Прямоугольник 33"/>
          <p:cNvSpPr>
            <a:spLocks noChangeArrowheads="1"/>
          </p:cNvSpPr>
          <p:nvPr/>
        </p:nvSpPr>
        <p:spPr bwMode="auto">
          <a:xfrm>
            <a:off x="3929063" y="2163763"/>
            <a:ext cx="730885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solidFill>
                  <a:srgbClr val="000000"/>
                </a:solidFill>
                <a:latin typeface="Corbel" pitchFamily="34" charset="0"/>
              </a:rPr>
              <a:t>Строительство космодрома «Восточный»</a:t>
            </a:r>
          </a:p>
        </p:txBody>
      </p:sp>
    </p:spTree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3600">
                <a:effectLst>
                  <a:outerShdw blurRad="38100" dist="38100" dir="2700000" algn="tl">
                    <a:srgbClr val="C0C0C0"/>
                  </a:outerShdw>
                </a:effectLst>
              </a:rPr>
              <a:t>Бухгалтерская экспертиза</a:t>
            </a:r>
            <a:br>
              <a:rPr lang="ru-RU" sz="39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по уголовному делу в отношении</a:t>
            </a:r>
            <a:r>
              <a:rPr lang="ru-RU" sz="2800">
                <a:effectLst>
                  <a:outerShdw blurRad="38100" dist="38100" dir="2700000" algn="tl">
                    <a:srgbClr val="C0C0C0"/>
                  </a:outerShdw>
                </a:effectLst>
                <a:ea typeface="Corbel" pitchFamily="34" charset="0"/>
                <a:cs typeface="Corbel" pitchFamily="34" charset="0"/>
              </a:rPr>
              <a:t> бывшего начальника </a:t>
            </a:r>
            <a:br>
              <a:rPr lang="ru-RU" sz="2800">
                <a:effectLst>
                  <a:outerShdw blurRad="38100" dist="38100" dir="2700000" algn="tl">
                    <a:srgbClr val="C0C0C0"/>
                  </a:outerShdw>
                </a:effectLst>
                <a:ea typeface="Corbel" pitchFamily="34" charset="0"/>
                <a:cs typeface="Corbel" pitchFamily="34" charset="0"/>
              </a:rPr>
            </a:br>
            <a:r>
              <a:rPr lang="ru-RU" sz="2800">
                <a:effectLst>
                  <a:outerShdw blurRad="38100" dist="38100" dir="2700000" algn="tl">
                    <a:srgbClr val="C0C0C0"/>
                  </a:outerShdw>
                </a:effectLst>
                <a:ea typeface="Corbel" pitchFamily="34" charset="0"/>
                <a:cs typeface="Corbel" pitchFamily="34" charset="0"/>
              </a:rPr>
              <a:t>ФСИН России Реймера А.А.</a:t>
            </a:r>
            <a:br>
              <a:rPr lang="ru-RU" sz="2800">
                <a:effectLst>
                  <a:outerShdw blurRad="38100" dist="38100" dir="2700000" algn="tl">
                    <a:srgbClr val="C0C0C0"/>
                  </a:outerShdw>
                </a:effectLst>
                <a:ea typeface="Corbel" pitchFamily="34" charset="0"/>
                <a:cs typeface="Corbel" pitchFamily="34" charset="0"/>
              </a:rPr>
            </a:br>
            <a:endParaRPr lang="ru-RU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4414838" y="3432175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6262688" y="3430588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635250" y="3409950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7996238" y="3263900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9586913" y="2786063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7996238" y="3556000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7" name="Прямоугольник 33"/>
          <p:cNvSpPr>
            <a:spLocks noChangeArrowheads="1"/>
          </p:cNvSpPr>
          <p:nvPr/>
        </p:nvSpPr>
        <p:spPr bwMode="auto">
          <a:xfrm>
            <a:off x="3929063" y="2163763"/>
            <a:ext cx="730885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200">
              <a:latin typeface="Corbel" pitchFamily="34" charset="0"/>
            </a:endParaRPr>
          </a:p>
        </p:txBody>
      </p:sp>
      <p:cxnSp>
        <p:nvCxnSpPr>
          <p:cNvPr id="16" name="Прямая со стрелкой 15"/>
          <p:cNvCxnSpPr>
            <a:cxnSpLocks/>
          </p:cNvCxnSpPr>
          <p:nvPr/>
        </p:nvCxnSpPr>
        <p:spPr>
          <a:xfrm>
            <a:off x="9567863" y="2595563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cxnSpLocks/>
          </p:cNvCxnSpPr>
          <p:nvPr/>
        </p:nvCxnSpPr>
        <p:spPr>
          <a:xfrm>
            <a:off x="9586913" y="2986088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cxnSpLocks/>
          </p:cNvCxnSpPr>
          <p:nvPr/>
        </p:nvCxnSpPr>
        <p:spPr>
          <a:xfrm>
            <a:off x="9586913" y="3652838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cxnSpLocks/>
          </p:cNvCxnSpPr>
          <p:nvPr/>
        </p:nvCxnSpPr>
        <p:spPr>
          <a:xfrm>
            <a:off x="9586913" y="3167063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cxnSpLocks/>
          </p:cNvCxnSpPr>
          <p:nvPr/>
        </p:nvCxnSpPr>
        <p:spPr>
          <a:xfrm>
            <a:off x="9567863" y="3824288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: скругленные углы 2"/>
          <p:cNvSpPr/>
          <p:nvPr/>
        </p:nvSpPr>
        <p:spPr>
          <a:xfrm>
            <a:off x="5067300" y="2933700"/>
            <a:ext cx="1219200" cy="9429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ФГУП "ЦИТОС"</a:t>
            </a:r>
          </a:p>
        </p:txBody>
      </p:sp>
      <p:sp>
        <p:nvSpPr>
          <p:cNvPr id="23" name="Прямоугольник: скругленные углы 22"/>
          <p:cNvSpPr/>
          <p:nvPr/>
        </p:nvSpPr>
        <p:spPr>
          <a:xfrm>
            <a:off x="8648700" y="3457575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С</a:t>
            </a:r>
          </a:p>
        </p:txBody>
      </p:sp>
      <p:sp>
        <p:nvSpPr>
          <p:cNvPr id="30" name="Прямоугольник: скругленные углы 29"/>
          <p:cNvSpPr/>
          <p:nvPr/>
        </p:nvSpPr>
        <p:spPr>
          <a:xfrm>
            <a:off x="8648700" y="251460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М</a:t>
            </a:r>
          </a:p>
        </p:txBody>
      </p:sp>
      <p:sp>
        <p:nvSpPr>
          <p:cNvPr id="31" name="Прямоугольник: скругленные углы 30"/>
          <p:cNvSpPr/>
          <p:nvPr/>
        </p:nvSpPr>
        <p:spPr>
          <a:xfrm>
            <a:off x="3305175" y="2933700"/>
            <a:ext cx="1104900" cy="9429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ФСИН России</a:t>
            </a:r>
          </a:p>
        </p:txBody>
      </p:sp>
      <p:sp>
        <p:nvSpPr>
          <p:cNvPr id="32" name="Прямоугольник: скругленные углы 31"/>
          <p:cNvSpPr/>
          <p:nvPr/>
        </p:nvSpPr>
        <p:spPr>
          <a:xfrm>
            <a:off x="1428750" y="2943225"/>
            <a:ext cx="1209675" cy="923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бюджет</a:t>
            </a:r>
          </a:p>
        </p:txBody>
      </p:sp>
      <p:sp>
        <p:nvSpPr>
          <p:cNvPr id="35" name="Прямоугольник: скругленные углы 34"/>
          <p:cNvSpPr/>
          <p:nvPr/>
        </p:nvSpPr>
        <p:spPr>
          <a:xfrm>
            <a:off x="6915150" y="2943225"/>
            <a:ext cx="1076325" cy="923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Самар-ский</a:t>
            </a:r>
            <a:r>
              <a:rPr lang="ru-RU" dirty="0"/>
              <a:t> филиал</a:t>
            </a:r>
          </a:p>
        </p:txBody>
      </p:sp>
      <p:cxnSp>
        <p:nvCxnSpPr>
          <p:cNvPr id="36" name="Прямая со стрелкой 35"/>
          <p:cNvCxnSpPr>
            <a:cxnSpLocks/>
          </p:cNvCxnSpPr>
          <p:nvPr/>
        </p:nvCxnSpPr>
        <p:spPr>
          <a:xfrm>
            <a:off x="9567863" y="4024313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cxnSpLocks/>
          </p:cNvCxnSpPr>
          <p:nvPr/>
        </p:nvCxnSpPr>
        <p:spPr>
          <a:xfrm flipH="1">
            <a:off x="6881813" y="4795838"/>
            <a:ext cx="3924300" cy="87630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cxnSpLocks/>
          </p:cNvCxnSpPr>
          <p:nvPr/>
        </p:nvCxnSpPr>
        <p:spPr>
          <a:xfrm>
            <a:off x="9567863" y="4214813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: скругленные углы 38"/>
          <p:cNvSpPr/>
          <p:nvPr/>
        </p:nvSpPr>
        <p:spPr>
          <a:xfrm>
            <a:off x="10220325" y="2066925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Прямоугольник: скругленные углы 39"/>
          <p:cNvSpPr/>
          <p:nvPr/>
        </p:nvSpPr>
        <p:spPr>
          <a:xfrm>
            <a:off x="10363200" y="220980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" name="Прямоугольник: скругленные углы 40"/>
          <p:cNvSpPr/>
          <p:nvPr/>
        </p:nvSpPr>
        <p:spPr>
          <a:xfrm>
            <a:off x="10506075" y="2352675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2" name="Прямоугольник: скругленные углы 41"/>
          <p:cNvSpPr/>
          <p:nvPr/>
        </p:nvSpPr>
        <p:spPr>
          <a:xfrm>
            <a:off x="10648950" y="249555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Тех-ника</a:t>
            </a:r>
          </a:p>
        </p:txBody>
      </p:sp>
      <p:sp>
        <p:nvSpPr>
          <p:cNvPr id="43" name="Прямоугольник: скругленные углы 42"/>
          <p:cNvSpPr/>
          <p:nvPr/>
        </p:nvSpPr>
        <p:spPr>
          <a:xfrm>
            <a:off x="10220325" y="3190875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4" name="Прямоугольник: скругленные углы 43"/>
          <p:cNvSpPr/>
          <p:nvPr/>
        </p:nvSpPr>
        <p:spPr>
          <a:xfrm>
            <a:off x="10363200" y="333375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5" name="Прямоугольник: скругленные углы 44"/>
          <p:cNvSpPr/>
          <p:nvPr/>
        </p:nvSpPr>
        <p:spPr>
          <a:xfrm>
            <a:off x="10506075" y="3476625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6" name="Прямоугольник: скругленные углы 45"/>
          <p:cNvSpPr/>
          <p:nvPr/>
        </p:nvSpPr>
        <p:spPr>
          <a:xfrm>
            <a:off x="10648950" y="361950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" name="Прямоугольник: скругленные углы 46"/>
          <p:cNvSpPr/>
          <p:nvPr/>
        </p:nvSpPr>
        <p:spPr>
          <a:xfrm>
            <a:off x="10791825" y="3762375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Пос-тав-щик</a:t>
            </a:r>
            <a:endParaRPr lang="ru-RU" err="1"/>
          </a:p>
        </p:txBody>
      </p:sp>
      <p:cxnSp>
        <p:nvCxnSpPr>
          <p:cNvPr id="48" name="Прямая со стрелкой 47"/>
          <p:cNvCxnSpPr>
            <a:cxnSpLocks/>
          </p:cNvCxnSpPr>
          <p:nvPr/>
        </p:nvCxnSpPr>
        <p:spPr>
          <a:xfrm flipH="1" flipV="1">
            <a:off x="4557713" y="2211388"/>
            <a:ext cx="569595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: скругленные углы 48"/>
          <p:cNvSpPr/>
          <p:nvPr/>
        </p:nvSpPr>
        <p:spPr>
          <a:xfrm>
            <a:off x="3209925" y="2028825"/>
            <a:ext cx="1295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Директор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1924050" y="5143500"/>
            <a:ext cx="9877425" cy="28575"/>
          </a:xfrm>
          <a:prstGeom prst="straightConnector1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: скругленные углы 49"/>
          <p:cNvSpPr/>
          <p:nvPr/>
        </p:nvSpPr>
        <p:spPr>
          <a:xfrm>
            <a:off x="4705350" y="5438775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" name="Прямоугольник: скругленные углы 50"/>
          <p:cNvSpPr/>
          <p:nvPr/>
        </p:nvSpPr>
        <p:spPr>
          <a:xfrm>
            <a:off x="5495925" y="558165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Прямоугольник: скругленные углы 51"/>
          <p:cNvSpPr/>
          <p:nvPr/>
        </p:nvSpPr>
        <p:spPr>
          <a:xfrm>
            <a:off x="6210300" y="5724525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3" name="Прямоугольник: скругленные углы 52"/>
          <p:cNvSpPr/>
          <p:nvPr/>
        </p:nvSpPr>
        <p:spPr>
          <a:xfrm>
            <a:off x="7000875" y="5857875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54" name="Прямая со стрелкой 53"/>
          <p:cNvCxnSpPr>
            <a:cxnSpLocks/>
          </p:cNvCxnSpPr>
          <p:nvPr/>
        </p:nvCxnSpPr>
        <p:spPr>
          <a:xfrm>
            <a:off x="1981200" y="5143500"/>
            <a:ext cx="9877425" cy="28575"/>
          </a:xfrm>
          <a:prstGeom prst="straightConnector1">
            <a:avLst/>
          </a:prstGeom>
          <a:ln w="28575">
            <a:solidFill>
              <a:srgbClr val="4472C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Заголовок 1"/>
          <p:cNvSpPr txBox="1">
            <a:spLocks/>
          </p:cNvSpPr>
          <p:nvPr/>
        </p:nvSpPr>
        <p:spPr>
          <a:xfrm>
            <a:off x="1866900" y="4103688"/>
            <a:ext cx="9996488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100" dirty="0">
              <a:ea typeface="+mj-lt"/>
              <a:cs typeface="+mj-lt"/>
            </a:endParaRPr>
          </a:p>
          <a:p>
            <a:pPr fontAlgn="auto">
              <a:spcAft>
                <a:spcPts val="0"/>
              </a:spcAft>
              <a:defRPr/>
            </a:pPr>
            <a:endParaRPr lang="ru-RU" sz="3100" dirty="0"/>
          </a:p>
        </p:txBody>
      </p:sp>
      <p:sp>
        <p:nvSpPr>
          <p:cNvPr id="12330" name="TextBox 5"/>
          <p:cNvSpPr txBox="1">
            <a:spLocks noChangeArrowheads="1"/>
          </p:cNvSpPr>
          <p:nvPr/>
        </p:nvSpPr>
        <p:spPr bwMode="auto">
          <a:xfrm>
            <a:off x="1866900" y="4486275"/>
            <a:ext cx="2743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rbel" pitchFamily="34" charset="0"/>
              </a:rPr>
              <a:t>Россия</a:t>
            </a:r>
          </a:p>
        </p:txBody>
      </p:sp>
      <p:sp>
        <p:nvSpPr>
          <p:cNvPr id="12331" name="TextBox 56"/>
          <p:cNvSpPr txBox="1">
            <a:spLocks noChangeArrowheads="1"/>
          </p:cNvSpPr>
          <p:nvPr/>
        </p:nvSpPr>
        <p:spPr bwMode="auto">
          <a:xfrm>
            <a:off x="1866900" y="5248275"/>
            <a:ext cx="2743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rbel" pitchFamily="34" charset="0"/>
              </a:rPr>
              <a:t>Оффшорная юрисдикция</a:t>
            </a:r>
          </a:p>
        </p:txBody>
      </p:sp>
      <p:sp>
        <p:nvSpPr>
          <p:cNvPr id="12332" name="TextBox 57"/>
          <p:cNvSpPr txBox="1">
            <a:spLocks noChangeArrowheads="1"/>
          </p:cNvSpPr>
          <p:nvPr/>
        </p:nvSpPr>
        <p:spPr bwMode="auto">
          <a:xfrm>
            <a:off x="4629150" y="3933825"/>
            <a:ext cx="45910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Corbel" pitchFamily="34" charset="0"/>
              </a:rPr>
              <a:t>Номинальный исполнитель госконтракта</a:t>
            </a:r>
          </a:p>
        </p:txBody>
      </p:sp>
      <p:sp>
        <p:nvSpPr>
          <p:cNvPr id="12333" name="TextBox 58"/>
          <p:cNvSpPr txBox="1">
            <a:spLocks noChangeArrowheads="1"/>
          </p:cNvSpPr>
          <p:nvPr/>
        </p:nvSpPr>
        <p:spPr bwMode="auto">
          <a:xfrm>
            <a:off x="8172450" y="4400550"/>
            <a:ext cx="17240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Corbel" pitchFamily="34" charset="0"/>
              </a:rPr>
              <a:t>Сборка СЭМПЛ</a:t>
            </a:r>
          </a:p>
        </p:txBody>
      </p:sp>
      <p:cxnSp>
        <p:nvCxnSpPr>
          <p:cNvPr id="60" name="Прямая со стрелкой 59"/>
          <p:cNvCxnSpPr>
            <a:cxnSpLocks/>
          </p:cNvCxnSpPr>
          <p:nvPr/>
        </p:nvCxnSpPr>
        <p:spPr>
          <a:xfrm flipH="1">
            <a:off x="7024688" y="4938713"/>
            <a:ext cx="3924300" cy="87630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>
            <a:cxnSpLocks/>
          </p:cNvCxnSpPr>
          <p:nvPr/>
        </p:nvCxnSpPr>
        <p:spPr>
          <a:xfrm flipH="1">
            <a:off x="7167563" y="5081588"/>
            <a:ext cx="3924300" cy="87630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cxnSpLocks/>
          </p:cNvCxnSpPr>
          <p:nvPr/>
        </p:nvCxnSpPr>
        <p:spPr>
          <a:xfrm flipH="1">
            <a:off x="7310438" y="5224463"/>
            <a:ext cx="3924300" cy="87630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>
            <a:cxnSpLocks/>
          </p:cNvCxnSpPr>
          <p:nvPr/>
        </p:nvCxnSpPr>
        <p:spPr>
          <a:xfrm flipH="1" flipV="1">
            <a:off x="3886200" y="2686050"/>
            <a:ext cx="19050" cy="266700"/>
          </a:xfrm>
          <a:prstGeom prst="straightConnector1">
            <a:avLst/>
          </a:prstGeom>
          <a:ln w="28575">
            <a:solidFill>
              <a:srgbClr val="4472C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525" y="122238"/>
            <a:ext cx="9996488" cy="1438275"/>
          </a:xfrm>
        </p:spPr>
        <p:txBody>
          <a:bodyPr lIns="91440" tIns="45720" rIns="91440" bIns="4572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tx2">
                    <a:satMod val="130000"/>
                  </a:schemeClr>
                </a:solidFill>
              </a:rPr>
              <a:t>Бухгалтерская экспертиза</a:t>
            </a:r>
            <a:br>
              <a:rPr lang="ru-RU" dirty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800" dirty="0">
                <a:solidFill>
                  <a:schemeClr val="tx2">
                    <a:satMod val="130000"/>
                  </a:schemeClr>
                </a:solidFill>
              </a:rPr>
              <a:t>по уголовному делу в отношении бывшего начальника </a:t>
            </a:r>
            <a:br>
              <a:rPr lang="ru-RU" sz="2800" dirty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800" dirty="0">
                <a:solidFill>
                  <a:schemeClr val="tx2">
                    <a:satMod val="130000"/>
                  </a:schemeClr>
                </a:solidFill>
              </a:rPr>
              <a:t>ФСИН России Реймера А.А.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2700338" y="1714500"/>
            <a:ext cx="22225" cy="2774950"/>
          </a:xfrm>
          <a:prstGeom prst="line">
            <a:avLst/>
          </a:prstGeom>
          <a:ln w="19050"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719388" y="2336800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2719388" y="4489450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18" name="Прямоугольник 28"/>
          <p:cNvSpPr>
            <a:spLocks noChangeArrowheads="1"/>
          </p:cNvSpPr>
          <p:nvPr/>
        </p:nvSpPr>
        <p:spPr bwMode="auto">
          <a:xfrm>
            <a:off x="3976688" y="4222750"/>
            <a:ext cx="70739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Corbel" pitchFamily="34" charset="0"/>
              </a:rPr>
              <a:t>Дополнительно использовалась методика анализа дальнейшего движения денежных средств по расчетным счетам фирм, участников схемы (методика "не менее")</a:t>
            </a:r>
            <a:endParaRPr lang="ru-RU">
              <a:latin typeface="Corbel" pitchFamily="34" charset="0"/>
            </a:endParaRPr>
          </a:p>
        </p:txBody>
      </p:sp>
      <p:sp>
        <p:nvSpPr>
          <p:cNvPr id="13319" name="Прямоугольник 33"/>
          <p:cNvSpPr>
            <a:spLocks noChangeArrowheads="1"/>
          </p:cNvSpPr>
          <p:nvPr/>
        </p:nvSpPr>
        <p:spPr bwMode="auto">
          <a:xfrm>
            <a:off x="3929063" y="2163763"/>
            <a:ext cx="7308850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Corbel" pitchFamily="34" charset="0"/>
              </a:rPr>
              <a:t>Классическая методика бухгалтерской экспертизы на основе изучения записей бухгалтерского учета и анализа необоснованных затрат, отраженных в учетных регистрах  - не могла быть применена в полной мере из-за отсутствия бухгалтерской документации фирм "М" и "С"</a:t>
            </a:r>
            <a:endParaRPr lang="ru-RU">
              <a:latin typeface="Corbel" pitchFamily="34" charset="0"/>
            </a:endParaRPr>
          </a:p>
        </p:txBody>
      </p:sp>
    </p:spTree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1465" y="1221220"/>
            <a:ext cx="8911687" cy="1561737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Финансово-кредитная экспертиза</a:t>
            </a:r>
            <a:br>
              <a:rPr lang="ru-RU" sz="2800" dirty="0"/>
            </a:br>
            <a:br>
              <a:rPr lang="ru-RU" sz="2800" dirty="0"/>
            </a:br>
            <a:r>
              <a:rPr lang="ru-RU" sz="2400" dirty="0"/>
              <a:t>исследование соблюдения принципов кредитования </a:t>
            </a:r>
            <a:br>
              <a:rPr lang="ru-RU" sz="2400" dirty="0"/>
            </a:br>
            <a:r>
              <a:rPr lang="ru-RU" sz="2400" dirty="0"/>
              <a:t>(в т.ч. кредитоспособности заемщика)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67498" y="3793886"/>
            <a:ext cx="1509737" cy="404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ст. 159 УК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74340" y="3793886"/>
            <a:ext cx="653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Мошенничество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367498" y="4334031"/>
            <a:ext cx="1509737" cy="404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ст. 159.1 УК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74340" y="4334031"/>
            <a:ext cx="653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Мошенничество в сфере кредитования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367498" y="4874176"/>
            <a:ext cx="1509737" cy="404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ст. 176 УК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74340" y="4874176"/>
            <a:ext cx="653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Незаконное получение кредита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2716696" y="2224609"/>
            <a:ext cx="2226" cy="2850974"/>
          </a:xfrm>
          <a:prstGeom prst="line">
            <a:avLst/>
          </a:prstGeom>
          <a:ln w="19050"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710831" y="3996187"/>
            <a:ext cx="648574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718924" y="4536332"/>
            <a:ext cx="648574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2718924" y="5076477"/>
            <a:ext cx="648574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4852486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2100" y="1220788"/>
            <a:ext cx="8910638" cy="15621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>
                <a:solidFill>
                  <a:schemeClr val="tx2">
                    <a:satMod val="130000"/>
                  </a:schemeClr>
                </a:solidFill>
              </a:rPr>
              <a:t>Финансово-кредитная экспертиза</a:t>
            </a:r>
            <a:br>
              <a:rPr lang="ru-RU" sz="2800" dirty="0">
                <a:solidFill>
                  <a:schemeClr val="tx2">
                    <a:satMod val="130000"/>
                  </a:schemeClr>
                </a:solidFill>
              </a:rPr>
            </a:br>
            <a:br>
              <a:rPr lang="ru-RU" sz="2800" dirty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400" dirty="0">
                <a:solidFill>
                  <a:schemeClr val="tx2">
                    <a:satMod val="130000"/>
                  </a:schemeClr>
                </a:solidFill>
              </a:rPr>
              <a:t>исследование соблюдения принципов кредитования </a:t>
            </a:r>
            <a:br>
              <a:rPr lang="ru-RU" sz="2400" dirty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400" dirty="0">
                <a:solidFill>
                  <a:schemeClr val="tx2">
                    <a:satMod val="130000"/>
                  </a:schemeClr>
                </a:solidFill>
              </a:rPr>
              <a:t>(в т.ч. кредитоспособности заемщика)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2690813" y="2224088"/>
            <a:ext cx="28575" cy="3314700"/>
          </a:xfrm>
          <a:prstGeom prst="line">
            <a:avLst/>
          </a:prstGeom>
          <a:ln w="19050"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711450" y="3995738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719388" y="4537075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2719388" y="5076825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698750" y="3509963"/>
            <a:ext cx="649288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0" name="TextBox 16"/>
          <p:cNvSpPr txBox="1">
            <a:spLocks noChangeArrowheads="1"/>
          </p:cNvSpPr>
          <p:nvPr/>
        </p:nvSpPr>
        <p:spPr bwMode="auto">
          <a:xfrm>
            <a:off x="3609975" y="4926013"/>
            <a:ext cx="6529388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Corbel" pitchFamily="34" charset="0"/>
              </a:rPr>
              <a:t>ПАО «Сбербанк», Россельхозбанк, ВТБ</a:t>
            </a:r>
          </a:p>
        </p:txBody>
      </p:sp>
      <p:sp>
        <p:nvSpPr>
          <p:cNvPr id="18441" name="Прямоугольник 17"/>
          <p:cNvSpPr>
            <a:spLocks noChangeArrowheads="1"/>
          </p:cNvSpPr>
          <p:nvPr/>
        </p:nvSpPr>
        <p:spPr bwMode="auto">
          <a:xfrm>
            <a:off x="3605213" y="4383088"/>
            <a:ext cx="73406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dirty="0">
                <a:solidFill>
                  <a:srgbClr val="000000"/>
                </a:solidFill>
                <a:latin typeface="Corbel" pitchFamily="34" charset="0"/>
              </a:rPr>
              <a:t>АКБ «</a:t>
            </a:r>
            <a:r>
              <a:rPr lang="ru-RU" sz="2200" dirty="0" err="1">
                <a:solidFill>
                  <a:srgbClr val="000000"/>
                </a:solidFill>
                <a:latin typeface="Corbel" pitchFamily="34" charset="0"/>
              </a:rPr>
              <a:t>Пробизнесбанк</a:t>
            </a:r>
            <a:r>
              <a:rPr lang="ru-RU" sz="2200" dirty="0">
                <a:solidFill>
                  <a:srgbClr val="000000"/>
                </a:solidFill>
                <a:latin typeface="Corbel" pitchFamily="34" charset="0"/>
              </a:rPr>
              <a:t>»</a:t>
            </a:r>
          </a:p>
        </p:txBody>
      </p:sp>
      <p:sp>
        <p:nvSpPr>
          <p:cNvPr id="18442" name="Прямоугольник 19"/>
          <p:cNvSpPr>
            <a:spLocks noChangeArrowheads="1"/>
          </p:cNvSpPr>
          <p:nvPr/>
        </p:nvSpPr>
        <p:spPr bwMode="auto">
          <a:xfrm>
            <a:off x="3573463" y="3119438"/>
            <a:ext cx="7935912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Corbel" pitchFamily="34" charset="0"/>
              </a:rPr>
              <a:t>Кехман В.А. (</a:t>
            </a:r>
            <a:r>
              <a:rPr lang="ru-RU">
                <a:latin typeface="Corbel" pitchFamily="34" charset="0"/>
              </a:rPr>
              <a:t>JFC - «банановое дело», Сбер, ВТБ, Райффайзен, УРАЛСИБ и                                             Промсвязьбанк</a:t>
            </a:r>
            <a:r>
              <a:rPr lang="ru-RU" sz="2200">
                <a:latin typeface="Corbel" pitchFamily="34" charset="0"/>
              </a:rPr>
              <a:t>) </a:t>
            </a:r>
            <a:endParaRPr lang="ru-RU" sz="2200">
              <a:solidFill>
                <a:srgbClr val="000000"/>
              </a:solidFill>
              <a:latin typeface="Corbel" pitchFamily="34" charset="0"/>
            </a:endParaRPr>
          </a:p>
        </p:txBody>
      </p:sp>
      <p:sp>
        <p:nvSpPr>
          <p:cNvPr id="18443" name="Прямоугольник 20"/>
          <p:cNvSpPr>
            <a:spLocks noChangeArrowheads="1"/>
          </p:cNvSpPr>
          <p:nvPr/>
        </p:nvSpPr>
        <p:spPr bwMode="auto">
          <a:xfrm>
            <a:off x="3584575" y="5330825"/>
            <a:ext cx="657383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dirty="0">
                <a:solidFill>
                  <a:srgbClr val="000000"/>
                </a:solidFill>
                <a:latin typeface="Corbel" pitchFamily="34" charset="0"/>
              </a:rPr>
              <a:t>и другие банки, признанные потерпевшими в связи с хищением их средств</a:t>
            </a: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2713038" y="5534025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5" name="Прямоугольник 26"/>
          <p:cNvSpPr>
            <a:spLocks noChangeArrowheads="1"/>
          </p:cNvSpPr>
          <p:nvPr/>
        </p:nvSpPr>
        <p:spPr bwMode="auto">
          <a:xfrm>
            <a:off x="3568700" y="3873500"/>
            <a:ext cx="734218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solidFill>
                  <a:srgbClr val="000000"/>
                </a:solidFill>
                <a:latin typeface="Corbel" pitchFamily="34" charset="0"/>
              </a:rPr>
              <a:t>ООО «Авиакомпания «Вим-АВИА»</a:t>
            </a:r>
          </a:p>
        </p:txBody>
      </p:sp>
    </p:spTree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6350" y="420688"/>
            <a:ext cx="8910638" cy="2133600"/>
          </a:xfrm>
        </p:spPr>
        <p:txBody>
          <a:bodyPr lIns="91440" tIns="45720" rIns="91440" bIns="4572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>
                <a:solidFill>
                  <a:schemeClr val="tx2">
                    <a:satMod val="130000"/>
                  </a:schemeClr>
                </a:solidFill>
              </a:rPr>
              <a:t>Финансово-кредитная экспертиза</a:t>
            </a:r>
            <a:br>
              <a:rPr lang="ru-RU" sz="2800" dirty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400" dirty="0">
                <a:solidFill>
                  <a:schemeClr val="tx2">
                    <a:satMod val="130000"/>
                  </a:schemeClr>
                </a:solidFill>
              </a:rPr>
              <a:t>по "банановому  делу":</a:t>
            </a:r>
            <a:br>
              <a:rPr lang="ru-RU" sz="2400" dirty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400" dirty="0">
                <a:solidFill>
                  <a:schemeClr val="tx2">
                    <a:satMod val="130000"/>
                  </a:schemeClr>
                </a:solidFill>
              </a:rPr>
              <a:t>" - Герман, ты же видел нашу отчетность, зачем ты дал нам кредит?"</a:t>
            </a:r>
            <a:br>
              <a:rPr lang="ru-RU" sz="2400" dirty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400">
                <a:solidFill>
                  <a:schemeClr val="tx2">
                    <a:satMod val="130000"/>
                  </a:schemeClr>
                </a:solidFill>
              </a:rPr>
              <a:t>                                                                               (В.А. Кехман)</a:t>
            </a:r>
            <a:br>
              <a:rPr lang="ru-RU" sz="2400" dirty="0">
                <a:solidFill>
                  <a:schemeClr val="tx2">
                    <a:satMod val="130000"/>
                  </a:schemeClr>
                </a:solidFill>
              </a:rPr>
            </a:br>
            <a:br>
              <a:rPr lang="ru-RU" sz="2400" dirty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400" dirty="0">
                <a:solidFill>
                  <a:schemeClr val="tx2">
                    <a:satMod val="130000"/>
                  </a:schemeClr>
                </a:solidFill>
              </a:rPr>
              <a:t>                                                                      </a:t>
            </a:r>
            <a:r>
              <a:rPr lang="ru-RU" sz="1800" dirty="0">
                <a:solidFill>
                  <a:schemeClr val="tx2">
                    <a:satMod val="130000"/>
                  </a:schemeClr>
                </a:solidFill>
              </a:rPr>
              <a:t>обеспечение</a:t>
            </a:r>
            <a:br>
              <a:rPr lang="ru-RU" sz="1800" dirty="0">
                <a:solidFill>
                  <a:schemeClr val="tx2">
                    <a:satMod val="130000"/>
                  </a:schemeClr>
                </a:solidFill>
              </a:rPr>
            </a:br>
            <a:endParaRPr lang="ru-RU" sz="2400" dirty="0">
              <a:solidFill>
                <a:schemeClr val="tx2">
                  <a:satMod val="130000"/>
                </a:schemeClr>
              </a:solidFill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flipH="1" flipV="1">
            <a:off x="7597775" y="3090863"/>
            <a:ext cx="590550" cy="676275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5938838" y="2974975"/>
            <a:ext cx="742950" cy="276225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5567363" y="4210050"/>
            <a:ext cx="19050" cy="64770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7956550" y="4652963"/>
            <a:ext cx="439738" cy="752475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6170613" y="5581650"/>
            <a:ext cx="828675" cy="85725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: скругленные углы 2"/>
          <p:cNvSpPr/>
          <p:nvPr/>
        </p:nvSpPr>
        <p:spPr>
          <a:xfrm>
            <a:off x="2085975" y="205740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: скругленные углы 14"/>
          <p:cNvSpPr/>
          <p:nvPr/>
        </p:nvSpPr>
        <p:spPr>
          <a:xfrm>
            <a:off x="5419725" y="329565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/>
              <a:t>JFC - finance</a:t>
            </a:r>
          </a:p>
        </p:txBody>
      </p:sp>
      <p:sp>
        <p:nvSpPr>
          <p:cNvPr id="16" name="Прямоугольник: скругленные углы 15"/>
          <p:cNvSpPr/>
          <p:nvPr/>
        </p:nvSpPr>
        <p:spPr>
          <a:xfrm>
            <a:off x="5638800" y="462915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/>
              <a:t>JFC - 4</a:t>
            </a:r>
          </a:p>
        </p:txBody>
      </p:sp>
      <p:sp>
        <p:nvSpPr>
          <p:cNvPr id="22" name="Прямоугольник: скругленные углы 21"/>
          <p:cNvSpPr/>
          <p:nvPr/>
        </p:nvSpPr>
        <p:spPr>
          <a:xfrm>
            <a:off x="6657975" y="2790825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/>
              <a:t>JFC - 1</a:t>
            </a:r>
          </a:p>
        </p:txBody>
      </p:sp>
      <p:sp>
        <p:nvSpPr>
          <p:cNvPr id="24" name="Прямоугольник: скругленные углы 23"/>
          <p:cNvSpPr/>
          <p:nvPr/>
        </p:nvSpPr>
        <p:spPr>
          <a:xfrm>
            <a:off x="7753350" y="375285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/>
              <a:t>JFC - 2</a:t>
            </a:r>
          </a:p>
        </p:txBody>
      </p:sp>
      <p:sp>
        <p:nvSpPr>
          <p:cNvPr id="29" name="Прямоугольник: скругленные углы 28"/>
          <p:cNvSpPr/>
          <p:nvPr/>
        </p:nvSpPr>
        <p:spPr>
          <a:xfrm>
            <a:off x="7038975" y="502920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/>
              <a:t>JFC - 3</a:t>
            </a:r>
          </a:p>
        </p:txBody>
      </p:sp>
      <p:sp>
        <p:nvSpPr>
          <p:cNvPr id="30" name="Прямоугольник: скругленные углы 29"/>
          <p:cNvSpPr/>
          <p:nvPr/>
        </p:nvSpPr>
        <p:spPr>
          <a:xfrm>
            <a:off x="2286000" y="2447925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Прямоугольник: скругленные углы 30"/>
          <p:cNvSpPr/>
          <p:nvPr/>
        </p:nvSpPr>
        <p:spPr>
          <a:xfrm>
            <a:off x="2495550" y="293370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Прямоугольник: скругленные углы 31"/>
          <p:cNvSpPr/>
          <p:nvPr/>
        </p:nvSpPr>
        <p:spPr>
          <a:xfrm>
            <a:off x="2686050" y="339090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/>
              <a:t>банки</a:t>
            </a:r>
            <a:endParaRPr lang="ru-RU" dirty="0"/>
          </a:p>
        </p:txBody>
      </p:sp>
      <p:cxnSp>
        <p:nvCxnSpPr>
          <p:cNvPr id="33" name="Прямая со стрелкой 32"/>
          <p:cNvCxnSpPr>
            <a:cxnSpLocks/>
          </p:cNvCxnSpPr>
          <p:nvPr/>
        </p:nvCxnSpPr>
        <p:spPr>
          <a:xfrm flipH="1">
            <a:off x="4722813" y="2395538"/>
            <a:ext cx="4503737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: скругленные углы 33"/>
          <p:cNvSpPr/>
          <p:nvPr/>
        </p:nvSpPr>
        <p:spPr>
          <a:xfrm>
            <a:off x="9439275" y="2200275"/>
            <a:ext cx="22479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Личное поручительство </a:t>
            </a:r>
            <a:r>
              <a:rPr lang="ru-RU"/>
              <a:t>Кехмана</a:t>
            </a:r>
          </a:p>
        </p:txBody>
      </p:sp>
      <p:sp>
        <p:nvSpPr>
          <p:cNvPr id="35" name="Прямоугольник: скругленные углы 34"/>
          <p:cNvSpPr/>
          <p:nvPr/>
        </p:nvSpPr>
        <p:spPr>
          <a:xfrm>
            <a:off x="9439275" y="3295650"/>
            <a:ext cx="2247900" cy="2838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/>
              <a:t>Банановые плантации</a:t>
            </a:r>
          </a:p>
        </p:txBody>
      </p:sp>
      <p:sp>
        <p:nvSpPr>
          <p:cNvPr id="36" name="Прямоугольник: скругленные углы 35"/>
          <p:cNvSpPr/>
          <p:nvPr/>
        </p:nvSpPr>
        <p:spPr>
          <a:xfrm>
            <a:off x="9601200" y="342900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Прямоугольник: скругленные углы 36"/>
          <p:cNvSpPr/>
          <p:nvPr/>
        </p:nvSpPr>
        <p:spPr>
          <a:xfrm>
            <a:off x="10610850" y="342900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" name="Прямоугольник: скругленные углы 37"/>
          <p:cNvSpPr/>
          <p:nvPr/>
        </p:nvSpPr>
        <p:spPr>
          <a:xfrm>
            <a:off x="10610850" y="502920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Прямоугольник: скругленные углы 38"/>
          <p:cNvSpPr/>
          <p:nvPr/>
        </p:nvSpPr>
        <p:spPr>
          <a:xfrm>
            <a:off x="9601200" y="502920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Стрелка: вправо 3"/>
          <p:cNvSpPr/>
          <p:nvPr/>
        </p:nvSpPr>
        <p:spPr>
          <a:xfrm>
            <a:off x="3825875" y="3509963"/>
            <a:ext cx="1476375" cy="485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/>
              <a:t>кредиты</a:t>
            </a:r>
          </a:p>
        </p:txBody>
      </p:sp>
      <p:sp>
        <p:nvSpPr>
          <p:cNvPr id="19481" name="TextBox 4"/>
          <p:cNvSpPr txBox="1">
            <a:spLocks noChangeArrowheads="1"/>
          </p:cNvSpPr>
          <p:nvPr/>
        </p:nvSpPr>
        <p:spPr bwMode="auto">
          <a:xfrm>
            <a:off x="5286375" y="5572125"/>
            <a:ext cx="2743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rbel" pitchFamily="34" charset="0"/>
              </a:rPr>
              <a:t>Дебиторская задолженность</a:t>
            </a:r>
          </a:p>
        </p:txBody>
      </p:sp>
      <p:pic>
        <p:nvPicPr>
          <p:cNvPr id="19482" name="Рисунок 6" descr="Тропическая сцена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10850" y="34290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83" name="Рисунок 6" descr="Тропическая сцена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48825" y="34290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84" name="Рисунок 6" descr="Тропическая сцена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48825" y="50292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85" name="Рисунок 6" descr="Тропическая сцена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10850" y="50292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лнцестояние">
    <a:dk1>
      <a:sysClr val="windowText" lastClr="000000"/>
    </a:dk1>
    <a:lt1>
      <a:sysClr val="window" lastClr="FFFFFF"/>
    </a:lt1>
    <a:dk2>
      <a:srgbClr val="4F271C"/>
    </a:dk2>
    <a:lt2>
      <a:srgbClr val="E7DEC9"/>
    </a:lt2>
    <a:accent1>
      <a:srgbClr val="3891A7"/>
    </a:accent1>
    <a:accent2>
      <a:srgbClr val="FEB80A"/>
    </a:accent2>
    <a:accent3>
      <a:srgbClr val="C32D2E"/>
    </a:accent3>
    <a:accent4>
      <a:srgbClr val="84AA33"/>
    </a:accent4>
    <a:accent5>
      <a:srgbClr val="964305"/>
    </a:accent5>
    <a:accent6>
      <a:srgbClr val="475A8D"/>
    </a:accent6>
    <a:hlink>
      <a:srgbClr val="8DC765"/>
    </a:hlink>
    <a:folHlink>
      <a:srgbClr val="AA8A1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1350</TotalTime>
  <Words>1393</Words>
  <Application>Microsoft Office PowerPoint</Application>
  <PresentationFormat>Широкоэкранный</PresentationFormat>
  <Paragraphs>139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Arial</vt:lpstr>
      <vt:lpstr>Arial Black</vt:lpstr>
      <vt:lpstr>Arial Rounded MT Bold</vt:lpstr>
      <vt:lpstr>Bodoni MT Black</vt:lpstr>
      <vt:lpstr>Calibri</vt:lpstr>
      <vt:lpstr>Corbel</vt:lpstr>
      <vt:lpstr>Gill Sans MT</vt:lpstr>
      <vt:lpstr>Verdana</vt:lpstr>
      <vt:lpstr>Wingdings 2</vt:lpstr>
      <vt:lpstr>Солнцестояние</vt:lpstr>
      <vt:lpstr>Налоговые, финансово-аналитические и  финансово-кредитные экспертизы  в системе МВД России  </vt:lpstr>
      <vt:lpstr>Структура экономических экспертиз по родам</vt:lpstr>
      <vt:lpstr>Бухгалтерская экспертиза исследование записей бухгалтерского учета</vt:lpstr>
      <vt:lpstr>Бухгалтерская экспертиза исследование записей бухгалтерского учета</vt:lpstr>
      <vt:lpstr>Бухгалтерская экспертиза по уголовному делу в отношении бывшего начальника  ФСИН России Реймера А.А. </vt:lpstr>
      <vt:lpstr>Бухгалтерская экспертиза по уголовному делу в отношении бывшего начальника  ФСИН России Реймера А.А.</vt:lpstr>
      <vt:lpstr>Финансово-кредитная экспертиза  исследование соблюдения принципов кредитования  (в т.ч. кредитоспособности заемщика)</vt:lpstr>
      <vt:lpstr>Финансово-кредитная экспертиза  исследование соблюдения принципов кредитования  (в т.ч. кредитоспособности заемщика)</vt:lpstr>
      <vt:lpstr>Финансово-кредитная экспертиза по "банановому  делу": " - Герман, ты же видел нашу отчетность, зачем ты дал нам кредит?"                                                                                (В.А. Кехман)                                                                        обеспечение </vt:lpstr>
      <vt:lpstr>Финансово-аналитическая экспертиза исследование финансового состояния</vt:lpstr>
      <vt:lpstr>Финансово-аналитическая экспертиза исследование финансового состояния</vt:lpstr>
      <vt:lpstr>Презентация PowerPoint</vt:lpstr>
      <vt:lpstr>Налоговая экспертиза  исследование исполнения обязательств по исчислению налогов, сборов и взносов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Современное состояние и актуальные проблемы развития судебно-экономических экспертиз в системе МВД России</dc:title>
  <dc:creator>Алексей</dc:creator>
  <cp:lastModifiedBy>Арина Потоцкая</cp:lastModifiedBy>
  <cp:revision>911</cp:revision>
  <cp:lastPrinted>2015-10-14T09:26:36Z</cp:lastPrinted>
  <dcterms:created xsi:type="dcterms:W3CDTF">2014-10-14T08:16:53Z</dcterms:created>
  <dcterms:modified xsi:type="dcterms:W3CDTF">2021-06-01T06:46:25Z</dcterms:modified>
</cp:coreProperties>
</file>