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13"/>
  </p:notesMasterIdLst>
  <p:sldIdLst>
    <p:sldId id="695" r:id="rId2"/>
    <p:sldId id="1265" r:id="rId3"/>
    <p:sldId id="1266" r:id="rId4"/>
    <p:sldId id="1268" r:id="rId5"/>
    <p:sldId id="1269" r:id="rId6"/>
    <p:sldId id="1259" r:id="rId7"/>
    <p:sldId id="277" r:id="rId8"/>
    <p:sldId id="271" r:id="rId9"/>
    <p:sldId id="1262" r:id="rId10"/>
    <p:sldId id="1270" r:id="rId11"/>
    <p:sldId id="283" r:id="rId12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7C80"/>
    <a:srgbClr val="3399FF"/>
    <a:srgbClr val="FF5050"/>
    <a:srgbClr val="FF0000"/>
    <a:srgbClr val="339966"/>
    <a:srgbClr val="00660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579" autoAdjust="0"/>
  </p:normalViewPr>
  <p:slideViewPr>
    <p:cSldViewPr>
      <p:cViewPr varScale="1">
        <p:scale>
          <a:sx n="111" d="100"/>
          <a:sy n="111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ail@srosovet.ru" TargetMode="External"/><Relationship Id="rId2" Type="http://schemas.openxmlformats.org/officeDocument/2006/relationships/hyperlink" Target="http://srosovet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hyperlink" Target="https://srosovet.ru/press/news/020221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545690"/>
            <a:ext cx="9144000" cy="138736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Оспаривание 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финансово-экономических экспертиз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 уголовных делах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6165304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Москва, 2021</a:t>
            </a:r>
          </a:p>
        </p:txBody>
      </p:sp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EF4C03CF-A089-4A40-BC64-FCA1029ACD9D}"/>
              </a:ext>
            </a:extLst>
          </p:cNvPr>
          <p:cNvSpPr txBox="1">
            <a:spLocks/>
          </p:cNvSpPr>
          <p:nvPr/>
        </p:nvSpPr>
        <p:spPr bwMode="auto">
          <a:xfrm>
            <a:off x="3563888" y="4077072"/>
            <a:ext cx="507838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В.И. Лебединский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pic>
        <p:nvPicPr>
          <p:cNvPr id="2050" name="Picture 2" descr="Возможно, это изображение (12 человек, в том числе Владимир Лебединский, Павел Чернов, Игорь Лебедев и Алексей Каминский и текст «തာ предусмотрена онлайн трансляция 26.05.2021 с 10.00 до 17.30 научно-практический семинар финансово-э о-экономическая экспертиза в уголовном процессе спикеры: ведущие адвокаты и судебные эксперты частники адвокаты уголовным делам безопасности аудиторы корпоративныею ористь руководи венники эксперты оценщики рэу имени г.Ð. плеханова москва, стремянный пер., 36, 1-й корп, ауд. 251.»)">
            <a:extLst>
              <a:ext uri="{FF2B5EF4-FFF2-40B4-BE49-F238E27FC236}">
                <a16:creationId xmlns:a16="http://schemas.microsoft.com/office/drawing/2014/main" id="{4B58F710-60B7-4EF4-B150-37F757AA8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3848" cy="180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Проблема существенности расхождений оценок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Рыночная стоимость – вероятностная расчетная величина</a:t>
            </a:r>
          </a:p>
          <a:p>
            <a:r>
              <a:rPr lang="ru-RU" sz="3200" dirty="0">
                <a:solidFill>
                  <a:srgbClr val="0070C0"/>
                </a:solidFill>
              </a:rPr>
              <a:t>Рыночная стоимость находится в диапазоне (погрешность метода, волатильность, исходные данные)</a:t>
            </a:r>
          </a:p>
          <a:p>
            <a:r>
              <a:rPr lang="ru-RU" sz="3200" dirty="0">
                <a:solidFill>
                  <a:srgbClr val="0070C0"/>
                </a:solidFill>
              </a:rPr>
              <a:t>Относительное расхождение оценок </a:t>
            </a:r>
            <a:r>
              <a:rPr lang="en-US" sz="3200" dirty="0">
                <a:solidFill>
                  <a:srgbClr val="0070C0"/>
                </a:solidFill>
              </a:rPr>
              <a:t>VS </a:t>
            </a:r>
            <a:r>
              <a:rPr lang="ru-RU" sz="3200" dirty="0">
                <a:solidFill>
                  <a:srgbClr val="0070C0"/>
                </a:solidFill>
              </a:rPr>
              <a:t>Квалификация УК по абсолютному значению</a:t>
            </a:r>
            <a:endParaRPr lang="en-US" sz="3200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Существенность расхождения оценок. Ущерб </a:t>
            </a:r>
            <a:r>
              <a:rPr lang="ru-RU" u="sng" dirty="0">
                <a:solidFill>
                  <a:srgbClr val="0070C0"/>
                </a:solidFill>
              </a:rPr>
              <a:t>от крайней границы диапазона</a:t>
            </a:r>
            <a:r>
              <a:rPr lang="ru-RU" dirty="0">
                <a:solidFill>
                  <a:srgbClr val="0070C0"/>
                </a:solidFill>
              </a:rPr>
              <a:t>? «Вне всяких сомнений»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Рыночная </a:t>
            </a:r>
            <a:r>
              <a:rPr lang="en-US" dirty="0">
                <a:solidFill>
                  <a:srgbClr val="0070C0"/>
                </a:solidFill>
              </a:rPr>
              <a:t>VS </a:t>
            </a:r>
            <a:r>
              <a:rPr lang="ru-RU" dirty="0">
                <a:solidFill>
                  <a:srgbClr val="0070C0"/>
                </a:solidFill>
              </a:rPr>
              <a:t>Равновесная стоимость</a:t>
            </a:r>
            <a:endParaRPr lang="en-US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Методические разъяснения по исследованию интервала/уровня рыночных цен Ассоциации СРОО «ЭС» МР–2/20 от 13.05.2020</a:t>
            </a:r>
          </a:p>
          <a:p>
            <a:pPr marL="0" indent="0" algn="just">
              <a:buNone/>
            </a:pPr>
            <a:r>
              <a:rPr lang="ru-RU" sz="2200" i="1" dirty="0">
                <a:solidFill>
                  <a:srgbClr val="0070C0"/>
                </a:solidFill>
              </a:rPr>
              <a:t>«п.6.Перед экспертом (специалистом, рецензентом) могут быть поставлены следующие вопросы (с указанием необходимых деталей относительно объектов, даты и существенных условий сделки):</a:t>
            </a:r>
          </a:p>
          <a:p>
            <a:pPr marL="0" indent="0" algn="just">
              <a:buNone/>
            </a:pPr>
            <a:r>
              <a:rPr lang="ru-RU" sz="2200" i="1" dirty="0">
                <a:solidFill>
                  <a:srgbClr val="0070C0"/>
                </a:solidFill>
              </a:rPr>
              <a:t>какова рыночная стоимость объектов сделки </a:t>
            </a:r>
            <a:r>
              <a:rPr lang="ru-RU" sz="2200" i="1" u="sng" dirty="0">
                <a:solidFill>
                  <a:srgbClr val="0070C0"/>
                </a:solidFill>
              </a:rPr>
              <a:t>и границы интервала</a:t>
            </a:r>
            <a:r>
              <a:rPr lang="ru-RU" sz="2200" i="1" dirty="0">
                <a:solidFill>
                  <a:srgbClr val="0070C0"/>
                </a:solidFill>
              </a:rPr>
              <a:t>, в котором она может находиться?</a:t>
            </a:r>
          </a:p>
          <a:p>
            <a:pPr marL="0" indent="0" algn="just">
              <a:buNone/>
            </a:pPr>
            <a:r>
              <a:rPr lang="ru-RU" sz="2200" i="1" dirty="0">
                <a:solidFill>
                  <a:srgbClr val="0070C0"/>
                </a:solidFill>
              </a:rPr>
              <a:t>каков </a:t>
            </a:r>
            <a:r>
              <a:rPr lang="ru-RU" sz="2200" i="1" u="sng" dirty="0">
                <a:solidFill>
                  <a:srgbClr val="0070C0"/>
                </a:solidFill>
              </a:rPr>
              <a:t>интервал рыночных цен</a:t>
            </a:r>
            <a:r>
              <a:rPr lang="ru-RU" sz="2200" i="1" dirty="0">
                <a:solidFill>
                  <a:srgbClr val="0070C0"/>
                </a:solidFill>
              </a:rPr>
              <a:t> объектов сделки?</a:t>
            </a:r>
          </a:p>
          <a:p>
            <a:pPr marL="0" indent="0" algn="just">
              <a:buNone/>
            </a:pPr>
            <a:r>
              <a:rPr lang="ru-RU" sz="2200" i="1" dirty="0">
                <a:solidFill>
                  <a:srgbClr val="0070C0"/>
                </a:solidFill>
              </a:rPr>
              <a:t>соответствует ли цена сделки </a:t>
            </a:r>
            <a:r>
              <a:rPr lang="ru-RU" sz="2200" i="1" u="sng" dirty="0">
                <a:solidFill>
                  <a:srgbClr val="0070C0"/>
                </a:solidFill>
              </a:rPr>
              <a:t>рыночным ценам (уровню/интервалу рыночных цен</a:t>
            </a:r>
            <a:r>
              <a:rPr lang="ru-RU" sz="2200" i="1" dirty="0">
                <a:solidFill>
                  <a:srgbClr val="0070C0"/>
                </a:solidFill>
              </a:rPr>
              <a:t>)?»</a:t>
            </a:r>
          </a:p>
          <a:p>
            <a:endParaRPr lang="ru-RU" sz="32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93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16632"/>
            <a:ext cx="7903790" cy="100517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64F98BB-A0F8-476D-8983-B965624899F8}"/>
              </a:ext>
            </a:extLst>
          </p:cNvPr>
          <p:cNvSpPr txBox="1">
            <a:spLocks/>
          </p:cNvSpPr>
          <p:nvPr/>
        </p:nvSpPr>
        <p:spPr>
          <a:xfrm>
            <a:off x="628650" y="1772816"/>
            <a:ext cx="8119814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98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ЛЕБЕДИНСКИЙ </a:t>
            </a:r>
            <a:endParaRPr lang="en-US" sz="9800" b="1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98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Владимир Игоревич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80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Первый вице-президент, Председатель Экспертного совета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Ассоциации «СРОО «Экспертный совет»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Заместитель председателя Правления Союза судебных экспертов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Кафедра «Экономические и правовые экспертизы»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РЭУ им. Г.В. Плеханова</a:t>
            </a:r>
          </a:p>
          <a:p>
            <a:pPr marL="0" indent="0">
              <a:buNone/>
            </a:pPr>
            <a:r>
              <a:rPr lang="ru-RU" sz="8000" u="sng" dirty="0">
                <a:hlinkClick r:id="rId2"/>
              </a:rPr>
              <a:t>http://srosovet.ru/</a:t>
            </a:r>
            <a:endParaRPr lang="ru-RU" sz="8000" u="sng" dirty="0"/>
          </a:p>
          <a:p>
            <a:pPr marL="0" indent="0">
              <a:buNone/>
            </a:pPr>
            <a:r>
              <a:rPr lang="ru-RU" sz="8000" u="sng" dirty="0">
                <a:hlinkClick r:id="rId2"/>
              </a:rPr>
              <a:t>http://s</a:t>
            </a:r>
            <a:r>
              <a:rPr lang="en-US" sz="8000" u="sng" dirty="0" err="1">
                <a:hlinkClick r:id="rId2"/>
              </a:rPr>
              <a:t>ud</a:t>
            </a:r>
            <a:r>
              <a:rPr lang="ru-RU" sz="8000" u="sng" dirty="0">
                <a:hlinkClick r:id="rId2"/>
              </a:rPr>
              <a:t>sovet.ru/</a:t>
            </a:r>
            <a:endParaRPr lang="ru-RU" sz="8000" dirty="0"/>
          </a:p>
          <a:p>
            <a:pPr marL="0" indent="0"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(800) 200-2950, (495) 626-2950</a:t>
            </a:r>
          </a:p>
          <a:p>
            <a:pPr marL="0" indent="0">
              <a:buNone/>
            </a:pPr>
            <a:r>
              <a:rPr lang="en-US" sz="8000" u="sng" dirty="0">
                <a:hlinkClick r:id="rId3"/>
              </a:rPr>
              <a:t>mail</a:t>
            </a:r>
            <a:r>
              <a:rPr lang="ru-RU" sz="8000" u="sng" dirty="0">
                <a:hlinkClick r:id="rId3"/>
              </a:rPr>
              <a:t>@srosovet.ru</a:t>
            </a:r>
            <a:endParaRPr lang="ru-RU" sz="8000" u="sng" dirty="0"/>
          </a:p>
          <a:p>
            <a:pPr marL="0" indent="0"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  <a:hlinkClick r:id="rId4"/>
              </a:rPr>
              <a:t>Как выигрывать судебные споры с помощью экспертиз</a:t>
            </a:r>
            <a:endParaRPr lang="ru-RU" sz="80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EC28407-15DB-4ECC-9483-EA67BB6BB8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9" r="26539" b="51227"/>
          <a:stretch/>
        </p:blipFill>
        <p:spPr bwMode="auto">
          <a:xfrm>
            <a:off x="755576" y="1673426"/>
            <a:ext cx="1728192" cy="158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61E078-9D0A-48A9-9B6A-802F55F589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77" y="938447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93993"/>
            <a:ext cx="8964488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Проблемы достоверности ЗЭ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32AEF23B-054B-46CF-B33C-CEF241159260}"/>
              </a:ext>
            </a:extLst>
          </p:cNvPr>
          <p:cNvSpPr txBox="1">
            <a:spLocks/>
          </p:cNvSpPr>
          <p:nvPr/>
        </p:nvSpPr>
        <p:spPr bwMode="auto">
          <a:xfrm>
            <a:off x="522462" y="1010295"/>
            <a:ext cx="7992888" cy="534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000" kern="0" dirty="0">
                <a:solidFill>
                  <a:srgbClr val="0070C0"/>
                </a:solidFill>
              </a:rPr>
              <a:t>Сложность объектов оценки: скотомогильник, детский лагерь, садик, аварийные объекты, уникальные объекты, акции и доли (убыточных, крупных предприятий )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Оценка на дату в прошлом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Нехватка данных по объекту оценки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Сложные волатильные рынки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Выбор экспертов по цене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Непрофессионализм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Лояльность </a:t>
            </a:r>
          </a:p>
          <a:p>
            <a:r>
              <a:rPr lang="ru-RU" sz="3000" kern="0" dirty="0">
                <a:solidFill>
                  <a:srgbClr val="0070C0"/>
                </a:solidFill>
              </a:rPr>
              <a:t>Отсутствие специальных познаний у следователей </a:t>
            </a:r>
            <a:endParaRPr lang="en-US" sz="3000" kern="0" dirty="0">
              <a:solidFill>
                <a:srgbClr val="0070C0"/>
              </a:solidFill>
            </a:endParaRPr>
          </a:p>
          <a:p>
            <a:r>
              <a:rPr lang="ru-RU" sz="3000" kern="0" dirty="0">
                <a:solidFill>
                  <a:srgbClr val="0070C0"/>
                </a:solidFill>
              </a:rPr>
              <a:t>Отсутствие реальной ответственности экспертов</a:t>
            </a: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6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93993"/>
            <a:ext cx="9036496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Роль судебной экспертизы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340768"/>
            <a:ext cx="819182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Оценочная (стоимостная) экспертиза – основание для установление </a:t>
            </a:r>
            <a:r>
              <a:rPr lang="ru-RU" u="sng" dirty="0">
                <a:solidFill>
                  <a:srgbClr val="0070C0"/>
                </a:solidFill>
              </a:rPr>
              <a:t>ущерба.</a:t>
            </a:r>
          </a:p>
          <a:p>
            <a:pPr marL="0" indent="0">
              <a:buNone/>
            </a:pPr>
            <a:endParaRPr lang="ru-RU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70C0"/>
                </a:solidFill>
              </a:rPr>
              <a:t>Цель: </a:t>
            </a:r>
            <a:r>
              <a:rPr lang="ru-RU" dirty="0">
                <a:solidFill>
                  <a:srgbClr val="0070C0"/>
                </a:solidFill>
              </a:rPr>
              <a:t>исключение Заключения эксперта как недопустимого доказательства, назначение повторной экспертизы</a:t>
            </a: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3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93993"/>
            <a:ext cx="9036496" cy="146279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Ограничение состязательности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 уголовном процессе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988840"/>
            <a:ext cx="8191822" cy="4680520"/>
          </a:xfrm>
        </p:spPr>
        <p:txBody>
          <a:bodyPr>
            <a:normAutofit/>
          </a:bodyPr>
          <a:lstStyle/>
          <a:p>
            <a:r>
              <a:rPr lang="ru-RU" strike="sngStrike" dirty="0">
                <a:solidFill>
                  <a:srgbClr val="0070C0"/>
                </a:solidFill>
              </a:rPr>
              <a:t>Инициативы судебной экспертизы </a:t>
            </a:r>
          </a:p>
          <a:p>
            <a:r>
              <a:rPr lang="ru-RU" strike="sngStrike" dirty="0">
                <a:solidFill>
                  <a:srgbClr val="0070C0"/>
                </a:solidFill>
              </a:rPr>
              <a:t>Предложение кандидатур экспертов</a:t>
            </a:r>
          </a:p>
          <a:p>
            <a:r>
              <a:rPr lang="ru-RU" strike="sngStrike" dirty="0">
                <a:solidFill>
                  <a:srgbClr val="0070C0"/>
                </a:solidFill>
              </a:rPr>
              <a:t>Отвод экспертов</a:t>
            </a:r>
          </a:p>
          <a:p>
            <a:r>
              <a:rPr lang="ru-RU" strike="sngStrike" dirty="0">
                <a:solidFill>
                  <a:srgbClr val="0070C0"/>
                </a:solidFill>
              </a:rPr>
              <a:t>Постановка вопросов экспертам</a:t>
            </a:r>
          </a:p>
          <a:p>
            <a:r>
              <a:rPr lang="ru-RU" strike="sngStrike" dirty="0">
                <a:solidFill>
                  <a:srgbClr val="0070C0"/>
                </a:solidFill>
              </a:rPr>
              <a:t>Подготовка материалов для экспертизы</a:t>
            </a:r>
            <a:endParaRPr lang="en-US" strike="sngStrike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49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93993"/>
            <a:ext cx="9036496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Внесудебные заключения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124744"/>
            <a:ext cx="8191822" cy="5544616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rgbClr val="0070C0"/>
                </a:solidFill>
              </a:rPr>
              <a:t>Заключение специалиста</a:t>
            </a:r>
          </a:p>
          <a:p>
            <a:r>
              <a:rPr lang="ru-RU" sz="3500" dirty="0">
                <a:solidFill>
                  <a:srgbClr val="0070C0"/>
                </a:solidFill>
              </a:rPr>
              <a:t>Отчет об оценке </a:t>
            </a:r>
          </a:p>
          <a:p>
            <a:r>
              <a:rPr lang="ru-RU" sz="3500" dirty="0">
                <a:solidFill>
                  <a:srgbClr val="0070C0"/>
                </a:solidFill>
              </a:rPr>
              <a:t>Методическая позиция ВУЗа, СРОО</a:t>
            </a:r>
          </a:p>
          <a:p>
            <a:r>
              <a:rPr lang="ru-RU" sz="3500" dirty="0">
                <a:solidFill>
                  <a:srgbClr val="0070C0"/>
                </a:solidFill>
              </a:rPr>
              <a:t>Экспертиза СРО на отчет об оценке</a:t>
            </a:r>
          </a:p>
          <a:p>
            <a:r>
              <a:rPr lang="ru-RU" sz="3500" dirty="0">
                <a:solidFill>
                  <a:srgbClr val="0070C0"/>
                </a:solidFill>
              </a:rPr>
              <a:t>Рецензия на заключение специалиста</a:t>
            </a:r>
          </a:p>
          <a:p>
            <a:r>
              <a:rPr lang="ru-RU" sz="3500" dirty="0">
                <a:solidFill>
                  <a:srgbClr val="0070C0"/>
                </a:solidFill>
              </a:rPr>
              <a:t>Жалоба в ДК СРО на отчет об оценке</a:t>
            </a: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1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3993"/>
            <a:ext cx="9144000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Презумпция правоты эксперта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7EF3A5B-64E6-42D1-8C50-E82BE82B73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0" r="50084"/>
          <a:stretch/>
        </p:blipFill>
        <p:spPr bwMode="auto">
          <a:xfrm>
            <a:off x="251519" y="1632445"/>
            <a:ext cx="4380359" cy="446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B7066EB-4CFD-4BA5-A2E6-CA99D8DF2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5" t="51395"/>
          <a:stretch/>
        </p:blipFill>
        <p:spPr bwMode="auto">
          <a:xfrm>
            <a:off x="5460702" y="3429000"/>
            <a:ext cx="2441848" cy="250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4">
            <a:extLst>
              <a:ext uri="{FF2B5EF4-FFF2-40B4-BE49-F238E27FC236}">
                <a16:creationId xmlns:a16="http://schemas.microsoft.com/office/drawing/2014/main" id="{E797D9C4-7545-46CF-AAEE-5D4B1C0CE682}"/>
              </a:ext>
            </a:extLst>
          </p:cNvPr>
          <p:cNvSpPr txBox="1">
            <a:spLocks/>
          </p:cNvSpPr>
          <p:nvPr/>
        </p:nvSpPr>
        <p:spPr bwMode="auto">
          <a:xfrm>
            <a:off x="2051720" y="894012"/>
            <a:ext cx="3312368" cy="86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b="1" kern="0" dirty="0">
                <a:solidFill>
                  <a:srgbClr val="0070C0"/>
                </a:solidFill>
              </a:rPr>
              <a:t>Эксперт</a:t>
            </a:r>
          </a:p>
          <a:p>
            <a:pPr marL="0" indent="0">
              <a:buFontTx/>
              <a:buNone/>
            </a:pP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sz="4900" b="1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1E7242AD-D2B6-41CC-BAF4-AD3C43CF500F}"/>
              </a:ext>
            </a:extLst>
          </p:cNvPr>
          <p:cNvSpPr txBox="1">
            <a:spLocks/>
          </p:cNvSpPr>
          <p:nvPr/>
        </p:nvSpPr>
        <p:spPr bwMode="auto">
          <a:xfrm>
            <a:off x="5940152" y="2977242"/>
            <a:ext cx="1634790" cy="86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b="1" kern="0" dirty="0">
                <a:solidFill>
                  <a:srgbClr val="0070C0"/>
                </a:solidFill>
              </a:rPr>
              <a:t>Другие </a:t>
            </a:r>
          </a:p>
          <a:p>
            <a:pPr marL="0" indent="0">
              <a:buFontTx/>
              <a:buNone/>
            </a:pPr>
            <a:r>
              <a:rPr lang="ru-RU" b="1" kern="0" dirty="0">
                <a:solidFill>
                  <a:srgbClr val="0070C0"/>
                </a:solidFill>
              </a:rPr>
              <a:t>мнения</a:t>
            </a:r>
          </a:p>
          <a:p>
            <a:pPr marL="0" indent="0">
              <a:buFontTx/>
              <a:buNone/>
            </a:pP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sz="4900" b="1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1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78051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Требования к </a:t>
            </a:r>
            <a:b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заключению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3443" y="2234296"/>
            <a:ext cx="7886700" cy="41220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Эксперт проводит исследования объективно, </a:t>
            </a:r>
            <a:r>
              <a:rPr lang="ru-RU" sz="2400" b="1" dirty="0">
                <a:solidFill>
                  <a:srgbClr val="0070C0"/>
                </a:solidFill>
              </a:rPr>
              <a:t>на строго научной и практической основе</a:t>
            </a:r>
            <a:r>
              <a:rPr lang="ru-RU" sz="2400" dirty="0">
                <a:solidFill>
                  <a:srgbClr val="0070C0"/>
                </a:solidFill>
              </a:rPr>
              <a:t>, в пределах соответствующей специальности, всесторонне и в полном объеме.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Заключение эксперта должно основываться на положениях, дающих возможность </a:t>
            </a:r>
            <a:r>
              <a:rPr lang="ru-RU" sz="2400" b="1" dirty="0">
                <a:solidFill>
                  <a:srgbClr val="0070C0"/>
                </a:solidFill>
              </a:rPr>
              <a:t>проверить</a:t>
            </a:r>
            <a:r>
              <a:rPr lang="ru-RU" sz="2400" dirty="0">
                <a:solidFill>
                  <a:srgbClr val="0070C0"/>
                </a:solidFill>
              </a:rPr>
              <a:t> обоснованность и достоверность сделанных выводов на </a:t>
            </a:r>
            <a:r>
              <a:rPr lang="ru-RU" sz="2400" b="1" dirty="0">
                <a:solidFill>
                  <a:srgbClr val="0070C0"/>
                </a:solidFill>
              </a:rPr>
              <a:t>базе общепринятых научных и практических данных</a:t>
            </a:r>
            <a:r>
              <a:rPr lang="ru-RU" sz="2400" dirty="0">
                <a:solidFill>
                  <a:srgbClr val="0070C0"/>
                </a:solidFill>
              </a:rPr>
              <a:t>. </a:t>
            </a:r>
            <a:r>
              <a:rPr lang="ru-RU" sz="1400" dirty="0">
                <a:solidFill>
                  <a:srgbClr val="0070C0"/>
                </a:solidFill>
              </a:rPr>
              <a:t>(Статья 8, 73-ФЗ)</a:t>
            </a:r>
            <a:r>
              <a:rPr lang="ru-RU" dirty="0"/>
              <a:t>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Для целей установления рыночной стоимости указанная основа сформирована общепринятой </a:t>
            </a:r>
            <a:r>
              <a:rPr lang="ru-RU" sz="2400" u="sng" dirty="0">
                <a:solidFill>
                  <a:srgbClr val="0070C0"/>
                </a:solidFill>
              </a:rPr>
              <a:t>методологией оценки</a:t>
            </a:r>
            <a:r>
              <a:rPr lang="ru-RU" sz="2400" dirty="0">
                <a:solidFill>
                  <a:srgbClr val="0070C0"/>
                </a:solidFill>
              </a:rPr>
              <a:t>, в том числе изложенной в Федеральном законе от 29.07.1998 г. №135-ФЗ «Об оценочной деятельности в Российской Федерации» и Федеральных стандартах оценки. 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Рецензия: задачи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 fontScale="850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Проверка ЗЭ на соответствие законодательству о ГСЭД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Проверка ЗЭ на соответствие методическим положениям ЗОД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Выявление нарушений, влияющих на стоимость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Определение величин искажения стоимости в результате нарушений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Определение общей величины искажения стоимости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3993"/>
            <a:ext cx="9144000" cy="110275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Допрос эксперта.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Привлечение специалиста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052736"/>
            <a:ext cx="8191822" cy="561662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      </a:t>
            </a:r>
          </a:p>
          <a:p>
            <a:pPr marL="0" lvl="0" indent="0" algn="just">
              <a:buNone/>
            </a:pPr>
            <a:r>
              <a:rPr lang="ru-RU" sz="1400" b="1" dirty="0">
                <a:solidFill>
                  <a:srgbClr val="0070C0"/>
                </a:solidFill>
              </a:rPr>
              <a:t>УПК РФ Статья 282. Допрос эксперта</a:t>
            </a:r>
          </a:p>
          <a:p>
            <a:pPr marL="0" lvl="0" indent="0" algn="just">
              <a:buNone/>
            </a:pPr>
            <a:r>
              <a:rPr lang="ru-RU" sz="1400" i="1" dirty="0">
                <a:solidFill>
                  <a:srgbClr val="0070C0"/>
                </a:solidFill>
              </a:rPr>
              <a:t>По ходатайству сторон или по собственной инициативе суд вправе вызвать для допроса эксперта...</a:t>
            </a:r>
          </a:p>
          <a:p>
            <a:pPr marL="0" lvl="0" indent="0" algn="just">
              <a:buNone/>
            </a:pPr>
            <a:r>
              <a:rPr lang="ru-RU" sz="1400" b="1" dirty="0">
                <a:solidFill>
                  <a:srgbClr val="0070C0"/>
                </a:solidFill>
              </a:rPr>
              <a:t>УПК РФ Статья 271. Заявление и разрешение ходатайств</a:t>
            </a:r>
            <a:r>
              <a:rPr lang="ru-RU" sz="1400" b="1" i="1" dirty="0">
                <a:solidFill>
                  <a:srgbClr val="0070C0"/>
                </a:solidFill>
              </a:rPr>
              <a:t> </a:t>
            </a:r>
          </a:p>
          <a:p>
            <a:pPr marL="0" lvl="0" indent="0" algn="just">
              <a:buNone/>
            </a:pPr>
            <a:r>
              <a:rPr lang="ru-RU" sz="1400" i="1" dirty="0">
                <a:solidFill>
                  <a:srgbClr val="0070C0"/>
                </a:solidFill>
              </a:rPr>
              <a:t>Суд </a:t>
            </a:r>
            <a:r>
              <a:rPr lang="ru-RU" sz="1400" i="1" u="sng" dirty="0">
                <a:solidFill>
                  <a:srgbClr val="0070C0"/>
                </a:solidFill>
              </a:rPr>
              <a:t>не вправе отказать </a:t>
            </a:r>
            <a:r>
              <a:rPr lang="ru-RU" sz="1400" i="1" dirty="0">
                <a:solidFill>
                  <a:srgbClr val="0070C0"/>
                </a:solidFill>
              </a:rPr>
              <a:t>в удовлетворении ходатайства о допросе в судебном заседании лица в качестве свидетеля или специалиста, явившегося в суд по инициативе сторон»</a:t>
            </a:r>
          </a:p>
          <a:p>
            <a:pPr marL="0" indent="0" algn="just">
              <a:buNone/>
            </a:pPr>
            <a:r>
              <a:rPr lang="ru-RU" altLang="ru-RU" sz="1400" b="1" dirty="0">
                <a:solidFill>
                  <a:srgbClr val="0070C0"/>
                </a:solidFill>
              </a:rPr>
              <a:t>УПК РФ Статья 58. Специалист</a:t>
            </a:r>
            <a:r>
              <a:rPr lang="ru-RU" sz="1400" b="1" i="1" dirty="0">
                <a:solidFill>
                  <a:srgbClr val="000000"/>
                </a:solidFill>
                <a:latin typeface="PT Serif"/>
              </a:rPr>
              <a:t> </a:t>
            </a:r>
            <a:endParaRPr lang="ru-RU" altLang="ru-RU" sz="1400" b="1" i="1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r>
              <a:rPr lang="ru-RU" altLang="ru-RU" sz="1400" i="1" dirty="0">
                <a:solidFill>
                  <a:srgbClr val="0070C0"/>
                </a:solidFill>
              </a:rPr>
              <a:t>2.1. Стороне защиты </a:t>
            </a:r>
            <a:r>
              <a:rPr lang="ru-RU" altLang="ru-RU" sz="1400" i="1" u="sng" dirty="0">
                <a:solidFill>
                  <a:srgbClr val="0070C0"/>
                </a:solidFill>
              </a:rPr>
              <a:t>не может быть отказано </a:t>
            </a:r>
            <a:r>
              <a:rPr lang="ru-RU" altLang="ru-RU" sz="1400" i="1" dirty="0">
                <a:solidFill>
                  <a:srgbClr val="0070C0"/>
                </a:solidFill>
              </a:rPr>
              <a:t>в удовлетворении ходатайства о привлечении к участию в производстве по уголовному делу в порядке, установленном настоящим Кодексом, специалиста </a:t>
            </a:r>
            <a:r>
              <a:rPr lang="ru-RU" altLang="ru-RU" sz="1400" i="1" u="sng" dirty="0">
                <a:solidFill>
                  <a:srgbClr val="0070C0"/>
                </a:solidFill>
              </a:rPr>
              <a:t>для разъяснения вопросов</a:t>
            </a:r>
            <a:r>
              <a:rPr lang="ru-RU" altLang="ru-RU" sz="1400" i="1" dirty="0">
                <a:solidFill>
                  <a:srgbClr val="0070C0"/>
                </a:solidFill>
              </a:rPr>
              <a:t>, входящих в его профессиональную компетенцию, за исключением случаев, предусмотренных статьей 71 настоящего Кодекса.</a:t>
            </a:r>
          </a:p>
          <a:p>
            <a:pPr marL="0" lvl="0" indent="0" algn="just">
              <a:buNone/>
            </a:pPr>
            <a:endParaRPr lang="ru-RU" altLang="ru-RU" sz="2000" i="1" dirty="0">
              <a:solidFill>
                <a:srgbClr val="0070C0"/>
              </a:solidFill>
            </a:endParaRPr>
          </a:p>
          <a:p>
            <a:pPr algn="just"/>
            <a:r>
              <a:rPr lang="ru-RU" altLang="ru-RU" sz="2000" dirty="0">
                <a:solidFill>
                  <a:srgbClr val="0070C0"/>
                </a:solidFill>
              </a:rPr>
              <a:t>Подготовка вопросов эксперту на основе рецензии</a:t>
            </a:r>
          </a:p>
          <a:p>
            <a:pPr algn="just"/>
            <a:r>
              <a:rPr lang="ru-RU" altLang="ru-RU" sz="2000" dirty="0">
                <a:solidFill>
                  <a:srgbClr val="0070C0"/>
                </a:solidFill>
              </a:rPr>
              <a:t>Дерево возможных ответов эксперта</a:t>
            </a:r>
          </a:p>
          <a:p>
            <a:pPr algn="just"/>
            <a:r>
              <a:rPr lang="ru-RU" altLang="ru-RU" sz="2000" dirty="0">
                <a:solidFill>
                  <a:srgbClr val="0070C0"/>
                </a:solidFill>
              </a:rPr>
              <a:t>Устные и письменные пояснения специалиста</a:t>
            </a:r>
          </a:p>
          <a:p>
            <a:pPr algn="just"/>
            <a:endParaRPr lang="ru-RU" altLang="ru-RU" sz="2000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endParaRPr lang="ru-RU" altLang="ru-RU" sz="2000" i="1" dirty="0">
              <a:solidFill>
                <a:srgbClr val="0070C0"/>
              </a:solidFill>
            </a:endParaRPr>
          </a:p>
          <a:p>
            <a:endParaRPr lang="ru-RU" sz="1600" i="1" dirty="0">
              <a:solidFill>
                <a:srgbClr val="000000"/>
              </a:solidFill>
              <a:latin typeface="PT Serif"/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9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25077</TotalTime>
  <Words>647</Words>
  <Application>Microsoft Office PowerPoint</Application>
  <PresentationFormat>Экран (4:3)</PresentationFormat>
  <Paragraphs>124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PT Serif</vt:lpstr>
      <vt:lpstr>Оформление по умолчанию</vt:lpstr>
      <vt:lpstr>Оспаривание   финансово-экономических экспертиз  в уголовных делах</vt:lpstr>
      <vt:lpstr>Проблемы достоверности ЗЭ</vt:lpstr>
      <vt:lpstr>Роль судебной экспертизы</vt:lpstr>
      <vt:lpstr>Ограничение состязательности  в уголовном процессе </vt:lpstr>
      <vt:lpstr>Внесудебные заключения</vt:lpstr>
      <vt:lpstr>Презумпция правоты эксперта</vt:lpstr>
      <vt:lpstr>Требования к  заключению эксперта</vt:lpstr>
      <vt:lpstr>Рецензия: задачи</vt:lpstr>
      <vt:lpstr>Допрос эксперта.  Привлечение специалиста</vt:lpstr>
      <vt:lpstr>Проблема существенности расхождений оценок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Арина Потоцкая</cp:lastModifiedBy>
  <cp:revision>1003</cp:revision>
  <dcterms:created xsi:type="dcterms:W3CDTF">2008-06-01T08:07:10Z</dcterms:created>
  <dcterms:modified xsi:type="dcterms:W3CDTF">2021-06-01T06:35:28Z</dcterms:modified>
</cp:coreProperties>
</file>