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31" r:id="rId2"/>
    <p:sldId id="362" r:id="rId3"/>
    <p:sldId id="377" r:id="rId4"/>
    <p:sldId id="373" r:id="rId5"/>
    <p:sldId id="381" r:id="rId6"/>
    <p:sldId id="376" r:id="rId7"/>
    <p:sldId id="382" r:id="rId8"/>
    <p:sldId id="374" r:id="rId9"/>
    <p:sldId id="371" r:id="rId10"/>
    <p:sldId id="385" r:id="rId11"/>
    <p:sldId id="383" r:id="rId12"/>
    <p:sldId id="384" r:id="rId13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A351DC9-EA41-46B1-981D-CFD89C379D30}">
          <p14:sldIdLst>
            <p14:sldId id="331"/>
            <p14:sldId id="362"/>
            <p14:sldId id="377"/>
            <p14:sldId id="373"/>
            <p14:sldId id="381"/>
            <p14:sldId id="376"/>
            <p14:sldId id="382"/>
            <p14:sldId id="374"/>
            <p14:sldId id="371"/>
            <p14:sldId id="385"/>
            <p14:sldId id="383"/>
            <p14:sldId id="38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4F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576" autoAdjust="0"/>
  </p:normalViewPr>
  <p:slideViewPr>
    <p:cSldViewPr>
      <p:cViewPr varScale="1">
        <p:scale>
          <a:sx n="105" d="100"/>
          <a:sy n="105" d="100"/>
        </p:scale>
        <p:origin x="131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A41F3-AC4B-4972-AFA2-3EF4DD88E9E8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F91E-7361-444C-B823-9E41B12025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233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823B1-CC8A-41CA-AB2D-61B16792508D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5629"/>
            <a:ext cx="5438775" cy="44679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1ED1FE-F6B8-4EE6-AE76-8ABDF54A72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565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25F30-5838-4739-BE95-B371B0529C6C}" type="datetime1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226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6B409-EFE7-4AB9-B6C5-AE6D0D38B951}" type="datetime1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388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3D7F1-C787-4212-808C-623F073FF4F4}" type="datetime1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379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2DABF-CBD3-4B14-B9D9-38DAEA43A9A1}" type="datetime1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580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8F882-803D-4517-BD3D-8FDE095F28C7}" type="datetime1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036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5B67A-A61A-4A55-BE00-76F2D628F1CE}" type="datetime1">
              <a:rPr lang="ru-RU" smtClean="0"/>
              <a:pPr/>
              <a:t>01.06.2021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309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13E2-B7C9-45D8-BFB6-4DE01C5A8E10}" type="datetime1">
              <a:rPr lang="ru-RU" smtClean="0"/>
              <a:pPr/>
              <a:t>01.06.2021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646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0FADD-DB28-4F0B-9C41-31DCE6D01232}" type="datetime1">
              <a:rPr lang="ru-RU" smtClean="0"/>
              <a:pPr/>
              <a:t>01.06.2021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616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E4EFE-415E-4404-8F5A-57B54DBA489D}" type="datetime1">
              <a:rPr lang="ru-RU" smtClean="0"/>
              <a:pPr/>
              <a:t>01.06.2021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862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51D50-C077-426D-A2D8-FE7148BBAA3D}" type="datetime1">
              <a:rPr lang="ru-RU" smtClean="0"/>
              <a:pPr/>
              <a:t>01.06.2021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672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045B5-5199-4AC6-A096-D3C871AB8584}" type="datetime1">
              <a:rPr lang="ru-RU" smtClean="0"/>
              <a:pPr/>
              <a:t>01.06.2021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826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905CB7-CB42-4A4A-8F3A-BA6CF5304424}" type="datetime1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94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1" y="214290"/>
            <a:ext cx="9100126" cy="235495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ОЦЕНКИ БИЗНЕСА </a:t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СУДЕБНОЙ ЭКСПЕРТИЗЕ</a:t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ПРИ РЕЦЕНЗИРОВАНИИ</a:t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УГОЛОВНЫМ ДЕЛАМ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3939" y="6209327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Москва, 26 мая 2021 год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57422" y="3143248"/>
            <a:ext cx="6459002" cy="2599200"/>
          </a:xfrm>
        </p:spPr>
        <p:txBody>
          <a:bodyPr>
            <a:normAutofit fontScale="62500" lnSpcReduction="20000"/>
          </a:bodyPr>
          <a:lstStyle/>
          <a:p>
            <a:pPr algn="l">
              <a:lnSpc>
                <a:spcPct val="120000"/>
              </a:lnSpc>
              <a:spcBef>
                <a:spcPts val="1200"/>
              </a:spcBef>
            </a:pPr>
            <a:r>
              <a:rPr lang="ru-RU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КАЛИНКИНА Кира Евгеньевна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Зав. базовой кафедрой «Экономические и правовые экспертизы»,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Вице-президент  Ассоциации «СРОО «Экспертный совет»,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председателя Правления Союза судебных экспертов «Экспертный совет»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endParaRPr lang="ru-RU" sz="2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магистерской программы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«Судебная финансово-экономическая экспертиза»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РЭУ им. Г.В. Плеханова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54" t="1957" r="21495"/>
          <a:stretch/>
        </p:blipFill>
        <p:spPr>
          <a:xfrm>
            <a:off x="357158" y="3214686"/>
            <a:ext cx="1785918" cy="2225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945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10</a:t>
            </a:fld>
            <a:endParaRPr lang="ru-RU" dirty="0"/>
          </a:p>
        </p:txBody>
      </p:sp>
      <p:pic>
        <p:nvPicPr>
          <p:cNvPr id="14" name="Picture 4" descr="https://i.sunhome.ru/journal/96/10-samih-interesnih-nereshennih-mirovih-problem.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0" y="1484784"/>
            <a:ext cx="9144000" cy="5373216"/>
          </a:xfrm>
          <a:prstGeom prst="rect">
            <a:avLst/>
          </a:prstGeom>
          <a:noFill/>
        </p:spPr>
      </p:pic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6372200" y="2132856"/>
            <a:ext cx="1944216" cy="5478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5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ru-RU" altLang="ru-RU" sz="350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4" name="Заголовок 1"/>
          <p:cNvSpPr txBox="1">
            <a:spLocks/>
          </p:cNvSpPr>
          <p:nvPr/>
        </p:nvSpPr>
        <p:spPr>
          <a:xfrm>
            <a:off x="0" y="-142900"/>
            <a:ext cx="9144000" cy="2357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существенных нарушений при оценке бизнеса 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уголовных дел</a:t>
            </a: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329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9872" y="476672"/>
            <a:ext cx="9144000" cy="5589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НЕЗАВИСИМАЯ </a:t>
            </a:r>
          </a:p>
          <a:p>
            <a:r>
              <a:rPr lang="ru-RU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ПРОФЕССИОНАЛЬНАЯ</a:t>
            </a:r>
          </a:p>
          <a:p>
            <a:r>
              <a:rPr lang="ru-RU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 – </a:t>
            </a:r>
          </a:p>
          <a:p>
            <a:endParaRPr lang="ru-RU" sz="18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 </a:t>
            </a:r>
          </a:p>
          <a:p>
            <a:r>
              <a:rPr lang="ru-RU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ДОЛГОСРОЧНОГО СОТРУДНИЧЕСТВА</a:t>
            </a:r>
          </a:p>
          <a:p>
            <a:pPr algn="l"/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5690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-171400"/>
            <a:ext cx="8301608" cy="1152129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1232392"/>
            <a:ext cx="8877672" cy="48194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Калинкина Кира Евгеньевна  </a:t>
            </a:r>
          </a:p>
          <a:p>
            <a:pPr algn="l"/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5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Зав. базовой кафедрой «Экономические и правовые экспертизы» РЭУ им. Г.В. Плеханова</a:t>
            </a:r>
          </a:p>
          <a:p>
            <a:pPr algn="l"/>
            <a:endParaRPr lang="ru-RU" sz="2500" b="1" i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5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Вице-президент Ассоциации «СРОО «Экспертный совет»</a:t>
            </a:r>
          </a:p>
          <a:p>
            <a:pPr algn="l"/>
            <a:endParaRPr lang="ru-RU" sz="2500" b="1" i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5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председателя Правления </a:t>
            </a:r>
          </a:p>
          <a:p>
            <a:pPr algn="l"/>
            <a:r>
              <a:rPr lang="ru-RU" sz="25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Союза судебных экспертов «Экспертный совет»</a:t>
            </a:r>
          </a:p>
          <a:p>
            <a:pPr algn="l"/>
            <a:endParaRPr lang="ru-RU" sz="2500" b="1" i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5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магистерской программы «Судебная финансово-экономическая экспертиза» РЭУ им. Г.В. Плеханова</a:t>
            </a:r>
          </a:p>
        </p:txBody>
      </p:sp>
    </p:spTree>
    <p:extLst>
      <p:ext uri="{BB962C8B-B14F-4D97-AF65-F5344CB8AC3E}">
        <p14:creationId xmlns:p14="http://schemas.microsoft.com/office/powerpoint/2010/main" val="2931162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4" name="Rectangle 12"/>
          <p:cNvSpPr>
            <a:spLocks noChangeArrowheads="1"/>
          </p:cNvSpPr>
          <p:nvPr/>
        </p:nvSpPr>
        <p:spPr bwMode="auto">
          <a:xfrm>
            <a:off x="2627784" y="1587905"/>
            <a:ext cx="403244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</a:t>
            </a:r>
            <a:endParaRPr kumimoji="0" lang="ru-RU" altLang="ru-RU" sz="60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vedtver.ru/data/uploads/2015-08/page/54256/db07e1cecb2913741e849a939d30bb6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858" y="2996952"/>
            <a:ext cx="3698828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avatars.yandex.net/get-music-content/d2b5d958.a.640409-1/m1000x10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0928"/>
            <a:ext cx="2830378" cy="2830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522366" y="2420888"/>
            <a:ext cx="409982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1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ru-RU" altLang="ru-RU" sz="196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865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-108520" y="729881"/>
            <a:ext cx="914400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Сложность</a:t>
            </a:r>
          </a:p>
          <a:p>
            <a:pPr algn="l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107504" y="2189529"/>
            <a:ext cx="8424937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marR="0" lvl="0" indent="-7429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altLang="ru-RU" sz="3600" b="1" dirty="0">
                <a:solidFill>
                  <a:srgbClr val="4F4F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правило, дата в прошлом</a:t>
            </a:r>
          </a:p>
          <a:p>
            <a:pPr marL="742950" marR="0" lvl="0" indent="-7429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altLang="ru-RU" sz="3600" b="1" dirty="0">
                <a:solidFill>
                  <a:srgbClr val="4F4F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Ограниченные сроки экспертизы</a:t>
            </a:r>
          </a:p>
          <a:p>
            <a:pPr marL="742950" marR="0" lvl="0" indent="-7429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altLang="ru-RU" sz="3600" b="1" dirty="0">
                <a:solidFill>
                  <a:srgbClr val="4F4F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Ограниченный объем информации</a:t>
            </a:r>
          </a:p>
          <a:p>
            <a:pPr marL="742950" marR="0" lvl="0" indent="-7429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altLang="ru-RU" sz="3600" b="1" dirty="0">
                <a:solidFill>
                  <a:srgbClr val="4F4F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Невозможность осмотра объекта</a:t>
            </a:r>
          </a:p>
        </p:txBody>
      </p:sp>
    </p:spTree>
    <p:extLst>
      <p:ext uri="{BB962C8B-B14F-4D97-AF65-F5344CB8AC3E}">
        <p14:creationId xmlns:p14="http://schemas.microsoft.com/office/powerpoint/2010/main" val="867419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-11697" y="116632"/>
            <a:ext cx="9144000" cy="64807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8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Существенность</a:t>
            </a:r>
          </a:p>
          <a:p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19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3820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716467" y="81090"/>
            <a:ext cx="9144000" cy="4871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Описание ситуации</a:t>
            </a:r>
          </a:p>
          <a:p>
            <a:pPr algn="l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7662301" y="2516081"/>
            <a:ext cx="1440160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1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ru-RU" altLang="ru-RU" sz="196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fashionblog4fall.info/photo/56b428523e281.jpg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62" y="196340"/>
            <a:ext cx="2830442" cy="2471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fashionblogsw.info/photo/56b4ef2e7ec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054" y="5035396"/>
            <a:ext cx="1853880" cy="171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iesmb.ru/assets/images/stroy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880" y="5702863"/>
            <a:ext cx="1222446" cy="1069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dela.biz/wp-content/uploads/2016/08/v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2124" y="766766"/>
            <a:ext cx="2554114" cy="1703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://promovideo.su/d/1177659/d/159559__578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229" y="2620179"/>
            <a:ext cx="1906468" cy="1563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fashionblog4fall.info/photo/56b428523e281.jpg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918" y="2588857"/>
            <a:ext cx="2001185" cy="174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3851920" y="3573016"/>
            <a:ext cx="2088232" cy="44065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 flipV="1">
            <a:off x="3413652" y="4381994"/>
            <a:ext cx="2743530" cy="144016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1960226" y="4455032"/>
            <a:ext cx="900679" cy="116072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8" descr="http://iesmb.ru/assets/images/stroy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62" y="4906041"/>
            <a:ext cx="2132878" cy="1866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3776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-11697" y="116632"/>
            <a:ext cx="9144000" cy="64807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Вопросы, поставленные перед экспертом</a:t>
            </a:r>
          </a:p>
          <a:p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Содержатся ли в отчете ____ нарушения требований законодательства об оценочной деятельности,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оказавшие (способные оказать) </a:t>
            </a:r>
            <a:r>
              <a:rPr lang="ru-RU" sz="36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существенное влияние</a:t>
            </a:r>
            <a:r>
              <a:rPr lang="ru-RU" sz="36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итоговую величину рыночной стоимости объекта оценки</a:t>
            </a:r>
          </a:p>
          <a:p>
            <a:pPr marL="742950" indent="-742950">
              <a:buAutoNum type="arabicPeriod"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8282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-387424"/>
            <a:ext cx="9144000" cy="5976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Вопросы, поставленные перед экспертом</a:t>
            </a:r>
          </a:p>
          <a:p>
            <a:pPr algn="just"/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Если в отчете ____ содержатся нарушения требований законодательства об оценочной деятельности, оказавшие (способные оказать) существенное влияние на РС ОО, то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выявленные нарушения повлияли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итоговую величину рыночной стоимости объекта оценки</a:t>
            </a:r>
          </a:p>
          <a:p>
            <a:pPr marL="742950" indent="-742950">
              <a:buAutoNum type="arabicPeriod"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4" name="Rectangle 12"/>
          <p:cNvSpPr>
            <a:spLocks noChangeArrowheads="1"/>
          </p:cNvSpPr>
          <p:nvPr/>
        </p:nvSpPr>
        <p:spPr bwMode="auto">
          <a:xfrm>
            <a:off x="179512" y="5543074"/>
            <a:ext cx="3168352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6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en-US" altLang="ru-RU" sz="6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r>
              <a:rPr lang="en-US" alt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altLang="ru-RU" sz="60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4427984" y="5517232"/>
            <a:ext cx="484632" cy="978408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10800000">
            <a:off x="5364088" y="5517232"/>
            <a:ext cx="484632" cy="936104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6444208" y="4653136"/>
            <a:ext cx="720080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11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alt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kumimoji="0" lang="ru-RU" altLang="ru-RU" sz="60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911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-11697" y="116632"/>
            <a:ext cx="9144000" cy="64807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Вопросы, поставленные перед экспертом</a:t>
            </a:r>
          </a:p>
          <a:p>
            <a:pPr algn="just"/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</a:t>
            </a:r>
          </a:p>
          <a:p>
            <a:pPr algn="just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«…как выявленные нарушения повлияли...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just"/>
            <a:r>
              <a:rPr lang="ru-RU" sz="32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ответа. </a:t>
            </a:r>
          </a:p>
          <a:p>
            <a:pPr algn="just"/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 выявленных нарушений и их влияние на стоимость </a:t>
            </a:r>
            <a:r>
              <a:rPr lang="ru-RU" sz="36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позволяют сделать однозначный вывод о направлении и величине искажения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итоговой величины стоимости. Например, …</a:t>
            </a:r>
          </a:p>
          <a:p>
            <a:pPr marL="742950" indent="-742950">
              <a:buAutoNum type="arabicPeriod"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3200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-11697" y="116632"/>
            <a:ext cx="9144000" cy="64807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Вопросы, поставленные перед экспертом</a:t>
            </a:r>
          </a:p>
          <a:p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Если в отчете ____ содержатся нарушения требований законодательства об оценочной деятельности, оказавшие (способные оказать) существенное влияние, то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изменится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итоговая величина рыночной стоимости объекта оценки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исправлении данных нарушений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indent="-742950">
              <a:buAutoNum type="arabicPeriod"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92978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2961</TotalTime>
  <Words>344</Words>
  <Application>Microsoft Office PowerPoint</Application>
  <PresentationFormat>Экран (4:3)</PresentationFormat>
  <Paragraphs>81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Arial Narrow</vt:lpstr>
      <vt:lpstr>Calibri</vt:lpstr>
      <vt:lpstr>Times New Roman</vt:lpstr>
      <vt:lpstr>Тема Office</vt:lpstr>
      <vt:lpstr>ОСОБЕННОСТИ ОЦЕНКИ БИЗНЕСА  В СУДЕБНОЙ ЭКСПЕРТИЗЕ И ПРИ РЕЦЕНЗИРОВАНИИ  ПО УГОЛОВНЫМ ДЕЛАМ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Стандартизация в системе саморегулирования</dc:title>
  <dc:creator>1</dc:creator>
  <cp:lastModifiedBy>Арина Потоцкая</cp:lastModifiedBy>
  <cp:revision>258</cp:revision>
  <cp:lastPrinted>2015-11-27T00:25:00Z</cp:lastPrinted>
  <dcterms:created xsi:type="dcterms:W3CDTF">2011-04-20T12:27:46Z</dcterms:created>
  <dcterms:modified xsi:type="dcterms:W3CDTF">2021-06-01T06:45:53Z</dcterms:modified>
</cp:coreProperties>
</file>