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notesMasterIdLst>
    <p:notesMasterId r:id="rId10"/>
  </p:notesMasterIdLst>
  <p:handoutMasterIdLst>
    <p:handoutMasterId r:id="rId11"/>
  </p:handoutMasterIdLst>
  <p:sldIdLst>
    <p:sldId id="291" r:id="rId2"/>
    <p:sldId id="484" r:id="rId3"/>
    <p:sldId id="485" r:id="rId4"/>
    <p:sldId id="498" r:id="rId5"/>
    <p:sldId id="497" r:id="rId6"/>
    <p:sldId id="491" r:id="rId7"/>
    <p:sldId id="486" r:id="rId8"/>
    <p:sldId id="488" r:id="rId9"/>
  </p:sldIdLst>
  <p:sldSz cx="12192000" cy="6858000"/>
  <p:notesSz cx="67691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CCFFFF"/>
    <a:srgbClr val="32B4EE"/>
    <a:srgbClr val="9EC6DE"/>
    <a:srgbClr val="6A537D"/>
    <a:srgbClr val="6F3A96"/>
    <a:srgbClr val="B41C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7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5855"/>
          </a:xfrm>
          <a:prstGeom prst="rect">
            <a:avLst/>
          </a:prstGeom>
        </p:spPr>
        <p:txBody>
          <a:bodyPr vert="horz" lIns="90836" tIns="45418" rIns="90836" bIns="454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4257" y="0"/>
            <a:ext cx="2933277" cy="495855"/>
          </a:xfrm>
          <a:prstGeom prst="rect">
            <a:avLst/>
          </a:prstGeom>
        </p:spPr>
        <p:txBody>
          <a:bodyPr vert="horz" lIns="90836" tIns="45418" rIns="90836" bIns="45418" rtlCol="0"/>
          <a:lstStyle>
            <a:lvl1pPr algn="r">
              <a:defRPr sz="1200"/>
            </a:lvl1pPr>
          </a:lstStyle>
          <a:p>
            <a:fld id="{BE8827D3-66FB-4157-BAB4-22018C446AB6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10145"/>
            <a:ext cx="2933277" cy="495855"/>
          </a:xfrm>
          <a:prstGeom prst="rect">
            <a:avLst/>
          </a:prstGeom>
        </p:spPr>
        <p:txBody>
          <a:bodyPr vert="horz" lIns="90836" tIns="45418" rIns="90836" bIns="454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4257" y="9410145"/>
            <a:ext cx="2933277" cy="495855"/>
          </a:xfrm>
          <a:prstGeom prst="rect">
            <a:avLst/>
          </a:prstGeom>
        </p:spPr>
        <p:txBody>
          <a:bodyPr vert="horz" lIns="90836" tIns="45418" rIns="90836" bIns="45418" rtlCol="0" anchor="b"/>
          <a:lstStyle>
            <a:lvl1pPr algn="r">
              <a:defRPr sz="1200"/>
            </a:lvl1pPr>
          </a:lstStyle>
          <a:p>
            <a:fld id="{29714705-55D6-4AB3-AE60-34D7C0593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82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5855"/>
          </a:xfrm>
          <a:prstGeom prst="rect">
            <a:avLst/>
          </a:prstGeom>
        </p:spPr>
        <p:txBody>
          <a:bodyPr vert="horz" lIns="90836" tIns="45418" rIns="90836" bIns="454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34257" y="0"/>
            <a:ext cx="2933277" cy="495855"/>
          </a:xfrm>
          <a:prstGeom prst="rect">
            <a:avLst/>
          </a:prstGeom>
        </p:spPr>
        <p:txBody>
          <a:bodyPr vert="horz" lIns="90836" tIns="45418" rIns="90836" bIns="45418" rtlCol="0"/>
          <a:lstStyle>
            <a:lvl1pPr algn="r">
              <a:defRPr sz="1200"/>
            </a:lvl1pPr>
          </a:lstStyle>
          <a:p>
            <a:fld id="{690917FA-034C-45A2-B11F-C8110E7EF389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42950"/>
            <a:ext cx="6604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36" tIns="45418" rIns="90836" bIns="454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910" y="4705073"/>
            <a:ext cx="5415280" cy="4457937"/>
          </a:xfrm>
          <a:prstGeom prst="rect">
            <a:avLst/>
          </a:prstGeom>
        </p:spPr>
        <p:txBody>
          <a:bodyPr vert="horz" lIns="90836" tIns="45418" rIns="90836" bIns="4541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8562"/>
            <a:ext cx="2933277" cy="495854"/>
          </a:xfrm>
          <a:prstGeom prst="rect">
            <a:avLst/>
          </a:prstGeom>
        </p:spPr>
        <p:txBody>
          <a:bodyPr vert="horz" lIns="90836" tIns="45418" rIns="90836" bIns="454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34257" y="9408562"/>
            <a:ext cx="2933277" cy="495854"/>
          </a:xfrm>
          <a:prstGeom prst="rect">
            <a:avLst/>
          </a:prstGeom>
        </p:spPr>
        <p:txBody>
          <a:bodyPr vert="horz" lIns="90836" tIns="45418" rIns="90836" bIns="45418" rtlCol="0" anchor="b"/>
          <a:lstStyle>
            <a:lvl1pPr algn="r">
              <a:defRPr sz="1200"/>
            </a:lvl1pPr>
          </a:lstStyle>
          <a:p>
            <a:fld id="{A50BEF5E-3F54-454B-ACB3-83BF13B48E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025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90C291B-D102-4C38-90A7-04417D6316EF}" type="datetime1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833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7FEE-97DB-4C64-81EC-7957EB7A6ABF}" type="datetime1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097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8E8EB-6673-4A3E-ADB2-E76455DBF0DB}" type="datetime1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82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9A9AC-67B7-4C14-9E94-3F3D8C5D77BB}" type="datetime1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690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2AF3-6ABE-41D3-89BD-BF1E2AD64D32}" type="datetime1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26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C5BF-B09D-4F1E-8FA8-060DAD01828A}" type="datetime1">
              <a:rPr lang="ru-RU" smtClean="0"/>
              <a:t>01.06.2021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728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4F8D1-60EF-4BEE-B8BE-730B581FD692}" type="datetime1">
              <a:rPr lang="ru-RU" smtClean="0"/>
              <a:t>01.06.2021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658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5349-45E6-4BFF-A294-6853E97E95DF}" type="datetime1">
              <a:rPr lang="ru-RU" smtClean="0"/>
              <a:t>01.06.2021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107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46D1-0D0D-420D-A454-4D916EAD26A0}" type="datetime1">
              <a:rPr lang="ru-RU" smtClean="0"/>
              <a:t>01.06.2021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220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8DC2-2A20-4DE9-84D7-0DD528A99A0E}" type="datetime1">
              <a:rPr lang="ru-RU" smtClean="0"/>
              <a:t>01.06.2021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312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DE23-3D82-4FF2-BB86-F8E51C13EE70}" type="datetime1">
              <a:rPr lang="ru-RU" smtClean="0"/>
              <a:t>01.06.2021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088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63F1617-290A-435D-8BC8-DCA6F461AD26}" type="datetime1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245E908-AC7B-4364-8FF3-3257B676847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919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1195">
              <a:srgbClr val="F1F1F1">
                <a:lumMod val="99000"/>
              </a:srgbClr>
            </a:gs>
            <a:gs pos="4000">
              <a:srgbClr val="0070C0">
                <a:alpha val="16000"/>
              </a:srgb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8215" y="351692"/>
            <a:ext cx="9503874" cy="1828800"/>
          </a:xfrm>
        </p:spPr>
        <p:txBody>
          <a:bodyPr>
            <a:normAutofit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1" y="558140"/>
            <a:ext cx="11430000" cy="6186884"/>
          </a:xfrm>
          <a:solidFill>
            <a:schemeClr val="bg1"/>
          </a:solidFill>
          <a:ln>
            <a:solidFill>
              <a:srgbClr val="32B4EE"/>
            </a:solidFill>
          </a:ln>
          <a:effectLst>
            <a:glow rad="139700">
              <a:schemeClr val="bg1">
                <a:alpha val="81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  <a:sp3d extrusionH="76200">
            <a:bevelT w="127000" h="127000" prst="relaxedInset"/>
            <a:extrusionClr>
              <a:srgbClr val="0070C0"/>
            </a:extrusionClr>
          </a:sp3d>
        </p:spPr>
        <p:txBody>
          <a:bodyPr>
            <a:noAutofit/>
          </a:bodyPr>
          <a:lstStyle/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КОМПЛЕКСНАЯ </a:t>
            </a: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ФИНАНСОВО-ЭКОНОМИЧЕСКАЯ </a:t>
            </a: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СТРОИТЕЛЬНО-ТЕХНИЧЕСКАЯ </a:t>
            </a: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ЭКСПЕРТИЗА</a:t>
            </a:r>
            <a:endParaRPr lang="ru-RU" sz="3200" i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ХИЩЕНИЯХ БЮДЖЕТНЫХ СРЕДСТВ</a:t>
            </a: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СТРОИТЕЛЬСТВЕ»</a:t>
            </a:r>
            <a:endParaRPr lang="ru-RU" sz="7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строительно-тех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нических экспертиз </a:t>
            </a:r>
          </a:p>
          <a:p>
            <a:pPr algn="r"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экономических и строительно-технических экспертиз </a:t>
            </a:r>
          </a:p>
          <a:p>
            <a:pPr algn="r"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ЭКЦ МВД России </a:t>
            </a:r>
          </a:p>
          <a:p>
            <a:pPr algn="r"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полковник полиции,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к.ю.н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r"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Г.В. Акифьева</a:t>
            </a:r>
          </a:p>
          <a:p>
            <a:pPr algn="ctr">
              <a:spcBef>
                <a:spcPts val="0"/>
              </a:spcBef>
            </a:pP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1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6F918B-B817-4ADD-9D0E-099AA8741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56" y="985061"/>
            <a:ext cx="2023987" cy="263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8215" y="351692"/>
            <a:ext cx="9503874" cy="1828800"/>
          </a:xfrm>
        </p:spPr>
        <p:txBody>
          <a:bodyPr>
            <a:normAutofit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337" y="650350"/>
            <a:ext cx="11005752" cy="5904262"/>
          </a:xfrm>
          <a:solidFill>
            <a:schemeClr val="bg1"/>
          </a:solidFill>
          <a:ln>
            <a:solidFill>
              <a:srgbClr val="32B4EE"/>
            </a:solidFill>
          </a:ln>
          <a:effectLst>
            <a:glow rad="139700">
              <a:schemeClr val="bg1">
                <a:alpha val="81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  <a:sp3d extrusionH="76200">
            <a:bevelT w="127000" h="127000" prst="relaxedInset"/>
            <a:extrusionClr>
              <a:srgbClr val="0070C0"/>
            </a:extrusionClr>
          </a:sp3d>
        </p:spPr>
        <p:txBody>
          <a:bodyPr>
            <a:noAutofit/>
          </a:bodyPr>
          <a:lstStyle/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2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6F918B-B817-4ADD-9D0E-099AA8741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931" y="1030689"/>
            <a:ext cx="1768614" cy="272069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94920" y="4024069"/>
            <a:ext cx="8101842" cy="199877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Увидеть в одном документе всестороннюю картину фактического и «документального» исполнения положений договора генерального подряда с учетом влияния экономических факторов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94920" y="1049221"/>
            <a:ext cx="8101842" cy="1998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назначения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комплексной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финансово-экономической и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строительно-технической экспертизы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6306104" y="3113620"/>
            <a:ext cx="768096" cy="910449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459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8215" y="351692"/>
            <a:ext cx="9503874" cy="1828800"/>
          </a:xfrm>
        </p:spPr>
        <p:txBody>
          <a:bodyPr>
            <a:normAutofit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671116"/>
            <a:ext cx="11430000" cy="6186884"/>
          </a:xfrm>
          <a:solidFill>
            <a:schemeClr val="bg1"/>
          </a:solidFill>
          <a:ln>
            <a:solidFill>
              <a:srgbClr val="32B4EE"/>
            </a:solidFill>
          </a:ln>
          <a:effectLst>
            <a:glow rad="139700">
              <a:schemeClr val="bg1">
                <a:alpha val="81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  <a:sp3d extrusionH="76200">
            <a:bevelT w="127000" h="127000" prst="relaxedInset"/>
            <a:extrusionClr>
              <a:srgbClr val="0070C0"/>
            </a:extrusionClr>
          </a:sp3d>
        </p:spPr>
        <p:txBody>
          <a:bodyPr>
            <a:noAutofit/>
          </a:bodyPr>
          <a:lstStyle/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3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6F918B-B817-4ADD-9D0E-099AA8741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56" y="750277"/>
            <a:ext cx="1809803" cy="25879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19632" y="1136822"/>
            <a:ext cx="8962768" cy="16887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экспертов-строителей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рассчитать стоимость выполненных строительных работ, подлежащих выполнению согласно положениям договора генерального подряда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4457" y="3435178"/>
            <a:ext cx="11027944" cy="29079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экспертной задачи:</a:t>
            </a:r>
          </a:p>
          <a:p>
            <a:pPr algn="ctr"/>
            <a:endParaRPr lang="ru-RU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«Какова стоимость фактически выполненных работ </a:t>
            </a:r>
          </a:p>
          <a:p>
            <a:pPr lvl="0" algn="ctr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объекту «Объект капитального строительства», </a:t>
            </a:r>
          </a:p>
          <a:p>
            <a:pPr lvl="0" algn="ctr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расположенному по адресу: г. Москва, ул. ХХХХ, д. ХХ, </a:t>
            </a:r>
          </a:p>
          <a:p>
            <a:pPr lvl="0" algn="ctr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предусмотренных к выполнению положениями договора генерального подряда № ХХ от ХХ.ХХ.ХХХХ, </a:t>
            </a:r>
          </a:p>
          <a:p>
            <a:pPr lvl="0" algn="ctr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цен на 4 квартал 2020 г.?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7227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8215" y="351692"/>
            <a:ext cx="9503874" cy="1828800"/>
          </a:xfrm>
        </p:spPr>
        <p:txBody>
          <a:bodyPr>
            <a:normAutofit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671116"/>
            <a:ext cx="11430000" cy="6186884"/>
          </a:xfrm>
          <a:solidFill>
            <a:schemeClr val="bg1"/>
          </a:solidFill>
          <a:ln>
            <a:solidFill>
              <a:srgbClr val="32B4EE"/>
            </a:solidFill>
          </a:ln>
          <a:effectLst>
            <a:glow rad="139700">
              <a:schemeClr val="bg1">
                <a:alpha val="81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  <a:sp3d extrusionH="76200">
            <a:bevelT w="127000" h="127000" prst="relaxedInset"/>
            <a:extrusionClr>
              <a:srgbClr val="0070C0"/>
            </a:extrusionClr>
          </a:sp3d>
        </p:spPr>
        <p:txBody>
          <a:bodyPr>
            <a:noAutofit/>
          </a:bodyPr>
          <a:lstStyle/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4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6F918B-B817-4ADD-9D0E-099AA8741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56" y="985060"/>
            <a:ext cx="1809803" cy="269598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19632" y="1136822"/>
            <a:ext cx="8962768" cy="16887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 hangingPunct="0"/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экспертов-экономистов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раскрытии неких экономических условий, в которых осуществлялся этот самый процесс фактического строительства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19632" y="3449771"/>
            <a:ext cx="8962768" cy="29079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перечисленных денежных средств в счет исполнения условий договора или контракта;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Даты перечислений денежных средств;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финансирования;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состояние организации и т.д.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6674704" y="2895348"/>
            <a:ext cx="1048512" cy="499307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327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8215" y="351692"/>
            <a:ext cx="9503874" cy="1828800"/>
          </a:xfrm>
        </p:spPr>
        <p:txBody>
          <a:bodyPr>
            <a:normAutofit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337" y="658119"/>
            <a:ext cx="11005752" cy="5904262"/>
          </a:xfrm>
          <a:solidFill>
            <a:schemeClr val="bg1"/>
          </a:solidFill>
          <a:ln>
            <a:solidFill>
              <a:srgbClr val="32B4EE"/>
            </a:solidFill>
          </a:ln>
          <a:effectLst>
            <a:glow rad="139700">
              <a:schemeClr val="bg1">
                <a:alpha val="81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  <a:sp3d extrusionH="76200">
            <a:bevelT w="127000" h="127000" prst="relaxedInset"/>
            <a:extrusionClr>
              <a:srgbClr val="0070C0"/>
            </a:extrusionClr>
          </a:sp3d>
        </p:spPr>
        <p:txBody>
          <a:bodyPr>
            <a:noAutofit/>
          </a:bodyPr>
          <a:lstStyle/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5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6F918B-B817-4ADD-9D0E-099AA8741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533" y="852019"/>
            <a:ext cx="1277397" cy="166091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084832" y="1049221"/>
            <a:ext cx="8497824" cy="5357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ЧЕМ ПРЕИМУЩЕСТВА КОМПЛЕКСНОГО ХАРАКТЕРА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ЭКСПЕРТА?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75575" y="2479150"/>
            <a:ext cx="5651817" cy="737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Объемы и стоимость выполненных подрядчиком строительных работ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57108" y="2465529"/>
            <a:ext cx="3377184" cy="737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перечисленных авансовых платежей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7388197" y="2720729"/>
            <a:ext cx="341185" cy="223044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91889" y="2512929"/>
            <a:ext cx="744701" cy="6899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40259" y="3389932"/>
            <a:ext cx="744701" cy="6899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736380" y="3375436"/>
            <a:ext cx="5651817" cy="737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Графики производства строительных работ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9382" y="3395007"/>
            <a:ext cx="3404910" cy="737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поступления денежных средств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89905" y="5448276"/>
            <a:ext cx="10144387" cy="3808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 Эти корреспондирующие моменты характеризуют процесс организации строительства с точки зрения финансовой дисциплины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197" y="3568699"/>
            <a:ext cx="365792" cy="28044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840259" y="4239898"/>
            <a:ext cx="744701" cy="11070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675575" y="4216197"/>
            <a:ext cx="5651817" cy="11307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Графики производства строительных работ,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фактически выполненных работы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757108" y="4239897"/>
            <a:ext cx="3377184" cy="1107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состояние организации, наличие оборотных активов, учет инфляционных процессов и т.д.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197" y="4612545"/>
            <a:ext cx="365792" cy="28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108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8215" y="351692"/>
            <a:ext cx="9503874" cy="1828800"/>
          </a:xfrm>
        </p:spPr>
        <p:txBody>
          <a:bodyPr>
            <a:normAutofit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558140"/>
            <a:ext cx="11430000" cy="6186884"/>
          </a:xfrm>
          <a:solidFill>
            <a:schemeClr val="bg1"/>
          </a:solidFill>
          <a:ln>
            <a:solidFill>
              <a:srgbClr val="32B4EE"/>
            </a:solidFill>
          </a:ln>
          <a:effectLst>
            <a:glow rad="139700">
              <a:schemeClr val="bg1">
                <a:alpha val="81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  <a:sp3d extrusionH="76200">
            <a:bevelT w="127000" h="127000" prst="relaxedInset"/>
            <a:extrusionClr>
              <a:srgbClr val="0070C0"/>
            </a:extrusionClr>
          </a:sp3d>
        </p:spPr>
        <p:txBody>
          <a:bodyPr>
            <a:noAutofit/>
          </a:bodyPr>
          <a:lstStyle/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6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6F918B-B817-4ADD-9D0E-099AA8741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57" y="642551"/>
            <a:ext cx="1669760" cy="25135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95401" y="823785"/>
            <a:ext cx="9044415" cy="15631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сумма, на которую принято работ и оборудования,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отраженных в актах о приемке выполненных работ по форме КС-2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справках о стоимости выполненных работ и затрат по форме КС-3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объекту «Объект капитального строительства»,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договором генерального подряда № ХХ от ХХ.ХХ.ХХХ?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2290120" y="2456958"/>
            <a:ext cx="1252151" cy="749643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765457" y="2441979"/>
            <a:ext cx="1252151" cy="749643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9465277" y="2420973"/>
            <a:ext cx="1252151" cy="749643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44262" y="3276618"/>
            <a:ext cx="3384951" cy="33447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*Сопоставима ли эта сумма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фактически выполненными работами на объекте капитального строительства?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21656" y="3246660"/>
            <a:ext cx="3401998" cy="336120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*Сопоставима ли эта сумма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перечисленными авансами?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316097" y="3246660"/>
            <a:ext cx="3303373" cy="33957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*В полном ли объеме фактически выполнены работы, отраженные в актах по форме КС-2 и справках о стоимости выполненных работ и затрат по форме КС-3 </a:t>
            </a:r>
          </a:p>
        </p:txBody>
      </p:sp>
    </p:spTree>
    <p:extLst>
      <p:ext uri="{BB962C8B-B14F-4D97-AF65-F5344CB8AC3E}">
        <p14:creationId xmlns:p14="http://schemas.microsoft.com/office/powerpoint/2010/main" val="1015378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8215" y="351692"/>
            <a:ext cx="9503874" cy="1828800"/>
          </a:xfrm>
        </p:spPr>
        <p:txBody>
          <a:bodyPr>
            <a:normAutofit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52632"/>
            <a:ext cx="11430000" cy="6186884"/>
          </a:xfrm>
          <a:solidFill>
            <a:schemeClr val="bg1"/>
          </a:solidFill>
          <a:ln>
            <a:solidFill>
              <a:srgbClr val="32B4EE"/>
            </a:solidFill>
          </a:ln>
          <a:effectLst>
            <a:glow rad="139700">
              <a:schemeClr val="bg1">
                <a:alpha val="81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  <a:sp3d extrusionH="76200">
            <a:bevelT w="127000" h="127000" prst="relaxedInset"/>
            <a:extrusionClr>
              <a:srgbClr val="0070C0"/>
            </a:extrusionClr>
          </a:sp3d>
        </p:spPr>
        <p:txBody>
          <a:bodyPr>
            <a:noAutofit/>
          </a:bodyPr>
          <a:lstStyle/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7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0861" y="2638616"/>
            <a:ext cx="10949353" cy="9391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денежных средств было получено «ПОДРЯДЧИК» в качестве оплаты по договору генерального подряда № ХХ   от ХХ.ХХ.ХХХ? Каковы направления расходования и дальнейшего движения данных денежных средств?</a:t>
            </a:r>
          </a:p>
          <a:p>
            <a:pPr lvl="0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8676" y="3692051"/>
            <a:ext cx="10949352" cy="782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spcBef>
                <a:spcPts val="80"/>
              </a:spcBef>
              <a:spcAft>
                <a:spcPts val="8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Полным и своевременным ли было финансирование Заказчиком работ по договору генерального подряда № ХХ от ХХ.ХХ.ХХ?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62D653B-6790-462C-8232-200D10034287}"/>
              </a:ext>
            </a:extLst>
          </p:cNvPr>
          <p:cNvSpPr/>
          <p:nvPr/>
        </p:nvSpPr>
        <p:spPr>
          <a:xfrm>
            <a:off x="640860" y="1297716"/>
            <a:ext cx="10949354" cy="1186249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Какова разница между суммой денежных средств, оплаченных в счет исполнения обязательств по выполнению работ, и стоимостью фактически выполненных работ по объекту «Объект капитального строительства», предусмотренных к выполнению положениями договора генерального подряда  № ХХ от ХХ.ХХ.ХХ?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A28D41E-0BD0-4BF4-A230-93AB7AED2383}"/>
              </a:ext>
            </a:extLst>
          </p:cNvPr>
          <p:cNvSpPr/>
          <p:nvPr/>
        </p:nvSpPr>
        <p:spPr>
          <a:xfrm>
            <a:off x="648676" y="4629779"/>
            <a:ext cx="10949351" cy="957769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spcBef>
                <a:spcPts val="80"/>
              </a:spcBef>
              <a:spcAft>
                <a:spcPts val="8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Имел ли «ПОДРЯДЧИК» на момент заключения договора генерального подряда № ХХ от ХХ.ХХ.ХХ фактическую возможность исполнить взятые на себя обязательства? </a:t>
            </a:r>
          </a:p>
          <a:p>
            <a:pPr lvl="0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EBE3E78-A70D-41CB-B1E7-36CA635B0EC2}"/>
              </a:ext>
            </a:extLst>
          </p:cNvPr>
          <p:cNvSpPr/>
          <p:nvPr/>
        </p:nvSpPr>
        <p:spPr>
          <a:xfrm>
            <a:off x="3235569" y="797169"/>
            <a:ext cx="6150708" cy="4441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ЭКСПЕРТНЫХ ЗАДАЧ: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A2A8899-EC8E-4A53-B89E-16ED2DEDD86D}"/>
              </a:ext>
            </a:extLst>
          </p:cNvPr>
          <p:cNvSpPr/>
          <p:nvPr/>
        </p:nvSpPr>
        <p:spPr>
          <a:xfrm>
            <a:off x="648677" y="5687779"/>
            <a:ext cx="10949350" cy="782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spcBef>
                <a:spcPts val="80"/>
              </a:spcBef>
              <a:spcAft>
                <a:spcPts val="8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изменилось финансовое состояние «ПОДРЯДЧИК» с момента заключения указанного договора по 31.12.2020?</a:t>
            </a:r>
          </a:p>
        </p:txBody>
      </p:sp>
    </p:spTree>
    <p:extLst>
      <p:ext uri="{BB962C8B-B14F-4D97-AF65-F5344CB8AC3E}">
        <p14:creationId xmlns:p14="http://schemas.microsoft.com/office/powerpoint/2010/main" val="1669153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8215" y="351692"/>
            <a:ext cx="9503874" cy="1828800"/>
          </a:xfrm>
        </p:spPr>
        <p:txBody>
          <a:bodyPr>
            <a:normAutofit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95617"/>
            <a:ext cx="11430000" cy="6186884"/>
          </a:xfrm>
          <a:solidFill>
            <a:schemeClr val="bg1"/>
          </a:solidFill>
          <a:ln>
            <a:solidFill>
              <a:srgbClr val="32B4EE"/>
            </a:solidFill>
          </a:ln>
          <a:effectLst>
            <a:glow rad="139700">
              <a:schemeClr val="bg1">
                <a:alpha val="81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  <a:sp3d extrusionH="76200">
            <a:bevelT w="127000" h="127000" prst="relaxedInset"/>
            <a:extrusionClr>
              <a:srgbClr val="0070C0"/>
            </a:extrusionClr>
          </a:sp3d>
        </p:spPr>
        <p:txBody>
          <a:bodyPr>
            <a:noAutofit/>
          </a:bodyPr>
          <a:lstStyle/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E908-AC7B-4364-8FF3-3257B676847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774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4773</TotalTime>
  <Words>529</Words>
  <Application>Microsoft Office PowerPoint</Application>
  <PresentationFormat>Широкоэкранный</PresentationFormat>
  <Paragraphs>90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Calibri</vt:lpstr>
      <vt:lpstr>Times New Roman</vt:lpstr>
      <vt:lpstr>Tw Cen MT</vt:lpstr>
      <vt:lpstr>Tw Cen MT Condensed</vt:lpstr>
      <vt:lpstr>Wingdings</vt:lpstr>
      <vt:lpstr>Wingdings 3</vt:lpstr>
      <vt:lpstr>Интеграл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Современное состояние и актуальные проблемы развития судебно-экономических экспертиз в системе МВД России</dc:title>
  <dc:creator>Алексей</dc:creator>
  <cp:lastModifiedBy>Арина Потоцкая</cp:lastModifiedBy>
  <cp:revision>404</cp:revision>
  <cp:lastPrinted>2016-06-20T10:56:20Z</cp:lastPrinted>
  <dcterms:created xsi:type="dcterms:W3CDTF">2014-10-14T08:16:53Z</dcterms:created>
  <dcterms:modified xsi:type="dcterms:W3CDTF">2021-06-01T06:46:52Z</dcterms:modified>
</cp:coreProperties>
</file>