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7" r:id="rId2"/>
    <p:sldId id="280" r:id="rId3"/>
    <p:sldId id="278" r:id="rId4"/>
    <p:sldId id="279" r:id="rId5"/>
    <p:sldId id="284" r:id="rId6"/>
    <p:sldId id="281" r:id="rId7"/>
    <p:sldId id="28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2C084-A0FA-49C5-9A63-5C9F45C621D2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FEEB7-DD32-428A-BE71-E0679DD398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0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7BD8-C547-47F1-928B-F8E646723D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3349-5EAC-42EA-A6FE-C0597AF4EC8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235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4F4F-E16C-419E-93E3-52F73A866F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927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C4D4B-4C7E-4AFA-B643-84F979C90F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30B7B-E782-44C3-97A0-A746720CF2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02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31F0-4C52-4CFE-AB2A-85F0DB4507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9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1416-3DF3-420E-BA51-653AE6B25C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08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A3A04-6AEE-4B6F-AA2C-91153FCE47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4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05EBB-E9D6-4D36-9E8B-F1CC1B9363E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51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A597-7235-4374-AE94-E36108C73B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69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B79E-AC43-4F5E-A96D-B1DC95692C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68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9A87-67FA-4CDC-B07D-1D05A9B4DFE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10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9E37-1680-41F0-80FE-80106A27523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62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27348-D336-4AB9-89E3-BE1CC6127B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423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3599723" y="2636912"/>
            <a:ext cx="649283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Каминский Алексей Владимирович</a:t>
            </a: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3596332" y="3311587"/>
            <a:ext cx="6048672" cy="605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</a:rPr>
              <a:t>Председатель </a:t>
            </a:r>
            <a:r>
              <a:rPr lang="ru-RU" sz="1800" dirty="0" smtClean="0">
                <a:solidFill>
                  <a:srgbClr val="0070C0"/>
                </a:solidFill>
              </a:rPr>
              <a:t>Совета Национального </a:t>
            </a:r>
            <a:r>
              <a:rPr lang="ru-RU" sz="1800" dirty="0">
                <a:solidFill>
                  <a:srgbClr val="0070C0"/>
                </a:solidFill>
              </a:rPr>
              <a:t>объединения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</a:rPr>
              <a:t>СРО оценщиков «Союз СОО</a:t>
            </a:r>
            <a:r>
              <a:rPr lang="ru-RU" sz="2000" dirty="0" smtClean="0">
                <a:solidFill>
                  <a:srgbClr val="0070C0"/>
                </a:solidFill>
              </a:rPr>
              <a:t>»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www.stihi.ru/pics/2016/11/30/4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6683" y="5136778"/>
            <a:ext cx="1202616" cy="86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5892" y="3030071"/>
            <a:ext cx="963971" cy="969859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0" y="251012"/>
            <a:ext cx="12215225" cy="1979339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Имущественные налоги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Российской Федера</a:t>
            </a: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ции</a:t>
            </a: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400678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Москва, 02 апреля 2021 года</a:t>
            </a:r>
            <a:endParaRPr lang="ru-RU" dirty="0"/>
          </a:p>
        </p:txBody>
      </p:sp>
      <p:pic>
        <p:nvPicPr>
          <p:cNvPr id="2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410" y="3453187"/>
            <a:ext cx="2208691" cy="2535237"/>
          </a:xfrm>
          <a:prstGeom prst="rect">
            <a:avLst/>
          </a:prstGeom>
          <a:noFill/>
        </p:spPr>
      </p:pic>
      <p:sp>
        <p:nvSpPr>
          <p:cNvPr id="16" name="Текст 5"/>
          <p:cNvSpPr txBox="1">
            <a:spLocks/>
          </p:cNvSpPr>
          <p:nvPr/>
        </p:nvSpPr>
        <p:spPr>
          <a:xfrm>
            <a:off x="3605298" y="5032812"/>
            <a:ext cx="6048672" cy="7763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Член </a:t>
            </a:r>
            <a:r>
              <a:rPr lang="ru-RU" sz="1800" dirty="0">
                <a:solidFill>
                  <a:srgbClr val="0070C0"/>
                </a:solidFill>
              </a:rPr>
              <a:t>Рабочей группы при Государственной Думе «Совершенствование законодательства в области имущественных налогов, кадастровой оценки</a:t>
            </a:r>
            <a:br>
              <a:rPr lang="ru-RU" sz="1800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и оценочной деятельности»</a:t>
            </a:r>
          </a:p>
        </p:txBody>
      </p:sp>
      <p:sp>
        <p:nvSpPr>
          <p:cNvPr id="17" name="Текст 5"/>
          <p:cNvSpPr txBox="1">
            <a:spLocks/>
          </p:cNvSpPr>
          <p:nvPr/>
        </p:nvSpPr>
        <p:spPr>
          <a:xfrm>
            <a:off x="3560473" y="4055659"/>
            <a:ext cx="6048672" cy="7763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Заместитель председателя Совета ТПП РФ по саморегулированию профессиональной и предпринимательской деятельности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https://rci60.ru/media/items/%D0%A2%D0%9F%D0%9F_%D0%9F%D1%81%D0%BA%D0%BE%D0%B2_70LO05U.png.1170x0_q85_cro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61496" y="4104807"/>
            <a:ext cx="916574" cy="915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-23225" y="0"/>
            <a:ext cx="12215225" cy="75353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Объекты налогообложения в РФ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3" name="AutoShape 2" descr="https://www.iotworldtoday.com/files/2017/08/Business_people_illustration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www.iotworldtoday.com/files/2017/08/Business_people_illustration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c7.hotpng.com/preview/498/458/431/car-refinancing-home-house-service-cartoon-house-buildin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s://xn----8sbiecm6bhdx8i.xn--p1ai/sites/default/files/images/dacha/Japanese_garden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0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l="21909" t="30435" r="20932" b="27782"/>
          <a:stretch>
            <a:fillRect/>
          </a:stretch>
        </p:blipFill>
        <p:spPr bwMode="auto">
          <a:xfrm>
            <a:off x="8271934" y="1549401"/>
            <a:ext cx="2421467" cy="1591734"/>
          </a:xfrm>
          <a:prstGeom prst="rect">
            <a:avLst/>
          </a:prstGeom>
          <a:noFill/>
        </p:spPr>
      </p:pic>
      <p:pic>
        <p:nvPicPr>
          <p:cNvPr id="26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t="71552" b="11335"/>
          <a:stretch>
            <a:fillRect/>
          </a:stretch>
        </p:blipFill>
        <p:spPr bwMode="auto">
          <a:xfrm>
            <a:off x="7326843" y="4800600"/>
            <a:ext cx="4236365" cy="651933"/>
          </a:xfrm>
          <a:prstGeom prst="rect">
            <a:avLst/>
          </a:prstGeom>
          <a:noFill/>
        </p:spPr>
      </p:pic>
      <p:pic>
        <p:nvPicPr>
          <p:cNvPr id="27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t="30657" r="77544" b="27782"/>
          <a:stretch>
            <a:fillRect/>
          </a:stretch>
        </p:blipFill>
        <p:spPr bwMode="auto">
          <a:xfrm>
            <a:off x="7320635" y="3217334"/>
            <a:ext cx="951298" cy="1583267"/>
          </a:xfrm>
          <a:prstGeom prst="rect">
            <a:avLst/>
          </a:prstGeom>
          <a:noFill/>
        </p:spPr>
      </p:pic>
      <p:pic>
        <p:nvPicPr>
          <p:cNvPr id="28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l="78815" t="29768" b="27782"/>
          <a:stretch>
            <a:fillRect/>
          </a:stretch>
        </p:blipFill>
        <p:spPr bwMode="auto">
          <a:xfrm>
            <a:off x="10684934" y="3217334"/>
            <a:ext cx="897467" cy="1617133"/>
          </a:xfrm>
          <a:prstGeom prst="rect">
            <a:avLst/>
          </a:prstGeom>
          <a:noFill/>
        </p:spPr>
      </p:pic>
      <p:pic>
        <p:nvPicPr>
          <p:cNvPr id="16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l="21909" t="30435" r="20932" b="27782"/>
          <a:stretch>
            <a:fillRect/>
          </a:stretch>
        </p:blipFill>
        <p:spPr bwMode="auto">
          <a:xfrm>
            <a:off x="1600199" y="2895600"/>
            <a:ext cx="2421467" cy="1591734"/>
          </a:xfrm>
          <a:prstGeom prst="rect">
            <a:avLst/>
          </a:prstGeom>
          <a:noFill/>
        </p:spPr>
      </p:pic>
      <p:pic>
        <p:nvPicPr>
          <p:cNvPr id="17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t="71552" b="11335"/>
          <a:stretch>
            <a:fillRect/>
          </a:stretch>
        </p:blipFill>
        <p:spPr bwMode="auto">
          <a:xfrm>
            <a:off x="646642" y="4478866"/>
            <a:ext cx="4236365" cy="651933"/>
          </a:xfrm>
          <a:prstGeom prst="rect">
            <a:avLst/>
          </a:prstGeom>
          <a:noFill/>
        </p:spPr>
      </p:pic>
      <p:pic>
        <p:nvPicPr>
          <p:cNvPr id="18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t="30657" r="77544" b="27782"/>
          <a:stretch>
            <a:fillRect/>
          </a:stretch>
        </p:blipFill>
        <p:spPr bwMode="auto">
          <a:xfrm>
            <a:off x="640434" y="2895600"/>
            <a:ext cx="951298" cy="1583267"/>
          </a:xfrm>
          <a:prstGeom prst="rect">
            <a:avLst/>
          </a:prstGeom>
          <a:noFill/>
        </p:spPr>
      </p:pic>
      <p:pic>
        <p:nvPicPr>
          <p:cNvPr id="19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2" cstate="print"/>
          <a:srcRect l="78815" t="29768" b="27782"/>
          <a:stretch>
            <a:fillRect/>
          </a:stretch>
        </p:blipFill>
        <p:spPr bwMode="auto">
          <a:xfrm>
            <a:off x="4004733" y="2895600"/>
            <a:ext cx="897467" cy="1617133"/>
          </a:xfrm>
          <a:prstGeom prst="rect">
            <a:avLst/>
          </a:prstGeom>
          <a:noFill/>
        </p:spPr>
      </p:pic>
      <p:sp>
        <p:nvSpPr>
          <p:cNvPr id="23" name="Стрелка вправо 22"/>
          <p:cNvSpPr/>
          <p:nvPr/>
        </p:nvSpPr>
        <p:spPr>
          <a:xfrm>
            <a:off x="5427133" y="3810000"/>
            <a:ext cx="1532467" cy="254000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36467" y="5664078"/>
            <a:ext cx="29379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Земельный участок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178801" y="905812"/>
            <a:ext cx="2937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Объект капитального строительства (ОКС)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73667" y="5274611"/>
            <a:ext cx="3615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Единый объект недвижимости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-23225" y="0"/>
            <a:ext cx="12215225" cy="75353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Имущественные налоги в РФ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3" name="AutoShape 2" descr="https://www.iotworldtoday.com/files/2017/08/Business_people_illustration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www.iotworldtoday.com/files/2017/08/Business_people_illustration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img2.pngio.com/jobs-clipart-job-market-different-jobs-cartoon-png-transparent-different-jobs-png-1580_5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5676" y="1164566"/>
            <a:ext cx="2221268" cy="836490"/>
          </a:xfrm>
          <a:prstGeom prst="rect">
            <a:avLst/>
          </a:prstGeom>
          <a:noFill/>
        </p:spPr>
      </p:pic>
      <p:pic>
        <p:nvPicPr>
          <p:cNvPr id="1034" name="Picture 10" descr="https://yandex-images.naydex.net/KDA5M6084/9c130513RX/aV9Am56Lc22Gp6Sv-PZY1DDCBgcD4fhNc96FMC-7_3au39MBLudYttOa3ZzCNSDhgd_zMvpQrmqDVtLxm441EisaSoXTiGBqkPPu6ImuWpYp2FINA-axWimIwi146bk54oqFan-nSPqBwYjwxzQh_q710CyNadAPqSX6jYHebkd8VFTGxLVaLL-HnZia9lfIf_IRDzTx7TJ37qBJHLzkOZXz8xs7zE7qsfe5yI9iYqu7zPA-pFTeLa4n5q2-z1NPQXgP9eunaHi2lZqNuehK8Hb0Fjgq4-oRRfCzeA6L3gqx2fsYBOd00I_nlcKnR1SHut_LCYJXxTypDue7iMlwRWxnA-L0hnJDup6-u5fxTdB92iU4Bt3jDE71p1M_jc8drt_6MwDZSN2Mx6LGuH5gi7TSwDqbT-0FrxbxrbvdT3F6aQjm2oJEZIqjmZOR72_GX9UvLwLM7yRu7r1ZPovmKpDpzRId50n6pOCG2pRARa-j7fk9u1LdEbYN54y73Fd3UmEI8d65cGCHtLKysdRa4FThIT8t0eYMZP-EZQyI8gqH_-U_DPho847chfqEQ2Gei-TlO6Zx-DqUIcWJgeptTHZDM9PFqG5ppou7tLPtS8183T4eNOHHAlj2nGYNrv8Yk8zXGDPKafKHzoPct1RDrbfm2gWOd_cJjTLRqqv-bEJvTynGxKlCfp6HnJO50nPgTOM1IAXs6Q9087trD7b7ApPK8gco_XXVhsaHy4VKQaqi_vouo33MMoEN2bug8lNGbGsU2fqFQ1qBg7O0mNdTym7wLA8e89UuTOuVRQG9zSGY6eQ6GOZi6JXan-uTY2SZhtrdD5lbxh6JB9qlntFZbElpE_ryrGJIsLGHj5nCds5s0y8sIeXhEm3BnWsPido_gfTZLin6f_-T4YXFulNLgKLI3gOZQPAfjwj6oqj7bVdhWi__yLtRVrGNkJm_3EXPZ9AMKBPq2AdV3YJ5Gp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463" y="776376"/>
            <a:ext cx="2406771" cy="1604514"/>
          </a:xfrm>
          <a:prstGeom prst="rect">
            <a:avLst/>
          </a:prstGeom>
          <a:noFill/>
        </p:spPr>
      </p:pic>
      <p:sp>
        <p:nvSpPr>
          <p:cNvPr id="1038" name="AutoShape 14" descr="https://c7.hotpng.com/preview/498/458/431/car-refinancing-home-house-service-cartoon-house-buildin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s://xn----8sbiecm6bhdx8i.xn--p1ai/sites/default/files/images/dacha/Japanese_garden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l="78815" t="29768" b="27782"/>
          <a:stretch>
            <a:fillRect/>
          </a:stretch>
        </p:blipFill>
        <p:spPr bwMode="auto">
          <a:xfrm>
            <a:off x="4964177" y="2526682"/>
            <a:ext cx="458474" cy="826118"/>
          </a:xfrm>
          <a:prstGeom prst="rect">
            <a:avLst/>
          </a:prstGeom>
          <a:noFill/>
        </p:spPr>
      </p:pic>
      <p:pic>
        <p:nvPicPr>
          <p:cNvPr id="29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l="21909" t="30435" r="20932" b="27782"/>
          <a:stretch>
            <a:fillRect/>
          </a:stretch>
        </p:blipFill>
        <p:spPr bwMode="auto">
          <a:xfrm>
            <a:off x="598261" y="2864381"/>
            <a:ext cx="1237014" cy="813142"/>
          </a:xfrm>
          <a:prstGeom prst="rect">
            <a:avLst/>
          </a:prstGeom>
          <a:noFill/>
        </p:spPr>
      </p:pic>
      <p:pic>
        <p:nvPicPr>
          <p:cNvPr id="30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t="71552" b="11335"/>
          <a:stretch>
            <a:fillRect/>
          </a:stretch>
        </p:blipFill>
        <p:spPr bwMode="auto">
          <a:xfrm>
            <a:off x="3248263" y="3341989"/>
            <a:ext cx="2164160" cy="333042"/>
          </a:xfrm>
          <a:prstGeom prst="rect">
            <a:avLst/>
          </a:prstGeom>
          <a:noFill/>
        </p:spPr>
      </p:pic>
      <p:pic>
        <p:nvPicPr>
          <p:cNvPr id="31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t="30657" r="77544" b="27782"/>
          <a:stretch>
            <a:fillRect/>
          </a:stretch>
        </p:blipFill>
        <p:spPr bwMode="auto">
          <a:xfrm>
            <a:off x="3257786" y="2545976"/>
            <a:ext cx="485974" cy="808817"/>
          </a:xfrm>
          <a:prstGeom prst="rect">
            <a:avLst/>
          </a:prstGeom>
          <a:noFill/>
        </p:spPr>
      </p:pic>
      <p:pic>
        <p:nvPicPr>
          <p:cNvPr id="1054" name="Picture 30" descr="https://static.tildacdn.com/tild6131-6236-4438-a236-353063656139/2.jpg"/>
          <p:cNvPicPr>
            <a:picLocks noChangeAspect="1" noChangeArrowheads="1"/>
          </p:cNvPicPr>
          <p:nvPr/>
        </p:nvPicPr>
        <p:blipFill>
          <a:blip r:embed="rId5" cstate="print"/>
          <a:srcRect b="34804"/>
          <a:stretch>
            <a:fillRect/>
          </a:stretch>
        </p:blipFill>
        <p:spPr bwMode="auto">
          <a:xfrm>
            <a:off x="9281646" y="2528047"/>
            <a:ext cx="2743197" cy="1192306"/>
          </a:xfrm>
          <a:prstGeom prst="rect">
            <a:avLst/>
          </a:prstGeom>
          <a:noFill/>
        </p:spPr>
      </p:pic>
      <p:pic>
        <p:nvPicPr>
          <p:cNvPr id="35" name="Picture 30" descr="https://static.tildacdn.com/tild6131-6236-4438-a236-353063656139/2.jpg"/>
          <p:cNvPicPr>
            <a:picLocks noChangeAspect="1" noChangeArrowheads="1"/>
          </p:cNvPicPr>
          <p:nvPr/>
        </p:nvPicPr>
        <p:blipFill>
          <a:blip r:embed="rId5" cstate="print"/>
          <a:srcRect t="64216"/>
          <a:stretch>
            <a:fillRect/>
          </a:stretch>
        </p:blipFill>
        <p:spPr bwMode="auto">
          <a:xfrm>
            <a:off x="5955739" y="2994212"/>
            <a:ext cx="2743197" cy="654423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3872754" y="4001622"/>
            <a:ext cx="4158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Земельный налог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 физических и юридических лиц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34471" y="3822328"/>
            <a:ext cx="2519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налог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 имущество физических лиц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910918" y="3858187"/>
            <a:ext cx="3281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налог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 имущество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организаций</a:t>
            </a:r>
            <a:endParaRPr lang="ru-RU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1299882" y="4975412"/>
            <a:ext cx="17930" cy="4661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1308847" y="5396754"/>
            <a:ext cx="4401671" cy="537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683623" y="4930589"/>
            <a:ext cx="17930" cy="4661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308849" y="5929034"/>
            <a:ext cx="415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Бюджет муниципальных образований</a:t>
            </a:r>
            <a:endParaRPr lang="ru-RU" dirty="0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0533529" y="4849906"/>
            <a:ext cx="26895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9161929" y="5498728"/>
            <a:ext cx="277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Бюджет субъекта РФ</a:t>
            </a:r>
            <a:endParaRPr lang="ru-RU" dirty="0"/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3307976" y="5441577"/>
            <a:ext cx="26895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0" y="403411"/>
            <a:ext cx="12215225" cy="75353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                            Налог на имущество физических лиц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3" name="AutoShape 2" descr="https://www.iotworldtoday.com/files/2017/08/Business_people_illustration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www.iotworldtoday.com/files/2017/08/Business_people_illustration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c7.hotpng.com/preview/498/458/431/car-refinancing-home-house-service-cartoon-house-buildin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s://xn----8sbiecm6bhdx8i.xn--p1ai/sites/default/files/images/dacha/Japanese_garden_1.jpg"/>
          <p:cNvSpPr>
            <a:spLocks noChangeAspect="1" noChangeArrowheads="1"/>
          </p:cNvSpPr>
          <p:nvPr/>
        </p:nvSpPr>
        <p:spPr bwMode="auto">
          <a:xfrm>
            <a:off x="119716" y="51892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" name="Picture 6" descr="https://img2.pngio.com/jobs-clipart-job-market-different-jobs-cartoon-png-transparent-different-jobs-png-1580_5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98" y="170328"/>
            <a:ext cx="3454037" cy="1300729"/>
          </a:xfrm>
          <a:prstGeom prst="rect">
            <a:avLst/>
          </a:prstGeom>
          <a:noFill/>
        </p:spPr>
      </p:pic>
      <p:pic>
        <p:nvPicPr>
          <p:cNvPr id="40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3" cstate="print"/>
          <a:srcRect l="21909" t="30435" r="20932" b="27782"/>
          <a:stretch>
            <a:fillRect/>
          </a:stretch>
        </p:blipFill>
        <p:spPr bwMode="auto">
          <a:xfrm>
            <a:off x="2059506" y="1474852"/>
            <a:ext cx="1956785" cy="1286278"/>
          </a:xfrm>
          <a:prstGeom prst="rect">
            <a:avLst/>
          </a:prstGeom>
          <a:noFill/>
        </p:spPr>
      </p:pic>
      <p:pic>
        <p:nvPicPr>
          <p:cNvPr id="42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3" cstate="print"/>
          <a:srcRect l="49998" t="30435" r="20932" b="27782"/>
          <a:stretch>
            <a:fillRect/>
          </a:stretch>
        </p:blipFill>
        <p:spPr bwMode="auto">
          <a:xfrm>
            <a:off x="3621740" y="3052640"/>
            <a:ext cx="1321175" cy="1707619"/>
          </a:xfrm>
          <a:prstGeom prst="rect">
            <a:avLst/>
          </a:prstGeom>
          <a:noFill/>
        </p:spPr>
      </p:pic>
      <p:pic>
        <p:nvPicPr>
          <p:cNvPr id="52234" name="Picture 10" descr="https://miro.medium.com/max/1024/0*Xfmikt9MFsdxsJK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1950" y="5205226"/>
            <a:ext cx="2340776" cy="1312115"/>
          </a:xfrm>
          <a:prstGeom prst="rect">
            <a:avLst/>
          </a:prstGeom>
          <a:noFill/>
        </p:spPr>
      </p:pic>
      <p:pic>
        <p:nvPicPr>
          <p:cNvPr id="52236" name="Picture 12" descr="https://forum.ivd.ru/uploads/monthly_04_2015/post-118067-0-99782100-14292128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071" y="3095067"/>
            <a:ext cx="2052285" cy="1745875"/>
          </a:xfrm>
          <a:prstGeom prst="rect">
            <a:avLst/>
          </a:prstGeom>
          <a:noFill/>
        </p:spPr>
      </p:pic>
      <p:sp>
        <p:nvSpPr>
          <p:cNvPr id="45" name="Прямоугольник 44"/>
          <p:cNvSpPr/>
          <p:nvPr/>
        </p:nvSpPr>
        <p:spPr>
          <a:xfrm>
            <a:off x="5629835" y="1652870"/>
            <a:ext cx="2778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дом</a:t>
            </a:r>
            <a:endParaRPr lang="ru-RU" sz="24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656730" y="2172823"/>
            <a:ext cx="277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Вычет КС 50 кв.м.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5342964" y="3427883"/>
            <a:ext cx="3352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Квартира; часть дома </a:t>
            </a:r>
            <a:endParaRPr lang="ru-RU" sz="2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5638801" y="3983694"/>
            <a:ext cx="277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Вычет КС 20 кв.м.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5468470" y="5193930"/>
            <a:ext cx="3352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комната</a:t>
            </a:r>
            <a:endParaRPr lang="ru-RU" sz="2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764307" y="5749741"/>
            <a:ext cx="277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Вычет КС 10 кв.м.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5576047" y="1177741"/>
            <a:ext cx="2778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</a:rPr>
              <a:t>Для ВСЕХ</a:t>
            </a:r>
            <a:endParaRPr lang="ru-RU" sz="2400" u="sng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9000565" y="1222565"/>
            <a:ext cx="27780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</a:rPr>
              <a:t>Для 15 категорий</a:t>
            </a:r>
          </a:p>
          <a:p>
            <a:pPr algn="ctr"/>
            <a:endParaRPr lang="ru-RU" sz="2400" u="sng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8839199" y="2594165"/>
            <a:ext cx="3352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Налог не платят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 одного объекта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каждого типа </a:t>
            </a:r>
            <a:endParaRPr lang="ru-RU" sz="24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9081247" y="3911977"/>
            <a:ext cx="31107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- квартира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- дом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- дача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- гараж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хозпостройки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площадью до 50 кв.м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>
            <a:spLocks noGrp="1"/>
          </p:cNvSpPr>
          <p:nvPr>
            <p:ph type="ctrTitle"/>
          </p:nvPr>
        </p:nvSpPr>
        <p:spPr>
          <a:xfrm>
            <a:off x="0" y="143434"/>
            <a:ext cx="12215225" cy="75353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  Земельный налог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pic>
        <p:nvPicPr>
          <p:cNvPr id="20" name="Picture 6" descr="https://img2.pngio.com/jobs-clipart-job-market-different-jobs-cartoon-png-transparent-different-jobs-png-1580_5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911" y="734260"/>
            <a:ext cx="2692262" cy="1013858"/>
          </a:xfrm>
          <a:prstGeom prst="rect">
            <a:avLst/>
          </a:prstGeom>
          <a:noFill/>
        </p:spPr>
      </p:pic>
      <p:pic>
        <p:nvPicPr>
          <p:cNvPr id="21" name="Picture 10" descr="https://yandex-images.naydex.net/KDA5M6084/9c130513RX/aV9Am56Lc22Gp6Sv-PZY1DDCBgcD4fhNc96FMC-7_3au39MBLudYttOa3ZzCNSDhgd_zMvpQrmqDVtLxm441EisaSoXTiGBqkPPu6ImuWpYp2FINA-axWimIwi146bk54oqFan-nSPqBwYjwxzQh_q710CyNadAPqSX6jYHebkd8VFTGxLVaLL-HnZia9lfIf_IRDzTx7TJ37qBJHLzkOZXz8xs7zE7qsfe5yI9iYqu7zPA-pFTeLa4n5q2-z1NPQXgP9eunaHi2lZqNuehK8Hb0Fjgq4-oRRfCzeA6L3gqx2fsYBOd00I_nlcKnR1SHut_LCYJXxTypDue7iMlwRWxnA-L0hnJDup6-u5fxTdB92iU4Bt3jDE71p1M_jc8drt_6MwDZSN2Mx6LGuH5gi7TSwDqbT-0FrxbxrbvdT3F6aQjm2oJEZIqjmZOR72_GX9UvLwLM7yRu7r1ZPovmKpDpzRId50n6pOCG2pRARa-j7fk9u1LdEbYN54y73Fd3UmEI8d65cGCHtLKysdRa4FThIT8t0eYMZP-EZQyI8gqH_-U_DPho847chfqEQ2Gei-TlO6Zx-DqUIcWJgeptTHZDM9PFqG5ppou7tLPtS8183T4eNOHHAlj2nGYNrv8Yk8zXGDPKafKHzoPct1RDrbfm2gWOd_cJjTLRqqv-bEJvTynGxKlCfp6HnJO50nPgTOM1IAXs6Q9087trD7b7ApPK8gco_XXVhsaHy4VKQaqi_vouo33MMoEN2bug8lNGbGsU2fqFQ1qBg7O0mNdTym7wLA8e89UuTOuVRQG9zSGY6eQ6GOZi6JXan-uTY2SZhtrdD5lbxh6JB9qlntFZbElpE_ryrGJIsLGHj5nCds5s0y8sIeXhEm3BnWsPido_gfTZLin6f_-T4YXFulNLgKLI3gOZQPAfjwj6oqj7bVdhWi__yLtRVrGNkJm_3EXPZ9AMKBPq2AdV3YJ5Gp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018" y="444682"/>
            <a:ext cx="2406771" cy="1604514"/>
          </a:xfrm>
          <a:prstGeom prst="rect">
            <a:avLst/>
          </a:prstGeom>
          <a:noFill/>
        </p:spPr>
      </p:pic>
      <p:pic>
        <p:nvPicPr>
          <p:cNvPr id="22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l="78815" t="29768" b="27782"/>
          <a:stretch>
            <a:fillRect/>
          </a:stretch>
        </p:blipFill>
        <p:spPr bwMode="auto">
          <a:xfrm>
            <a:off x="5107613" y="877175"/>
            <a:ext cx="458474" cy="826118"/>
          </a:xfrm>
          <a:prstGeom prst="rect">
            <a:avLst/>
          </a:prstGeom>
          <a:noFill/>
        </p:spPr>
      </p:pic>
      <p:pic>
        <p:nvPicPr>
          <p:cNvPr id="23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t="71552" b="11335"/>
          <a:stretch>
            <a:fillRect/>
          </a:stretch>
        </p:blipFill>
        <p:spPr bwMode="auto">
          <a:xfrm>
            <a:off x="3391699" y="1692482"/>
            <a:ext cx="2164160" cy="333042"/>
          </a:xfrm>
          <a:prstGeom prst="rect">
            <a:avLst/>
          </a:prstGeom>
          <a:noFill/>
        </p:spPr>
      </p:pic>
      <p:pic>
        <p:nvPicPr>
          <p:cNvPr id="24" name="Picture 26" descr="https://thumbs.dreamstime.com/z/%D0%B8-%D1%8E%D1%81%D1%82%D1%80%D0%B0%D1%86%D0%B8%D1%8F-%D0%BE%D0%BC%D0%B0-%D1%81%D0%B5%D0%BC%D1%8C%D0%B8-74966845.jpg"/>
          <p:cNvPicPr>
            <a:picLocks noChangeAspect="1" noChangeArrowheads="1"/>
          </p:cNvPicPr>
          <p:nvPr/>
        </p:nvPicPr>
        <p:blipFill>
          <a:blip r:embed="rId4" cstate="print"/>
          <a:srcRect t="30657" r="77544" b="27782"/>
          <a:stretch>
            <a:fillRect/>
          </a:stretch>
        </p:blipFill>
        <p:spPr bwMode="auto">
          <a:xfrm>
            <a:off x="3401222" y="896469"/>
            <a:ext cx="485974" cy="808817"/>
          </a:xfrm>
          <a:prstGeom prst="rect">
            <a:avLst/>
          </a:prstGeom>
          <a:noFill/>
        </p:spPr>
      </p:pic>
      <p:pic>
        <p:nvPicPr>
          <p:cNvPr id="25" name="Picture 30" descr="https://static.tildacdn.com/tild6131-6236-4438-a236-353063656139/2.jpg"/>
          <p:cNvPicPr>
            <a:picLocks noChangeAspect="1" noChangeArrowheads="1"/>
          </p:cNvPicPr>
          <p:nvPr/>
        </p:nvPicPr>
        <p:blipFill>
          <a:blip r:embed="rId5" cstate="print"/>
          <a:srcRect t="64216"/>
          <a:stretch>
            <a:fillRect/>
          </a:stretch>
        </p:blipFill>
        <p:spPr bwMode="auto">
          <a:xfrm>
            <a:off x="5875057" y="1362636"/>
            <a:ext cx="2743197" cy="654423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322729" y="2549342"/>
            <a:ext cx="5136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38 000 000 налогоплательщиков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293223" y="2486589"/>
            <a:ext cx="5136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520 000 налогоплательщиков</a:t>
            </a: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31694" y="3338236"/>
            <a:ext cx="5136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42% - не платят налог с КС  6 соток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373905" y="3275483"/>
            <a:ext cx="5136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14,6% - не платят налог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2729" y="4270565"/>
            <a:ext cx="5136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10 категорий налогоплательщиков - льготников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36658" y="4297459"/>
            <a:ext cx="5136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13 типов юридических лиц - льготников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/>
      <p:bldP spid="27" grpId="1"/>
      <p:bldP spid="28" grpId="1"/>
      <p:bldP spid="29" grpId="1"/>
      <p:bldP spid="13" grpId="1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>
            <a:spLocks noGrp="1"/>
          </p:cNvSpPr>
          <p:nvPr>
            <p:ph type="ctrTitle"/>
          </p:nvPr>
        </p:nvSpPr>
        <p:spPr>
          <a:xfrm>
            <a:off x="0" y="143434"/>
            <a:ext cx="12215225" cy="75353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Налог на имущество организаций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pic>
        <p:nvPicPr>
          <p:cNvPr id="21" name="Picture 10" descr="https://yandex-images.naydex.net/KDA5M6084/9c130513RX/aV9Am56Lc22Gp6Sv-PZY1DDCBgcD4fhNc96FMC-7_3au39MBLudYttOa3ZzCNSDhgd_zMvpQrmqDVtLxm441EisaSoXTiGBqkPPu6ImuWpYp2FINA-axWimIwi146bk54oqFan-nSPqBwYjwxzQh_q710CyNadAPqSX6jYHebkd8VFTGxLVaLL-HnZia9lfIf_IRDzTx7TJ37qBJHLzkOZXz8xs7zE7qsfe5yI9iYqu7zPA-pFTeLa4n5q2-z1NPQXgP9eunaHi2lZqNuehK8Hb0Fjgq4-oRRfCzeA6L3gqx2fsYBOd00I_nlcKnR1SHut_LCYJXxTypDue7iMlwRWxnA-L0hnJDup6-u5fxTdB92iU4Bt3jDE71p1M_jc8drt_6MwDZSN2Mx6LGuH5gi7TSwDqbT-0FrxbxrbvdT3F6aQjm2oJEZIqjmZOR72_GX9UvLwLM7yRu7r1ZPovmKpDpzRId50n6pOCG2pRARa-j7fk9u1LdEbYN54y73Fd3UmEI8d65cGCHtLKysdRa4FThIT8t0eYMZP-EZQyI8gqH_-U_DPho847chfqEQ2Gei-TlO6Zx-DqUIcWJgeptTHZDM9PFqG5ppou7tLPtS8183T4eNOHHAlj2nGYNrv8Yk8zXGDPKafKHzoPct1RDrbfm2gWOd_cJjTLRqqv-bEJvTynGxKlCfp6HnJO50nPgTOM1IAXs6Q9087trD7b7ApPK8gco_XXVhsaHy4VKQaqi_vouo33MMoEN2bug8lNGbGsU2fqFQ1qBg7O0mNdTym7wLA8e89UuTOuVRQG9zSGY6eQ6GOZi6JXan-uTY2SZhtrdD5lbxh6JB9qlntFZbElpE_ryrGJIsLGHj5nCds5s0y8sIeXhEm3BnWsPido_gfTZLin6f_-T4YXFulNLgKLI3gOZQPAfjwj6oqj7bVdhWi__yLtRVrGNkJm_3EXPZ9AMKBPq2AdV3YJ5G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8970" y="964634"/>
            <a:ext cx="2640954" cy="1760636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510988" y="4315389"/>
            <a:ext cx="11519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- 2,2% от среднегодовой стоимости имущества ( 25% освобождений по этой базе)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-    2% от кадастровой стоимости ( 0,9%  освобождений по этой базе)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30" name="Picture 30" descr="https://static.tildacdn.com/tild6131-6236-4438-a236-353063656139/2.jpg"/>
          <p:cNvPicPr>
            <a:picLocks noChangeAspect="1" noChangeArrowheads="1"/>
          </p:cNvPicPr>
          <p:nvPr/>
        </p:nvPicPr>
        <p:blipFill>
          <a:blip r:embed="rId3" cstate="print"/>
          <a:srcRect b="34804"/>
          <a:stretch>
            <a:fillRect/>
          </a:stretch>
        </p:blipFill>
        <p:spPr bwMode="auto">
          <a:xfrm>
            <a:off x="5872160" y="1013011"/>
            <a:ext cx="3918855" cy="1703295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>
            <a:off x="1120586" y="2943789"/>
            <a:ext cx="975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Основная доля в имущественных налогах – 67% (910 </a:t>
            </a:r>
            <a:r>
              <a:rPr lang="ru-RU" sz="2400" b="1" dirty="0" err="1" smtClean="0">
                <a:solidFill>
                  <a:srgbClr val="0070C0"/>
                </a:solidFill>
              </a:rPr>
              <a:t>млрд</a:t>
            </a:r>
            <a:r>
              <a:rPr lang="ru-RU" sz="2400" b="1" dirty="0" smtClean="0">
                <a:solidFill>
                  <a:srgbClr val="0070C0"/>
                </a:solidFill>
              </a:rPr>
              <a:t> руб.)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64776" y="3445813"/>
            <a:ext cx="10327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Предельная ставка для различных видов объектов налогообложения устанавливается на федеральном уровне</a:t>
            </a:r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761128" y="5382189"/>
            <a:ext cx="5136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450 000 организаций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083859" y="6027648"/>
            <a:ext cx="662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35 000 организаций имеют льготы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215225" cy="12729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Налог на имущество организаций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от кадастровой стоимости в ЦФО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8234" y="1366001"/>
            <a:ext cx="11116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 большинстве субъектов РФ ставка максимальная  - </a:t>
            </a:r>
            <a:r>
              <a:rPr lang="ru-RU" sz="2800" b="1" dirty="0" smtClean="0">
                <a:solidFill>
                  <a:srgbClr val="002060"/>
                </a:solidFill>
              </a:rPr>
              <a:t>2%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2376" y="2343154"/>
            <a:ext cx="11116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Смоленская область: минимальная ставка в 2018 – 2021 </a:t>
            </a:r>
            <a:r>
              <a:rPr lang="ru-RU" sz="2400" b="1" dirty="0" err="1" smtClean="0">
                <a:solidFill>
                  <a:srgbClr val="0070C0"/>
                </a:solidFill>
              </a:rPr>
              <a:t>гг</a:t>
            </a:r>
            <a:r>
              <a:rPr lang="ru-RU" sz="2400" b="1" dirty="0" smtClean="0">
                <a:solidFill>
                  <a:srgbClr val="0070C0"/>
                </a:solidFill>
              </a:rPr>
              <a:t>  - </a:t>
            </a:r>
            <a:r>
              <a:rPr lang="ru-RU" sz="3600" b="1" dirty="0" smtClean="0">
                <a:solidFill>
                  <a:srgbClr val="00B050"/>
                </a:solidFill>
              </a:rPr>
              <a:t>0,8%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800" y="3176871"/>
            <a:ext cx="111162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Ивановская область: 2018 г. – </a:t>
            </a:r>
            <a:r>
              <a:rPr lang="ru-RU" sz="3200" b="1" dirty="0" smtClean="0">
                <a:solidFill>
                  <a:srgbClr val="00B050"/>
                </a:solidFill>
              </a:rPr>
              <a:t>1,3%</a:t>
            </a:r>
            <a:r>
              <a:rPr lang="ru-RU" sz="2400" b="1" dirty="0" smtClean="0">
                <a:solidFill>
                  <a:srgbClr val="0070C0"/>
                </a:solidFill>
              </a:rPr>
              <a:t>;  2019 – 2021 </a:t>
            </a:r>
            <a:r>
              <a:rPr lang="ru-RU" sz="2400" b="1" dirty="0" err="1" smtClean="0">
                <a:solidFill>
                  <a:srgbClr val="0070C0"/>
                </a:solidFill>
              </a:rPr>
              <a:t>гг</a:t>
            </a:r>
            <a:r>
              <a:rPr lang="ru-RU" sz="2400" b="1" dirty="0" smtClean="0">
                <a:solidFill>
                  <a:srgbClr val="0070C0"/>
                </a:solidFill>
              </a:rPr>
              <a:t>  - </a:t>
            </a:r>
            <a:r>
              <a:rPr lang="ru-RU" sz="2800" b="1" dirty="0" smtClean="0">
                <a:solidFill>
                  <a:srgbClr val="00B050"/>
                </a:solidFill>
              </a:rPr>
              <a:t>1,6%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5836" y="4019553"/>
            <a:ext cx="11116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Воронежская область: 2018 г. – 1,7%;  2019 – </a:t>
            </a:r>
            <a:r>
              <a:rPr lang="ru-RU" sz="2800" b="1" dirty="0" smtClean="0">
                <a:solidFill>
                  <a:srgbClr val="00B050"/>
                </a:solidFill>
              </a:rPr>
              <a:t>1,5%</a:t>
            </a:r>
            <a:r>
              <a:rPr lang="ru-RU" sz="2400" b="1" dirty="0" smtClean="0">
                <a:solidFill>
                  <a:srgbClr val="0070C0"/>
                </a:solidFill>
              </a:rPr>
              <a:t>;  2020 и 2021 </a:t>
            </a:r>
            <a:r>
              <a:rPr lang="ru-RU" sz="2400" b="1" dirty="0" err="1" smtClean="0">
                <a:solidFill>
                  <a:srgbClr val="0070C0"/>
                </a:solidFill>
              </a:rPr>
              <a:t>гг</a:t>
            </a:r>
            <a:r>
              <a:rPr lang="ru-RU" sz="2400" b="1" dirty="0" smtClean="0">
                <a:solidFill>
                  <a:srgbClr val="0070C0"/>
                </a:solidFill>
              </a:rPr>
              <a:t>  - </a:t>
            </a:r>
            <a:r>
              <a:rPr lang="ru-RU" sz="2800" b="1" dirty="0" smtClean="0">
                <a:solidFill>
                  <a:srgbClr val="002060"/>
                </a:solidFill>
              </a:rPr>
              <a:t>2,0%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1" y="4996706"/>
            <a:ext cx="11116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Тульская область: 2018 г. и 2019 </a:t>
            </a:r>
            <a:r>
              <a:rPr lang="ru-RU" sz="2400" b="1" dirty="0" err="1" smtClean="0">
                <a:solidFill>
                  <a:srgbClr val="0070C0"/>
                </a:solidFill>
              </a:rPr>
              <a:t>гг</a:t>
            </a:r>
            <a:r>
              <a:rPr lang="ru-RU" sz="2400" b="1" dirty="0" smtClean="0">
                <a:solidFill>
                  <a:srgbClr val="0070C0"/>
                </a:solidFill>
              </a:rPr>
              <a:t> - 2%;  2020 – </a:t>
            </a:r>
            <a:r>
              <a:rPr lang="ru-RU" sz="3600" b="1" dirty="0" smtClean="0">
                <a:solidFill>
                  <a:srgbClr val="00B050"/>
                </a:solidFill>
              </a:rPr>
              <a:t>1,0%</a:t>
            </a:r>
            <a:r>
              <a:rPr lang="ru-RU" sz="2400" b="1" dirty="0" smtClean="0">
                <a:solidFill>
                  <a:srgbClr val="0070C0"/>
                </a:solidFill>
              </a:rPr>
              <a:t>;  2021 </a:t>
            </a:r>
            <a:r>
              <a:rPr lang="ru-RU" sz="2400" b="1" dirty="0" err="1" smtClean="0">
                <a:solidFill>
                  <a:srgbClr val="0070C0"/>
                </a:solidFill>
              </a:rPr>
              <a:t>гг</a:t>
            </a:r>
            <a:r>
              <a:rPr lang="ru-RU" sz="2400" b="1" dirty="0" smtClean="0">
                <a:solidFill>
                  <a:srgbClr val="0070C0"/>
                </a:solidFill>
              </a:rPr>
              <a:t>  - </a:t>
            </a:r>
            <a:r>
              <a:rPr lang="ru-RU" sz="2800" b="1" dirty="0" smtClean="0">
                <a:solidFill>
                  <a:srgbClr val="002060"/>
                </a:solidFill>
              </a:rPr>
              <a:t>2,0%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301</Words>
  <Application>Microsoft Office PowerPoint</Application>
  <PresentationFormat>Произвольный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1_Тема Office</vt:lpstr>
      <vt:lpstr>  Имущественные налоги  в Российской Федерации  </vt:lpstr>
      <vt:lpstr>     Объекты налогообложения в РФ     </vt:lpstr>
      <vt:lpstr>     Имущественные налоги в РФ     </vt:lpstr>
      <vt:lpstr>                                   Налог на имущество физических лиц      </vt:lpstr>
      <vt:lpstr>         Земельный налог      </vt:lpstr>
      <vt:lpstr>       Налог на имущество организаций      </vt:lpstr>
      <vt:lpstr>       Налог на имущество организаций  от кадастровой стоимости в ЦФО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Имущественные налоги  в Российской Федерации</dc:title>
  <dc:creator>пользователь</dc:creator>
  <cp:lastModifiedBy>Алексей</cp:lastModifiedBy>
  <cp:revision>65</cp:revision>
  <dcterms:created xsi:type="dcterms:W3CDTF">2021-03-29T11:07:22Z</dcterms:created>
  <dcterms:modified xsi:type="dcterms:W3CDTF">2021-04-06T23:23:43Z</dcterms:modified>
</cp:coreProperties>
</file>