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1"/>
  </p:sldMasterIdLst>
  <p:notesMasterIdLst>
    <p:notesMasterId r:id="rId26"/>
  </p:notesMasterIdLst>
  <p:sldIdLst>
    <p:sldId id="256" r:id="rId2"/>
    <p:sldId id="377" r:id="rId3"/>
    <p:sldId id="257" r:id="rId4"/>
    <p:sldId id="334" r:id="rId5"/>
    <p:sldId id="325" r:id="rId6"/>
    <p:sldId id="349" r:id="rId7"/>
    <p:sldId id="281" r:id="rId8"/>
    <p:sldId id="318" r:id="rId9"/>
    <p:sldId id="312" r:id="rId10"/>
    <p:sldId id="333" r:id="rId11"/>
    <p:sldId id="384" r:id="rId12"/>
    <p:sldId id="381" r:id="rId13"/>
    <p:sldId id="378" r:id="rId14"/>
    <p:sldId id="379" r:id="rId15"/>
    <p:sldId id="323" r:id="rId16"/>
    <p:sldId id="380" r:id="rId17"/>
    <p:sldId id="320" r:id="rId18"/>
    <p:sldId id="287" r:id="rId19"/>
    <p:sldId id="277" r:id="rId20"/>
    <p:sldId id="259" r:id="rId21"/>
    <p:sldId id="267" r:id="rId22"/>
    <p:sldId id="275" r:id="rId23"/>
    <p:sldId id="385" r:id="rId24"/>
    <p:sldId id="273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08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F623B1-17E7-42CC-BABA-5AE40886A169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805EDE-BCC8-46D0-B61F-BEB95D6C27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289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           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442A6-B47C-4BAC-B923-4C97FDEECD30}" type="slidenum">
              <a:rPr lang="ru-RU" altLang="ru-RU" smtClean="0"/>
              <a:pPr/>
              <a:t>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58788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1420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1646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448340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16790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693541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6725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12/9/2020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60519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564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6549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582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12/9/2020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963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9724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002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816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12/9/2020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489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12/9/2020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1888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12/9/2020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0394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DA0AE5-F497-436E-A409-0DD74AF538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1164" y="1853645"/>
            <a:ext cx="10837306" cy="2545421"/>
          </a:xfrm>
        </p:spPr>
        <p:txBody>
          <a:bodyPr/>
          <a:lstStyle/>
          <a:p>
            <a:pPr marL="17780">
              <a:spcBef>
                <a:spcPts val="600"/>
              </a:spcBef>
              <a:spcAft>
                <a:spcPts val="0"/>
              </a:spcAft>
            </a:pPr>
            <a:r>
              <a:rPr lang="ru-RU" sz="32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Характеристики достоверности результатов оценки в  отчете  оценщиков и заключении эксперта. При каких условиях результат оценки может быть признан недостоверным</a:t>
            </a:r>
            <a: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 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8DF70E6-5F4D-438D-92A5-443C4ED116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90929" y="4399067"/>
            <a:ext cx="7766936" cy="524626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altLang="ru-RU" sz="2000" b="1" dirty="0" err="1">
                <a:solidFill>
                  <a:schemeClr val="tx1"/>
                </a:solidFill>
                <a:latin typeface="STXihei" panose="02010600040101010101" pitchFamily="2" charset="-122"/>
                <a:ea typeface="STXihei" panose="02010600040101010101" pitchFamily="2" charset="-122"/>
                <a:cs typeface="Times New Roman" panose="02020603050405020304" pitchFamily="18" charset="0"/>
              </a:rPr>
              <a:t>Лейфер</a:t>
            </a:r>
            <a:r>
              <a:rPr lang="ru-RU" altLang="ru-RU" sz="2000" b="1" dirty="0">
                <a:solidFill>
                  <a:schemeClr val="tx1"/>
                </a:solidFill>
                <a:latin typeface="STXihei" panose="02010600040101010101" pitchFamily="2" charset="-122"/>
                <a:ea typeface="STXihei" panose="02010600040101010101" pitchFamily="2" charset="-122"/>
                <a:cs typeface="Times New Roman" panose="02020603050405020304" pitchFamily="18" charset="0"/>
              </a:rPr>
              <a:t> Л. А</a:t>
            </a:r>
            <a:r>
              <a:rPr lang="ru-RU" altLang="ru-RU" sz="2000" b="1" dirty="0">
                <a:latin typeface="STXihei" panose="02010600040101010101" pitchFamily="2" charset="-122"/>
                <a:ea typeface="STXihei" panose="02010600040101010101" pitchFamily="2" charset="-122"/>
                <a:cs typeface="Times New Roman" panose="02020603050405020304" pitchFamily="18" charset="0"/>
              </a:rPr>
              <a:t>.    </a:t>
            </a:r>
            <a:r>
              <a:rPr lang="ru-RU" altLang="ru-RU" sz="2000" b="1" dirty="0">
                <a:solidFill>
                  <a:schemeClr val="tx1"/>
                </a:solidFill>
                <a:latin typeface="STXihei" panose="02010600040101010101" pitchFamily="2" charset="-122"/>
                <a:ea typeface="STXihei" panose="0201060004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2000" dirty="0">
              <a:latin typeface="STXihei" panose="02010600040101010101" pitchFamily="2" charset="-122"/>
              <a:ea typeface="STXihei" panose="02010600040101010101" pitchFamily="2" charset="-122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666AFB8-8511-49FD-A088-E1A9E500ABF7}"/>
              </a:ext>
            </a:extLst>
          </p:cNvPr>
          <p:cNvSpPr/>
          <p:nvPr/>
        </p:nvSpPr>
        <p:spPr>
          <a:xfrm>
            <a:off x="169050" y="5995512"/>
            <a:ext cx="108373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/>
              <a:t>ВСЕРОССИЙСКИЙ ОЦЕНОЧНЫЙ ФОРУМ, </a:t>
            </a:r>
          </a:p>
          <a:p>
            <a:pPr algn="r"/>
            <a:r>
              <a:rPr lang="ru-RU" b="1" dirty="0"/>
              <a:t>Оценочная деятельность: </a:t>
            </a:r>
            <a:endParaRPr lang="ru-RU" dirty="0"/>
          </a:p>
          <a:p>
            <a:pPr algn="r"/>
            <a:r>
              <a:rPr lang="ru-RU" b="1" dirty="0"/>
              <a:t>новая реальность, вызовы и возможности для развития. </a:t>
            </a:r>
            <a:r>
              <a:rPr lang="ru-RU" b="1"/>
              <a:t>2020 г.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D49D165-6333-4886-BE6D-0AF8CFA241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719" y="-142329"/>
            <a:ext cx="7625223" cy="2298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3615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>
            <a:extLst>
              <a:ext uri="{FF2B5EF4-FFF2-40B4-BE49-F238E27FC236}">
                <a16:creationId xmlns:a16="http://schemas.microsoft.com/office/drawing/2014/main" id="{8CA4D934-93F1-4270-B66A-F8460B93E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8862" y="308195"/>
            <a:ext cx="8229600" cy="1138237"/>
          </a:xfrm>
        </p:spPr>
        <p:txBody>
          <a:bodyPr/>
          <a:lstStyle/>
          <a:p>
            <a:r>
              <a:rPr lang="ru-RU" altLang="ru-RU" sz="2800" dirty="0">
                <a:latin typeface="STXihei" panose="02010600040101010101" pitchFamily="2" charset="-122"/>
                <a:ea typeface="STXihei" panose="02010600040101010101" pitchFamily="2" charset="-122"/>
              </a:rPr>
              <a:t>От стандартной ошибки к интервалу неопределенности (продолжение).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A43553A-4AEC-4629-8C96-F0D3CA92F186}"/>
              </a:ext>
            </a:extLst>
          </p:cNvPr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847528" y="1628800"/>
            <a:ext cx="8136904" cy="4682436"/>
          </a:xfrm>
          <a:prstGeom prst="rect">
            <a:avLst/>
          </a:prstGeom>
          <a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ru-RU" dirty="0">
                <a:noFill/>
                <a:latin typeface="Arial" charset="0"/>
                <a:cs typeface="Arial" charset="0"/>
              </a:rPr>
              <a:t> 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6FCB61-AEBC-43EF-A32A-8BE99486E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14703"/>
          </a:xfrm>
        </p:spPr>
        <p:txBody>
          <a:bodyPr/>
          <a:lstStyle/>
          <a:p>
            <a:r>
              <a:rPr lang="ru-RU" dirty="0"/>
              <a:t>Определение характеристик точности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5416EF6-9BAC-406E-8FDD-6ECE1EF6BA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1324303"/>
            <a:ext cx="4184035" cy="4717058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Методы индивидуальной оценки</a:t>
            </a:r>
          </a:p>
          <a:p>
            <a:r>
              <a:rPr lang="ru-RU" dirty="0"/>
              <a:t>Используются аналитические методы и методы имитационного моделирования,  основанные на анализе факторов (источников) неопределенности.</a:t>
            </a:r>
          </a:p>
          <a:p>
            <a:r>
              <a:rPr lang="ru-RU" dirty="0"/>
              <a:t>Учитывается:</a:t>
            </a:r>
          </a:p>
          <a:p>
            <a:pPr marL="0" indent="0">
              <a:buNone/>
            </a:pPr>
            <a:r>
              <a:rPr lang="ru-RU" dirty="0"/>
              <a:t> - модельная неопределенность</a:t>
            </a:r>
          </a:p>
          <a:p>
            <a:pPr marL="0" indent="0">
              <a:buNone/>
            </a:pPr>
            <a:r>
              <a:rPr lang="ru-RU" dirty="0"/>
              <a:t>-  неопределенность рыночных данных</a:t>
            </a:r>
          </a:p>
          <a:p>
            <a:pPr marL="0" indent="0">
              <a:buNone/>
            </a:pPr>
            <a:r>
              <a:rPr lang="ru-RU" dirty="0"/>
              <a:t>- неопределенность параметров, используемых в расчетах</a:t>
            </a:r>
          </a:p>
          <a:p>
            <a:r>
              <a:rPr lang="ru-RU" dirty="0"/>
              <a:t>Используется методология неопределенности измерений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A3A8D59-E18D-44E1-9CD4-1A2D426C29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89970" y="1324303"/>
            <a:ext cx="4184034" cy="4717059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Методы массовой (автоматизированной) оценки.</a:t>
            </a:r>
          </a:p>
          <a:p>
            <a:r>
              <a:rPr lang="ru-RU" dirty="0"/>
              <a:t>Используются статистические технологии, методы анализа данных.</a:t>
            </a:r>
          </a:p>
          <a:p>
            <a:r>
              <a:rPr lang="ru-RU" dirty="0"/>
              <a:t>Основу методов составляет сравнение результатов оценки с ценами сделок (предложений).</a:t>
            </a:r>
          </a:p>
          <a:p>
            <a:r>
              <a:rPr lang="ru-RU" dirty="0"/>
              <a:t>Для анализа точности формируется тестовая выборка из рыночных данных по объектам с известными ценами сделок (предложений).</a:t>
            </a:r>
          </a:p>
          <a:p>
            <a:r>
              <a:rPr lang="ru-RU" dirty="0"/>
              <a:t>Процедура анализа не зависит от конкретного метода оценки. </a:t>
            </a:r>
          </a:p>
        </p:txBody>
      </p:sp>
    </p:spTree>
    <p:extLst>
      <p:ext uri="{BB962C8B-B14F-4D97-AF65-F5344CB8AC3E}">
        <p14:creationId xmlns:p14="http://schemas.microsoft.com/office/powerpoint/2010/main" val="8016672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565A8C-77CD-4FEA-9039-0F91BDD90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Методы сравнительного  подхода. Ключевые факторы неопределенности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431F80B-1C67-40E2-B21C-78242E1C91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dirty="0">
                <a:latin typeface="STXihei" panose="02010600040101010101" pitchFamily="2" charset="-122"/>
                <a:ea typeface="STXihei" panose="02010600040101010101" pitchFamily="2" charset="-122"/>
              </a:rPr>
              <a:t>Вероятностная природа рынка. Каждый участник рынка (продавцы и покупатели), устанавливаю свою цену покупки/продажи  имеет свои личные предпочтения, свою мотивацию, свое отношение к риску. </a:t>
            </a:r>
          </a:p>
          <a:p>
            <a:pPr>
              <a:lnSpc>
                <a:spcPct val="80000"/>
              </a:lnSpc>
            </a:pPr>
            <a:r>
              <a:rPr lang="ru-RU" altLang="ru-RU" dirty="0">
                <a:latin typeface="STXihei" panose="02010600040101010101" pitchFamily="2" charset="-122"/>
                <a:ea typeface="STXihei" panose="02010600040101010101" pitchFamily="2" charset="-122"/>
              </a:rPr>
              <a:t>Ограниченность выборки (ограниченность рыночной информации). </a:t>
            </a:r>
          </a:p>
          <a:p>
            <a:pPr>
              <a:lnSpc>
                <a:spcPct val="80000"/>
              </a:lnSpc>
            </a:pPr>
            <a:r>
              <a:rPr lang="ru-RU" altLang="ru-RU" dirty="0">
                <a:latin typeface="STXihei" panose="02010600040101010101" pitchFamily="2" charset="-122"/>
                <a:ea typeface="STXihei" panose="02010600040101010101" pitchFamily="2" charset="-122"/>
              </a:rPr>
              <a:t>Все объекты, выставляемые на рынок имеют свои особенности, которые не могут быть полностью отражены в описании. В силу </a:t>
            </a:r>
            <a:r>
              <a:rPr lang="ru-RU" altLang="ru-RU" dirty="0" err="1">
                <a:latin typeface="STXihei" panose="02010600040101010101" pitchFamily="2" charset="-122"/>
                <a:ea typeface="STXihei" panose="02010600040101010101" pitchFamily="2" charset="-122"/>
              </a:rPr>
              <a:t>неучитываемых</a:t>
            </a:r>
            <a:r>
              <a:rPr lang="ru-RU" altLang="ru-RU" dirty="0">
                <a:latin typeface="STXihei" panose="02010600040101010101" pitchFamily="2" charset="-122"/>
                <a:ea typeface="STXihei" panose="02010600040101010101" pitchFamily="2" charset="-122"/>
              </a:rPr>
              <a:t> параметров они могут различаться по цене.</a:t>
            </a:r>
          </a:p>
          <a:p>
            <a:pPr>
              <a:lnSpc>
                <a:spcPct val="80000"/>
              </a:lnSpc>
            </a:pPr>
            <a:r>
              <a:rPr lang="ru-RU" altLang="ru-RU" dirty="0">
                <a:latin typeface="STXihei" panose="02010600040101010101" pitchFamily="2" charset="-122"/>
                <a:ea typeface="STXihei" panose="02010600040101010101" pitchFamily="2" charset="-122"/>
              </a:rPr>
              <a:t>Поправочные коэффициенты, которые также определяются на основе статистических данных и поэтому неизбежно содержат погрешность.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15841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E2D3E7-8B5F-4CB5-B82B-EBEBED1AD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22738"/>
            <a:ext cx="8596668" cy="1172308"/>
          </a:xfrm>
        </p:spPr>
        <p:txBody>
          <a:bodyPr>
            <a:normAutofit fontScale="90000"/>
          </a:bodyPr>
          <a:lstStyle/>
          <a:p>
            <a:r>
              <a:rPr lang="ru-RU" altLang="ru-RU" dirty="0">
                <a:latin typeface="STXihei" panose="02010600040101010101" pitchFamily="2" charset="-122"/>
                <a:ea typeface="STXihei" panose="02010600040101010101" pitchFamily="2" charset="-122"/>
              </a:rPr>
              <a:t>Методы сравнительного подхода. Расчет стандартной неопределенности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538E7A4-E189-4ACA-ACDA-18BE1A748E1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7334" y="1395047"/>
                <a:ext cx="8596668" cy="4646316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ru-RU" dirty="0"/>
                  <a:t>относительная стандартная  неопределенность результата оценки, полученного в рамках сравнительного подхода, рассчитывается как сумма относительных стандартных неопределенностей каждой из названных выше составляющих.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b="1" i="1">
                            <a:latin typeface="Cambria Math" panose="02040503050406030204" pitchFamily="18" charset="0"/>
                          </a:rPr>
                          <m:t>𝝈</m:t>
                        </m:r>
                      </m:e>
                      <m:sub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𝒗</m:t>
                        </m:r>
                      </m:sub>
                    </m:sSub>
                  </m:oMath>
                </a14:m>
                <a:r>
                  <a:rPr lang="ru-RU" b="1" dirty="0"/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ru-RU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b="1" i="1">
                                    <a:latin typeface="Cambria Math" panose="02040503050406030204" pitchFamily="18" charset="0"/>
                                  </a:rPr>
                                  <m:t>𝝈</m:t>
                                </m:r>
                              </m:e>
                              <m:sub>
                                <m:r>
                                  <a:rPr lang="en-US" b="1" i="1">
                                    <a:latin typeface="Cambria Math" panose="02040503050406030204" pitchFamily="18" charset="0"/>
                                  </a:rPr>
                                  <m:t>𝒎</m:t>
                                </m:r>
                              </m:sub>
                            </m:sSub>
                          </m:e>
                          <m:sup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ru-RU" b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ru-RU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ru-RU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b="1" i="1">
                                    <a:latin typeface="Cambria Math" panose="02040503050406030204" pitchFamily="18" charset="0"/>
                                  </a:rPr>
                                  <m:t>𝝈</m:t>
                                </m:r>
                              </m:e>
                              <m:sub>
                                <m:r>
                                  <a:rPr lang="en-US" b="1" i="1">
                                    <a:latin typeface="Cambria Math" panose="02040503050406030204" pitchFamily="18" charset="0"/>
                                  </a:rPr>
                                  <m:t>𝒌</m:t>
                                </m:r>
                              </m:sub>
                            </m:sSub>
                          </m:e>
                          <m:sup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ru-RU" b="1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ru-RU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ru-RU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b="1" i="1">
                                    <a:latin typeface="Cambria Math" panose="02040503050406030204" pitchFamily="18" charset="0"/>
                                  </a:rPr>
                                  <m:t>𝝈</m:t>
                                </m:r>
                              </m:e>
                              <m:sub>
                                <m:r>
                                  <a:rPr lang="en-US" b="1" i="1"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sub>
                            </m:sSub>
                          </m:e>
                          <m:sup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r>
                  <a:rPr lang="ru-RU" b="1" dirty="0"/>
                  <a:t>	</a:t>
                </a:r>
                <a:r>
                  <a:rPr lang="ru-RU" dirty="0"/>
                  <a:t>	</a:t>
                </a:r>
                <a:r>
                  <a:rPr lang="ru-RU" dirty="0">
                    <a:effectLst/>
                  </a:rPr>
                  <a:t>(1)</a:t>
                </a:r>
                <a:r>
                  <a:rPr lang="ru-RU" dirty="0"/>
                  <a:t>,</a:t>
                </a:r>
                <a:endParaRPr lang="ru-RU" dirty="0">
                  <a:effectLst/>
                </a:endParaRPr>
              </a:p>
              <a:p>
                <a14:m>
                  <m:oMath xmlns:m="http://schemas.openxmlformats.org/officeDocument/2006/math">
                    <m:r>
                      <a:rPr lang="ru-RU" b="1" i="1">
                        <a:latin typeface="Cambria Math" panose="02040503050406030204" pitchFamily="18" charset="0"/>
                      </a:rPr>
                      <m:t>где</m:t>
                    </m:r>
                  </m:oMath>
                </a14:m>
                <a:r>
                  <a:rPr lang="ru-RU" b="1" dirty="0">
                    <a:effectLst/>
                  </a:rPr>
                  <a:t>: </a:t>
                </a:r>
                <a:endParaRPr lang="ru-RU" dirty="0">
                  <a:effectLst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b="1" i="1">
                            <a:latin typeface="Cambria Math" panose="02040503050406030204" pitchFamily="18" charset="0"/>
                          </a:rPr>
                          <m:t>𝝈</m:t>
                        </m:r>
                      </m:e>
                      <m:sub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𝒗</m:t>
                        </m:r>
                      </m:sub>
                    </m:sSub>
                  </m:oMath>
                </a14:m>
                <a:r>
                  <a:rPr lang="ru-RU" dirty="0"/>
                  <a:t> - относительная суммарная стандартная неопределенность результата оценки, полученного в рамках сравнительного подхода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b="1" i="1">
                            <a:latin typeface="Cambria Math" panose="02040503050406030204" pitchFamily="18" charset="0"/>
                          </a:rPr>
                          <m:t>𝝈</m:t>
                        </m:r>
                      </m:e>
                      <m:sub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𝒎</m:t>
                        </m:r>
                      </m:sub>
                    </m:sSub>
                  </m:oMath>
                </a14:m>
                <a:r>
                  <a:rPr lang="ru-RU" b="1" dirty="0"/>
                  <a:t> – </a:t>
                </a:r>
                <a:r>
                  <a:rPr lang="ru-RU" dirty="0"/>
                  <a:t>относительная стандартная неопределенность расчетной величины рыночной стоимости, при условии, что все объекты-аналоги являются однородными по всем характеристикам и по месту нахождению (корректировки не требуются) и используются цены сделок (скидки на торг не требуются);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b="1" i="1">
                            <a:latin typeface="Cambria Math" panose="02040503050406030204" pitchFamily="18" charset="0"/>
                          </a:rPr>
                          <m:t>𝝈</m:t>
                        </m:r>
                      </m:e>
                      <m:sub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𝒌</m:t>
                        </m:r>
                      </m:sub>
                    </m:sSub>
                    <m:r>
                      <a:rPr lang="ru-RU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dirty="0"/>
                  <a:t>- относительная стандартная неопределенность, выраженная в десятичных дробях, связанная с неточным знанием корректирующих коэффициентов;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b="1" i="1">
                            <a:latin typeface="Cambria Math" panose="02040503050406030204" pitchFamily="18" charset="0"/>
                          </a:rPr>
                          <m:t>𝝈</m:t>
                        </m:r>
                      </m:e>
                      <m:sub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𝒓</m:t>
                        </m:r>
                      </m:sub>
                    </m:sSub>
                  </m:oMath>
                </a14:m>
                <a:r>
                  <a:rPr lang="ru-RU" dirty="0"/>
                  <a:t> - относительная стандартная неопределенность, выраженная в десятичных дробях, связанная с использованием цен предложений вместо цен сделок.</a:t>
                </a: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538E7A4-E189-4ACA-ACDA-18BE1A748E1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4" y="1395047"/>
                <a:ext cx="8596668" cy="4646316"/>
              </a:xfrm>
              <a:blipFill>
                <a:blip r:embed="rId2"/>
                <a:stretch>
                  <a:fillRect l="-71" t="-1575" r="-1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10841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83491E-5969-42F1-8385-C2C2E6250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Метод прямой капитализации. </a:t>
            </a:r>
            <a:br>
              <a:rPr lang="ru-RU" sz="3200" dirty="0"/>
            </a:br>
            <a:r>
              <a:rPr lang="ru-RU" sz="3200" dirty="0"/>
              <a:t>Ключевые факторы неопределенности.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61DF77-90D5-4182-806A-7B58E900B2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2400" dirty="0">
                <a:latin typeface="STXihei" panose="02010600040101010101" pitchFamily="2" charset="-122"/>
                <a:ea typeface="STXihei" panose="02010600040101010101" pitchFamily="2" charset="-122"/>
              </a:rPr>
              <a:t>Статистическая природа рыночной величины арендной ставки, среднего уровня недозагрузки и затрат на коммунальные услуги.</a:t>
            </a:r>
          </a:p>
          <a:p>
            <a:pPr>
              <a:lnSpc>
                <a:spcPct val="80000"/>
              </a:lnSpc>
            </a:pPr>
            <a:r>
              <a:rPr lang="ru-RU" altLang="ru-RU" sz="2400" dirty="0">
                <a:latin typeface="STXihei" panose="02010600040101010101" pitchFamily="2" charset="-122"/>
                <a:ea typeface="STXihei" panose="02010600040101010101" pitchFamily="2" charset="-122"/>
              </a:rPr>
              <a:t>Неопределенность при определении коэффициента капитализации и валового мультипликатора на основе статистического анализа данных (или справочников)</a:t>
            </a:r>
          </a:p>
          <a:p>
            <a:pPr>
              <a:lnSpc>
                <a:spcPct val="80000"/>
              </a:lnSpc>
            </a:pPr>
            <a:r>
              <a:rPr lang="ru-RU" altLang="ru-RU" sz="2400" dirty="0">
                <a:latin typeface="STXihei" panose="02010600040101010101" pitchFamily="2" charset="-122"/>
                <a:ea typeface="STXihei" panose="02010600040101010101" pitchFamily="2" charset="-122"/>
              </a:rPr>
              <a:t>Прогнозы денежных потоков, изменения стоимости реверсии и общих прогнозов экономической ситуации.</a:t>
            </a:r>
          </a:p>
          <a:p>
            <a:pPr>
              <a:lnSpc>
                <a:spcPct val="80000"/>
              </a:lnSpc>
            </a:pPr>
            <a:endParaRPr lang="en-US" altLang="ru-RU" dirty="0">
              <a:latin typeface="STXihei" panose="02010600040101010101" pitchFamily="2" charset="-122"/>
              <a:ea typeface="STXihei" panose="02010600040101010101" pitchFamily="2" charset="-122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02071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>
            <a:extLst>
              <a:ext uri="{FF2B5EF4-FFF2-40B4-BE49-F238E27FC236}">
                <a16:creationId xmlns:a16="http://schemas.microsoft.com/office/drawing/2014/main" id="{02AD2333-4614-414D-AFC7-320452865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400" b="1" dirty="0">
                <a:latin typeface="STXihei" panose="02010600040101010101" pitchFamily="2" charset="-122"/>
                <a:ea typeface="STXihei" panose="02010600040101010101" pitchFamily="2" charset="-122"/>
              </a:rPr>
              <a:t>Метод прямой капитализации.  Расчет стандартной ошибки результата оценки,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38CEAB-9BCF-46F3-BD3C-A0AC2B86E17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extLst/>
        </p:spPr>
        <p:txBody>
          <a:bodyPr/>
          <a:lstStyle/>
          <a:p>
            <a:pPr marL="0" indent="0">
              <a:buNone/>
              <a:defRPr/>
            </a:pPr>
            <a:endParaRPr lang="ru-RU" dirty="0">
              <a:noFill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30BF43-1A65-4B70-B038-77A542457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sz="3200" b="1" dirty="0">
                <a:latin typeface="STXihei" panose="02010600040101010101" pitchFamily="2" charset="-122"/>
                <a:ea typeface="STXihei" panose="02010600040101010101" pitchFamily="2" charset="-122"/>
              </a:rPr>
              <a:t>Методы           затратного подхода. Ключевые факторы неопределенности</a:t>
            </a:r>
            <a:endParaRPr lang="ru-RU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423636B-039F-4E84-A8CC-B41EC2D105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2000" dirty="0">
                <a:latin typeface="STXihei" panose="02010600040101010101" pitchFamily="2" charset="-122"/>
                <a:ea typeface="STXihei" panose="02010600040101010101" pitchFamily="2" charset="-122"/>
              </a:rPr>
              <a:t>Неоднозначность  величины снижения рыночной стоимости вследствие износа и </a:t>
            </a:r>
            <a:r>
              <a:rPr lang="ru-RU" altLang="ru-RU" sz="2000" dirty="0" err="1">
                <a:latin typeface="STXihei" panose="02010600040101010101" pitchFamily="2" charset="-122"/>
                <a:ea typeface="STXihei" panose="02010600040101010101" pitchFamily="2" charset="-122"/>
              </a:rPr>
              <a:t>устареваний</a:t>
            </a:r>
            <a:r>
              <a:rPr lang="ru-RU" altLang="ru-RU" sz="2000" dirty="0">
                <a:latin typeface="STXihei" panose="02010600040101010101" pitchFamily="2" charset="-122"/>
                <a:ea typeface="STXihei" panose="02010600040101010101" pitchFamily="2" charset="-122"/>
              </a:rPr>
              <a:t>. </a:t>
            </a:r>
          </a:p>
          <a:p>
            <a:pPr>
              <a:lnSpc>
                <a:spcPct val="80000"/>
              </a:lnSpc>
            </a:pPr>
            <a:endParaRPr lang="ru-RU" altLang="ru-RU" sz="2000" dirty="0">
              <a:latin typeface="STXihei" panose="02010600040101010101" pitchFamily="2" charset="-122"/>
              <a:ea typeface="STXihei" panose="02010600040101010101" pitchFamily="2" charset="-122"/>
            </a:endParaRPr>
          </a:p>
          <a:p>
            <a:pPr>
              <a:lnSpc>
                <a:spcPct val="80000"/>
              </a:lnSpc>
            </a:pPr>
            <a:r>
              <a:rPr lang="ru-RU" altLang="ru-RU" sz="2000" dirty="0">
                <a:latin typeface="STXihei" panose="02010600040101010101" pitchFamily="2" charset="-122"/>
                <a:ea typeface="STXihei" panose="02010600040101010101" pitchFamily="2" charset="-122"/>
              </a:rPr>
              <a:t>Неоднозначность величины прибыли предпринимателя.</a:t>
            </a:r>
          </a:p>
          <a:p>
            <a:pPr>
              <a:lnSpc>
                <a:spcPct val="80000"/>
              </a:lnSpc>
            </a:pPr>
            <a:endParaRPr lang="ru-RU" altLang="ru-RU" sz="2000" dirty="0">
              <a:latin typeface="STXihei" panose="02010600040101010101" pitchFamily="2" charset="-122"/>
              <a:ea typeface="STXihei" panose="02010600040101010101" pitchFamily="2" charset="-122"/>
            </a:endParaRPr>
          </a:p>
          <a:p>
            <a:pPr>
              <a:lnSpc>
                <a:spcPct val="80000"/>
              </a:lnSpc>
            </a:pPr>
            <a:r>
              <a:rPr lang="ru-RU" altLang="ru-RU" sz="2000" dirty="0">
                <a:latin typeface="STXihei" panose="02010600040101010101" pitchFamily="2" charset="-122"/>
                <a:ea typeface="STXihei" panose="02010600040101010101" pitchFamily="2" charset="-122"/>
              </a:rPr>
              <a:t>Неопределенность корректирующих коэффициентов </a:t>
            </a:r>
          </a:p>
          <a:p>
            <a:pPr>
              <a:lnSpc>
                <a:spcPct val="80000"/>
              </a:lnSpc>
            </a:pPr>
            <a:endParaRPr lang="ru-RU" altLang="ru-RU" sz="2000" dirty="0">
              <a:latin typeface="STXihei" panose="02010600040101010101" pitchFamily="2" charset="-122"/>
              <a:ea typeface="STXihei" panose="02010600040101010101" pitchFamily="2" charset="-122"/>
            </a:endParaRPr>
          </a:p>
          <a:p>
            <a:pPr>
              <a:lnSpc>
                <a:spcPct val="80000"/>
              </a:lnSpc>
            </a:pPr>
            <a:r>
              <a:rPr lang="ru-RU" altLang="ru-RU" sz="2000" dirty="0">
                <a:latin typeface="STXihei" panose="02010600040101010101" pitchFamily="2" charset="-122"/>
                <a:ea typeface="STXihei" panose="02010600040101010101" pitchFamily="2" charset="-122"/>
              </a:rPr>
              <a:t>Неопределенность оценки земельного участка.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72702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">
            <a:extLst>
              <a:ext uri="{FF2B5EF4-FFF2-40B4-BE49-F238E27FC236}">
                <a16:creationId xmlns:a16="http://schemas.microsoft.com/office/drawing/2014/main" id="{828320BC-0B9D-4AA5-9444-AC32D5C35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02677"/>
          </a:xfrm>
        </p:spPr>
        <p:txBody>
          <a:bodyPr/>
          <a:lstStyle/>
          <a:p>
            <a:r>
              <a:rPr lang="ru-RU" altLang="ru-RU" sz="2400" b="1" dirty="0">
                <a:latin typeface="STXihei" panose="02010600040101010101" pitchFamily="2" charset="-122"/>
                <a:ea typeface="STXihei" panose="02010600040101010101" pitchFamily="2" charset="-122"/>
              </a:rPr>
              <a:t>Методы           затратного подхода. Расчет стандартной ошибки результата оценки.</a:t>
            </a:r>
          </a:p>
        </p:txBody>
      </p:sp>
      <p:sp>
        <p:nvSpPr>
          <p:cNvPr id="13315" name="Объект 2">
            <a:extLst>
              <a:ext uri="{FF2B5EF4-FFF2-40B4-BE49-F238E27FC236}">
                <a16:creationId xmlns:a16="http://schemas.microsoft.com/office/drawing/2014/main" id="{4A6B2743-D81D-4101-97FC-F579FEDDC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02297"/>
            <a:ext cx="8978394" cy="4739780"/>
          </a:xfrm>
        </p:spPr>
        <p:txBody>
          <a:bodyPr>
            <a:normAutofit fontScale="85000" lnSpcReduction="20000"/>
          </a:bodyPr>
          <a:lstStyle/>
          <a:p>
            <a:pPr marL="114300" indent="0">
              <a:lnSpc>
                <a:spcPct val="115000"/>
              </a:lnSpc>
              <a:buNone/>
              <a:defRPr/>
            </a:pPr>
            <a:r>
              <a:rPr lang="ru-RU" sz="2800" b="1" dirty="0">
                <a:latin typeface="STXihei" panose="02010600040101010101" pitchFamily="2" charset="-122"/>
                <a:ea typeface="STXihei" panose="02010600040101010101" pitchFamily="2" charset="-122"/>
                <a:cs typeface="Times New Roman"/>
              </a:rPr>
              <a:t>Исходные данные:</a:t>
            </a:r>
            <a:endParaRPr lang="ru-RU" sz="2800" dirty="0">
              <a:latin typeface="STXihei" panose="02010600040101010101" pitchFamily="2" charset="-122"/>
              <a:ea typeface="STXihei" panose="02010600040101010101" pitchFamily="2" charset="-122"/>
              <a:cs typeface="Times New Roman"/>
            </a:endParaRPr>
          </a:p>
          <a:p>
            <a:pPr>
              <a:lnSpc>
                <a:spcPct val="115000"/>
              </a:lnSpc>
              <a:buFont typeface="Symbol"/>
              <a:buChar char=""/>
              <a:defRPr/>
            </a:pPr>
            <a:r>
              <a:rPr lang="ru-RU" sz="2800" dirty="0">
                <a:latin typeface="STXihei" panose="02010600040101010101" pitchFamily="2" charset="-122"/>
                <a:ea typeface="STXihei" panose="02010600040101010101" pitchFamily="2" charset="-122"/>
                <a:cs typeface="Times New Roman"/>
              </a:rPr>
              <a:t>Цены продаж аналогов земельного участка. </a:t>
            </a:r>
            <a:r>
              <a:rPr lang="ru-RU" sz="2800" b="1" dirty="0">
                <a:latin typeface="STXihei" panose="02010600040101010101" pitchFamily="2" charset="-122"/>
                <a:ea typeface="STXihei" panose="02010600040101010101" pitchFamily="2" charset="-122"/>
                <a:cs typeface="Times New Roman"/>
              </a:rPr>
              <a:t>– С</a:t>
            </a:r>
            <a:r>
              <a:rPr lang="ru-RU" sz="2800" b="1" baseline="-25000" dirty="0">
                <a:latin typeface="STXihei" panose="02010600040101010101" pitchFamily="2" charset="-122"/>
                <a:ea typeface="STXihei" panose="02010600040101010101" pitchFamily="2" charset="-122"/>
                <a:cs typeface="Times New Roman"/>
              </a:rPr>
              <a:t>1</a:t>
            </a:r>
            <a:r>
              <a:rPr lang="ru-RU" sz="2800" b="1" dirty="0">
                <a:latin typeface="STXihei" panose="02010600040101010101" pitchFamily="2" charset="-122"/>
                <a:ea typeface="STXihei" panose="02010600040101010101" pitchFamily="2" charset="-122"/>
                <a:cs typeface="Times New Roman"/>
              </a:rPr>
              <a:t>,  С</a:t>
            </a:r>
            <a:r>
              <a:rPr lang="ru-RU" sz="2800" b="1" baseline="-25000" dirty="0">
                <a:latin typeface="STXihei" panose="02010600040101010101" pitchFamily="2" charset="-122"/>
                <a:ea typeface="STXihei" panose="02010600040101010101" pitchFamily="2" charset="-122"/>
                <a:cs typeface="Times New Roman"/>
              </a:rPr>
              <a:t>2</a:t>
            </a:r>
            <a:r>
              <a:rPr lang="ru-RU" sz="2800" b="1" dirty="0">
                <a:latin typeface="STXihei" panose="02010600040101010101" pitchFamily="2" charset="-122"/>
                <a:ea typeface="STXihei" panose="02010600040101010101" pitchFamily="2" charset="-122"/>
                <a:cs typeface="Times New Roman"/>
              </a:rPr>
              <a:t>,  С</a:t>
            </a:r>
            <a:r>
              <a:rPr lang="en-US" sz="2800" b="1" baseline="-25000" dirty="0">
                <a:latin typeface="STXihei" panose="02010600040101010101" pitchFamily="2" charset="-122"/>
                <a:ea typeface="STXihei" panose="02010600040101010101" pitchFamily="2" charset="-122"/>
                <a:cs typeface="Times New Roman"/>
              </a:rPr>
              <a:t>n</a:t>
            </a:r>
            <a:r>
              <a:rPr lang="ru-RU" sz="2800" b="1" dirty="0">
                <a:latin typeface="STXihei" panose="02010600040101010101" pitchFamily="2" charset="-122"/>
                <a:ea typeface="STXihei" panose="02010600040101010101" pitchFamily="2" charset="-122"/>
                <a:cs typeface="Times New Roman"/>
              </a:rPr>
              <a:t>, .</a:t>
            </a:r>
            <a:endParaRPr lang="ru-RU" sz="2800" dirty="0">
              <a:latin typeface="STXihei" panose="02010600040101010101" pitchFamily="2" charset="-122"/>
              <a:ea typeface="STXihei" panose="02010600040101010101" pitchFamily="2" charset="-122"/>
              <a:cs typeface="Times New Roman"/>
            </a:endParaRPr>
          </a:p>
          <a:p>
            <a:pPr>
              <a:lnSpc>
                <a:spcPct val="115000"/>
              </a:lnSpc>
              <a:buFont typeface="Symbol"/>
              <a:buChar char=""/>
              <a:defRPr/>
            </a:pPr>
            <a:r>
              <a:rPr lang="ru-RU" sz="2800" dirty="0">
                <a:latin typeface="STXihei" panose="02010600040101010101" pitchFamily="2" charset="-122"/>
                <a:ea typeface="STXihei" panose="02010600040101010101" pitchFamily="2" charset="-122"/>
                <a:cs typeface="Times New Roman"/>
              </a:rPr>
              <a:t>Минимальное  и максимальное значения затрат на строительство объекта недвижимости, рассчитанное при различных вариантах выбора аналогов индексов  </a:t>
            </a:r>
            <a:r>
              <a:rPr lang="ru-RU" sz="2800" b="1" dirty="0">
                <a:latin typeface="STXihei" panose="02010600040101010101" pitchFamily="2" charset="-122"/>
                <a:ea typeface="STXihei" panose="02010600040101010101" pitchFamily="2" charset="-122"/>
                <a:cs typeface="Times New Roman"/>
              </a:rPr>
              <a:t>[З</a:t>
            </a:r>
            <a:r>
              <a:rPr lang="en-US" sz="2800" b="1" baseline="-25000" dirty="0">
                <a:latin typeface="STXihei" panose="02010600040101010101" pitchFamily="2" charset="-122"/>
                <a:ea typeface="STXihei" panose="02010600040101010101" pitchFamily="2" charset="-122"/>
                <a:cs typeface="Times New Roman"/>
              </a:rPr>
              <a:t>min </a:t>
            </a:r>
            <a:r>
              <a:rPr lang="ru-RU" sz="2800" b="1" dirty="0">
                <a:latin typeface="STXihei" panose="02010600040101010101" pitchFamily="2" charset="-122"/>
                <a:ea typeface="STXihei" panose="02010600040101010101" pitchFamily="2" charset="-122"/>
                <a:cs typeface="Times New Roman"/>
              </a:rPr>
              <a:t>, З</a:t>
            </a:r>
            <a:r>
              <a:rPr lang="en-US" sz="2800" b="1" baseline="-25000" dirty="0">
                <a:latin typeface="STXihei" panose="02010600040101010101" pitchFamily="2" charset="-122"/>
                <a:ea typeface="STXihei" panose="02010600040101010101" pitchFamily="2" charset="-122"/>
                <a:cs typeface="Times New Roman"/>
              </a:rPr>
              <a:t>max</a:t>
            </a:r>
            <a:r>
              <a:rPr lang="ru-RU" sz="2800" b="1" dirty="0">
                <a:latin typeface="STXihei" panose="02010600040101010101" pitchFamily="2" charset="-122"/>
                <a:ea typeface="STXihei" panose="02010600040101010101" pitchFamily="2" charset="-122"/>
                <a:cs typeface="Times New Roman"/>
              </a:rPr>
              <a:t>]</a:t>
            </a:r>
          </a:p>
          <a:p>
            <a:pPr>
              <a:lnSpc>
                <a:spcPct val="115000"/>
              </a:lnSpc>
              <a:buFont typeface="Symbol"/>
              <a:buChar char=""/>
              <a:defRPr/>
            </a:pPr>
            <a:r>
              <a:rPr lang="ru-RU" sz="2800" dirty="0">
                <a:latin typeface="STXihei" panose="02010600040101010101" pitchFamily="2" charset="-122"/>
                <a:ea typeface="STXihei" panose="02010600040101010101" pitchFamily="2" charset="-122"/>
                <a:cs typeface="Times New Roman"/>
              </a:rPr>
              <a:t>Корректирующие коэффициенты</a:t>
            </a:r>
          </a:p>
          <a:p>
            <a:pPr>
              <a:lnSpc>
                <a:spcPct val="115000"/>
              </a:lnSpc>
              <a:buFont typeface="Symbol"/>
              <a:buChar char=""/>
              <a:defRPr/>
            </a:pPr>
            <a:r>
              <a:rPr lang="ru-RU" sz="2800" dirty="0">
                <a:latin typeface="STXihei" panose="02010600040101010101" pitchFamily="2" charset="-122"/>
                <a:ea typeface="STXihei" panose="02010600040101010101" pitchFamily="2" charset="-122"/>
                <a:cs typeface="Times New Roman"/>
              </a:rPr>
              <a:t>Значение прибыли предпринимателя, взятое из Справочника в виде границ доверительного интервала:  </a:t>
            </a:r>
            <a:r>
              <a:rPr lang="ru-RU" sz="2800" b="1" dirty="0">
                <a:latin typeface="STXihei" panose="02010600040101010101" pitchFamily="2" charset="-122"/>
                <a:ea typeface="STXihei" panose="02010600040101010101" pitchFamily="2" charset="-122"/>
                <a:cs typeface="Times New Roman"/>
              </a:rPr>
              <a:t>[П</a:t>
            </a:r>
            <a:r>
              <a:rPr lang="en-US" sz="2800" b="1" baseline="-25000" dirty="0">
                <a:latin typeface="STXihei" panose="02010600040101010101" pitchFamily="2" charset="-122"/>
                <a:ea typeface="STXihei" panose="02010600040101010101" pitchFamily="2" charset="-122"/>
                <a:cs typeface="Times New Roman"/>
              </a:rPr>
              <a:t>min </a:t>
            </a:r>
            <a:r>
              <a:rPr lang="ru-RU" sz="2800" b="1" dirty="0">
                <a:latin typeface="STXihei" panose="02010600040101010101" pitchFamily="2" charset="-122"/>
                <a:ea typeface="STXihei" panose="02010600040101010101" pitchFamily="2" charset="-122"/>
                <a:cs typeface="Times New Roman"/>
              </a:rPr>
              <a:t>, П</a:t>
            </a:r>
            <a:r>
              <a:rPr lang="en-US" sz="2800" b="1" baseline="-25000" dirty="0">
                <a:latin typeface="STXihei" panose="02010600040101010101" pitchFamily="2" charset="-122"/>
                <a:ea typeface="STXihei" panose="02010600040101010101" pitchFamily="2" charset="-122"/>
                <a:cs typeface="Times New Roman"/>
              </a:rPr>
              <a:t>max</a:t>
            </a:r>
            <a:r>
              <a:rPr lang="ru-RU" sz="2800" b="1" dirty="0">
                <a:latin typeface="STXihei" panose="02010600040101010101" pitchFamily="2" charset="-122"/>
                <a:ea typeface="STXihei" panose="02010600040101010101" pitchFamily="2" charset="-122"/>
                <a:cs typeface="Times New Roman"/>
              </a:rPr>
              <a:t>]</a:t>
            </a:r>
            <a:endParaRPr lang="ru-RU" sz="2800" dirty="0">
              <a:latin typeface="STXihei" panose="02010600040101010101" pitchFamily="2" charset="-122"/>
              <a:ea typeface="STXihei" panose="02010600040101010101" pitchFamily="2" charset="-122"/>
              <a:cs typeface="Times New Roman"/>
            </a:endParaRP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5320D8B4-16E0-4997-9D3D-7DD09D343D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24855" y="274639"/>
            <a:ext cx="8229600" cy="922337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800" b="1" dirty="0">
                <a:latin typeface="STXihei" panose="02010600040101010101" pitchFamily="2" charset="-122"/>
                <a:ea typeface="STXihei" panose="02010600040101010101" pitchFamily="2" charset="-122"/>
              </a:rPr>
              <a:t>Расчет интервалов неопределенности, порождаемых несколькими источниками</a:t>
            </a:r>
            <a:endParaRPr lang="en-US" altLang="ru-RU" sz="4400" dirty="0">
              <a:latin typeface="STXihei" panose="02010600040101010101" pitchFamily="2" charset="-122"/>
              <a:ea typeface="STXihei" panose="02010600040101010101" pitchFamily="2" charset="-122"/>
            </a:endParaRP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2C0DA908-1ACC-4D55-9341-04DA743FDE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24855" y="1196976"/>
            <a:ext cx="8229600" cy="5472112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dirty="0">
                <a:latin typeface="STXihei" panose="02010600040101010101" pitchFamily="2" charset="-122"/>
                <a:ea typeface="STXihei" panose="02010600040101010101" pitchFamily="2" charset="-122"/>
              </a:rPr>
              <a:t>Метод определения погрешности рассматривается на примере оценки недвижимости в рамках метода прямой капитализации</a:t>
            </a:r>
            <a:endParaRPr lang="en-US" dirty="0">
              <a:latin typeface="STXihei" panose="02010600040101010101" pitchFamily="2" charset="-122"/>
              <a:ea typeface="STXihei" panose="02010600040101010101" pitchFamily="2" charset="-122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ru-RU" dirty="0">
              <a:latin typeface="STXihei" panose="02010600040101010101" pitchFamily="2" charset="-122"/>
              <a:ea typeface="STXihei" panose="02010600040101010101" pitchFamily="2" charset="-122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dirty="0">
                <a:latin typeface="STXihei" panose="02010600040101010101" pitchFamily="2" charset="-122"/>
                <a:ea typeface="STXihei" panose="02010600040101010101" pitchFamily="2" charset="-122"/>
              </a:rPr>
              <a:t>Расчетная формула:</a:t>
            </a:r>
            <a:endParaRPr lang="en-US" sz="2400" b="1" dirty="0">
              <a:latin typeface="STXihei" panose="02010600040101010101" pitchFamily="2" charset="-122"/>
              <a:ea typeface="STXihei" panose="02010600040101010101" pitchFamily="2" charset="-122"/>
            </a:endParaRPr>
          </a:p>
          <a:p>
            <a:pPr marL="0" indent="0" algn="ctr">
              <a:lnSpc>
                <a:spcPct val="80000"/>
              </a:lnSpc>
              <a:buNone/>
              <a:defRPr/>
            </a:pPr>
            <a:r>
              <a:rPr lang="en-US" sz="2400" b="1" dirty="0">
                <a:latin typeface="STXihei" panose="02010600040101010101" pitchFamily="2" charset="-122"/>
                <a:ea typeface="STXihei" panose="02010600040101010101" pitchFamily="2" charset="-122"/>
              </a:rPr>
              <a:t>V</a:t>
            </a:r>
            <a:r>
              <a:rPr lang="ru-RU" sz="2400" b="1" dirty="0">
                <a:latin typeface="STXihei" panose="02010600040101010101" pitchFamily="2" charset="-122"/>
                <a:ea typeface="STXihei" panose="02010600040101010101" pitchFamily="2" charset="-122"/>
              </a:rPr>
              <a:t>о</a:t>
            </a:r>
            <a:r>
              <a:rPr lang="en-US" sz="2400" b="1" dirty="0">
                <a:latin typeface="STXihei" panose="02010600040101010101" pitchFamily="2" charset="-122"/>
                <a:ea typeface="STXihei" panose="02010600040101010101" pitchFamily="2" charset="-122"/>
              </a:rPr>
              <a:t>= D/R</a:t>
            </a:r>
            <a:endParaRPr lang="ru-RU" sz="2400" dirty="0">
              <a:latin typeface="STXihei" panose="02010600040101010101" pitchFamily="2" charset="-122"/>
              <a:ea typeface="STXihei" panose="02010600040101010101" pitchFamily="2" charset="-122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dirty="0">
                <a:latin typeface="STXihei" panose="02010600040101010101" pitchFamily="2" charset="-122"/>
                <a:ea typeface="STXihei" panose="02010600040101010101" pitchFamily="2" charset="-122"/>
              </a:rPr>
              <a:t>Известны неопределенности каждой составляющей этой формулы:</a:t>
            </a:r>
            <a:endParaRPr lang="en-US" b="1" dirty="0">
              <a:latin typeface="STXihei" panose="02010600040101010101" pitchFamily="2" charset="-122"/>
              <a:ea typeface="STXihei" panose="02010600040101010101" pitchFamily="2" charset="-122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ru-RU" sz="2400" b="1" dirty="0">
                <a:latin typeface="STXihei" panose="02010600040101010101" pitchFamily="2" charset="-122"/>
                <a:ea typeface="STXihei" panose="02010600040101010101" pitchFamily="2" charset="-122"/>
              </a:rPr>
              <a:t>                   </a:t>
            </a:r>
            <a:r>
              <a:rPr lang="en-US" sz="2400" b="1" dirty="0">
                <a:latin typeface="STXihei" panose="02010600040101010101" pitchFamily="2" charset="-122"/>
                <a:ea typeface="STXihei" panose="02010600040101010101" pitchFamily="2" charset="-122"/>
              </a:rPr>
              <a:t>D = Do  ± ΔD    </a:t>
            </a:r>
            <a:r>
              <a:rPr lang="ru-RU" sz="2400" b="1" dirty="0">
                <a:latin typeface="STXihei" panose="02010600040101010101" pitchFamily="2" charset="-122"/>
                <a:ea typeface="STXihei" panose="02010600040101010101" pitchFamily="2" charset="-122"/>
              </a:rPr>
              <a:t>   </a:t>
            </a:r>
            <a:r>
              <a:rPr lang="en-US" sz="2400" b="1" dirty="0">
                <a:latin typeface="STXihei" panose="02010600040101010101" pitchFamily="2" charset="-122"/>
                <a:ea typeface="STXihei" panose="02010600040101010101" pitchFamily="2" charset="-122"/>
              </a:rPr>
              <a:t>          R = Ro ± ΔR  </a:t>
            </a:r>
            <a:endParaRPr lang="ru-RU" sz="2400" dirty="0">
              <a:latin typeface="STXihei" panose="02010600040101010101" pitchFamily="2" charset="-122"/>
              <a:ea typeface="STXihei" panose="02010600040101010101" pitchFamily="2" charset="-122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dirty="0">
                <a:latin typeface="STXihei" panose="02010600040101010101" pitchFamily="2" charset="-122"/>
                <a:ea typeface="STXihei" panose="02010600040101010101" pitchFamily="2" charset="-122"/>
              </a:rPr>
              <a:t>Легко определяются относительные погрешности:</a:t>
            </a:r>
            <a:endParaRPr lang="en-US" b="1" dirty="0">
              <a:latin typeface="STXihei" panose="02010600040101010101" pitchFamily="2" charset="-122"/>
              <a:ea typeface="STXihei" panose="02010600040101010101" pitchFamily="2" charset="-122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ru-RU" sz="2400" b="1" dirty="0">
                <a:latin typeface="STXihei" panose="02010600040101010101" pitchFamily="2" charset="-122"/>
                <a:ea typeface="STXihei" panose="02010600040101010101" pitchFamily="2" charset="-122"/>
              </a:rPr>
              <a:t>                   </a:t>
            </a:r>
            <a:r>
              <a:rPr lang="en-US" sz="2400" b="1" dirty="0">
                <a:latin typeface="STXihei" panose="02010600040101010101" pitchFamily="2" charset="-122"/>
                <a:ea typeface="STXihei" panose="02010600040101010101" pitchFamily="2" charset="-122"/>
              </a:rPr>
              <a:t>δ D = ΔD/ Do                δ R = ΔR/ Ro</a:t>
            </a:r>
            <a:endParaRPr lang="ru-RU" sz="2400" dirty="0">
              <a:latin typeface="STXihei" panose="02010600040101010101" pitchFamily="2" charset="-122"/>
              <a:ea typeface="STXihei" panose="02010600040101010101" pitchFamily="2" charset="-122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dirty="0">
                <a:latin typeface="STXihei" panose="02010600040101010101" pitchFamily="2" charset="-122"/>
                <a:ea typeface="STXihei" panose="02010600040101010101" pitchFamily="2" charset="-122"/>
              </a:rPr>
              <a:t> Общая неопределенность рассчитанной величины рыночной стоимости  приближенно (в линейном приближении): </a:t>
            </a:r>
            <a:endParaRPr lang="en-US" b="1" dirty="0">
              <a:latin typeface="STXihei" panose="02010600040101010101" pitchFamily="2" charset="-122"/>
              <a:ea typeface="STXihei" panose="02010600040101010101" pitchFamily="2" charset="-122"/>
            </a:endParaRPr>
          </a:p>
          <a:p>
            <a:pPr marL="0" indent="0" algn="ctr">
              <a:lnSpc>
                <a:spcPct val="80000"/>
              </a:lnSpc>
              <a:buNone/>
              <a:defRPr/>
            </a:pPr>
            <a:r>
              <a:rPr lang="en-US" sz="2400" b="1" dirty="0">
                <a:latin typeface="STXihei" panose="02010600040101010101" pitchFamily="2" charset="-122"/>
                <a:ea typeface="STXihei" panose="02010600040101010101" pitchFamily="2" charset="-122"/>
              </a:rPr>
              <a:t>δ V</a:t>
            </a:r>
            <a:r>
              <a:rPr lang="ru-RU" sz="2400" b="1" dirty="0">
                <a:latin typeface="STXihei" panose="02010600040101010101" pitchFamily="2" charset="-122"/>
                <a:ea typeface="STXihei" panose="02010600040101010101" pitchFamily="2" charset="-122"/>
              </a:rPr>
              <a:t> = </a:t>
            </a:r>
            <a:r>
              <a:rPr lang="en-US" sz="2400" b="1" dirty="0">
                <a:latin typeface="STXihei" panose="02010600040101010101" pitchFamily="2" charset="-122"/>
                <a:ea typeface="STXihei" panose="02010600040101010101" pitchFamily="2" charset="-122"/>
              </a:rPr>
              <a:t>δ D</a:t>
            </a:r>
            <a:r>
              <a:rPr lang="ru-RU" sz="2400" b="1" dirty="0">
                <a:latin typeface="STXihei" panose="02010600040101010101" pitchFamily="2" charset="-122"/>
                <a:ea typeface="STXihei" panose="02010600040101010101" pitchFamily="2" charset="-122"/>
              </a:rPr>
              <a:t> +</a:t>
            </a:r>
            <a:r>
              <a:rPr lang="en-US" sz="2400" b="1" dirty="0">
                <a:latin typeface="STXihei" panose="02010600040101010101" pitchFamily="2" charset="-122"/>
                <a:ea typeface="STXihei" panose="02010600040101010101" pitchFamily="2" charset="-122"/>
              </a:rPr>
              <a:t> δ R</a:t>
            </a:r>
            <a:endParaRPr lang="ru-RU" sz="2400" dirty="0">
              <a:latin typeface="STXihei" panose="02010600040101010101" pitchFamily="2" charset="-122"/>
              <a:ea typeface="STXihei" panose="02010600040101010101" pitchFamily="2" charset="-122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dirty="0">
                <a:latin typeface="STXihei" panose="02010600040101010101" pitchFamily="2" charset="-122"/>
                <a:ea typeface="STXihei" panose="02010600040101010101" pitchFamily="2" charset="-122"/>
              </a:rPr>
              <a:t>Ширина интервала  неопределенности рассчитывается по формуле:</a:t>
            </a:r>
            <a:endParaRPr lang="en-US" b="1" dirty="0">
              <a:latin typeface="STXihei" panose="02010600040101010101" pitchFamily="2" charset="-122"/>
              <a:ea typeface="STXihei" panose="02010600040101010101" pitchFamily="2" charset="-122"/>
            </a:endParaRPr>
          </a:p>
          <a:p>
            <a:pPr marL="0" indent="0" algn="ctr">
              <a:lnSpc>
                <a:spcPct val="80000"/>
              </a:lnSpc>
              <a:buNone/>
              <a:defRPr/>
            </a:pPr>
            <a:r>
              <a:rPr lang="en-US" sz="2400" b="1" dirty="0">
                <a:latin typeface="STXihei" panose="02010600040101010101" pitchFamily="2" charset="-122"/>
                <a:ea typeface="STXihei" panose="02010600040101010101" pitchFamily="2" charset="-122"/>
              </a:rPr>
              <a:t>ΔV = (ΔD/ Do    +    ΔR/ Ro )* V</a:t>
            </a:r>
            <a:r>
              <a:rPr lang="ru-RU" sz="2400" b="1" dirty="0">
                <a:latin typeface="STXihei" panose="02010600040101010101" pitchFamily="2" charset="-122"/>
                <a:ea typeface="STXihei" panose="02010600040101010101" pitchFamily="2" charset="-122"/>
              </a:rPr>
              <a:t>о</a:t>
            </a:r>
            <a:endParaRPr lang="en-US" sz="2400" b="1" dirty="0">
              <a:latin typeface="STXihei" panose="02010600040101010101" pitchFamily="2" charset="-122"/>
              <a:ea typeface="STXihei" panose="02010600040101010101" pitchFamily="2" charset="-122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dirty="0">
                <a:latin typeface="STXihei" panose="02010600040101010101" pitchFamily="2" charset="-122"/>
                <a:ea typeface="STXihei" panose="02010600040101010101" pitchFamily="2" charset="-122"/>
              </a:rPr>
              <a:t>Расчетный интервал итоговой оценки</a:t>
            </a:r>
            <a:r>
              <a:rPr lang="ru-RU" sz="2400" dirty="0">
                <a:latin typeface="STXihei" panose="02010600040101010101" pitchFamily="2" charset="-122"/>
                <a:ea typeface="STXihei" panose="02010600040101010101" pitchFamily="2" charset="-122"/>
              </a:rPr>
              <a:t>:</a:t>
            </a:r>
            <a:endParaRPr lang="en-US" sz="2400" b="1" dirty="0">
              <a:latin typeface="STXihei" panose="02010600040101010101" pitchFamily="2" charset="-122"/>
              <a:ea typeface="STXihei" panose="02010600040101010101" pitchFamily="2" charset="-122"/>
            </a:endParaRPr>
          </a:p>
          <a:p>
            <a:pPr marL="0" indent="0" algn="ctr">
              <a:lnSpc>
                <a:spcPct val="80000"/>
              </a:lnSpc>
              <a:buNone/>
              <a:defRPr/>
            </a:pPr>
            <a:r>
              <a:rPr lang="en-US" sz="2400" b="1" dirty="0">
                <a:latin typeface="STXihei" panose="02010600040101010101" pitchFamily="2" charset="-122"/>
                <a:ea typeface="STXihei" panose="02010600040101010101" pitchFamily="2" charset="-122"/>
              </a:rPr>
              <a:t>V = Do/ Ro ± (ΔD/ Do    +    ΔR/ Ro )* V</a:t>
            </a:r>
            <a:r>
              <a:rPr lang="ru-RU" sz="2400" b="1" dirty="0">
                <a:latin typeface="STXihei" panose="02010600040101010101" pitchFamily="2" charset="-122"/>
                <a:ea typeface="STXihei" panose="02010600040101010101" pitchFamily="2" charset="-122"/>
              </a:rPr>
              <a:t>о</a:t>
            </a:r>
            <a:endParaRPr lang="en-US" sz="2400" b="1" dirty="0">
              <a:latin typeface="STXihei" panose="02010600040101010101" pitchFamily="2" charset="-122"/>
              <a:ea typeface="STXihei" panose="02010600040101010101" pitchFamily="2" charset="-122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en-US" sz="2400" dirty="0"/>
              <a:t>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5214" y="-531440"/>
            <a:ext cx="11083158" cy="1600200"/>
          </a:xfrm>
        </p:spPr>
        <p:txBody>
          <a:bodyPr>
            <a:normAutofit fontScale="90000"/>
          </a:bodyPr>
          <a:lstStyle/>
          <a:p>
            <a:r>
              <a:rPr lang="ru-RU" altLang="ru-RU" b="1" dirty="0">
                <a:latin typeface="STXihei" panose="02010600040101010101" pitchFamily="2" charset="-122"/>
                <a:ea typeface="STXihei" panose="02010600040101010101" pitchFamily="2" charset="-122"/>
              </a:rPr>
              <a:t>Расчет характеристик точности при массовой оценке на основе тестовой выборки</a:t>
            </a:r>
            <a:r>
              <a:rPr lang="ru-RU" sz="4400" dirty="0">
                <a:solidFill>
                  <a:srgbClr val="002060"/>
                </a:solidFill>
                <a:ea typeface="Cambria" panose="02040503050406030204" pitchFamily="18" charset="0"/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19</a:t>
            </a:fld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63388" y="1268760"/>
            <a:ext cx="1584176" cy="100811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БД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56054" y="2981347"/>
            <a:ext cx="1584176" cy="79208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Обучающая выборка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143890" y="3048892"/>
            <a:ext cx="1584176" cy="79208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Тестовая выборка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4691644" y="2308178"/>
            <a:ext cx="432048" cy="63797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6623774" y="2343375"/>
            <a:ext cx="312204" cy="63797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296769" y="2277827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70%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42823" y="2274816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30%</a:t>
            </a:r>
          </a:p>
        </p:txBody>
      </p:sp>
      <p:sp>
        <p:nvSpPr>
          <p:cNvPr id="14" name="Овал 13"/>
          <p:cNvSpPr/>
          <p:nvPr/>
        </p:nvSpPr>
        <p:spPr>
          <a:xfrm>
            <a:off x="4677644" y="4221088"/>
            <a:ext cx="2107862" cy="1944216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Модель машинного обучения</a:t>
            </a:r>
          </a:p>
        </p:txBody>
      </p:sp>
      <p:sp>
        <p:nvSpPr>
          <p:cNvPr id="15" name="Выгнутая влево стрелка 14"/>
          <p:cNvSpPr/>
          <p:nvPr/>
        </p:nvSpPr>
        <p:spPr>
          <a:xfrm rot="20862823">
            <a:off x="3213834" y="3986535"/>
            <a:ext cx="1084175" cy="1134919"/>
          </a:xfrm>
          <a:prstGeom prst="curvedRightArrow">
            <a:avLst>
              <a:gd name="adj1" fmla="val 25000"/>
              <a:gd name="adj2" fmla="val 52288"/>
              <a:gd name="adj3" fmla="val 25000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8" name="Выгнутая влево стрелка 17"/>
          <p:cNvSpPr/>
          <p:nvPr/>
        </p:nvSpPr>
        <p:spPr>
          <a:xfrm rot="443127" flipH="1" flipV="1">
            <a:off x="7125709" y="3972068"/>
            <a:ext cx="1026228" cy="1194967"/>
          </a:xfrm>
          <a:prstGeom prst="curved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105494" y="5041595"/>
            <a:ext cx="1242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Обучение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981836" y="5228035"/>
            <a:ext cx="21996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Проверка качества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847529" y="1389642"/>
            <a:ext cx="2089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Обучение модели</a:t>
            </a:r>
          </a:p>
        </p:txBody>
      </p:sp>
    </p:spTree>
    <p:extLst>
      <p:ext uri="{BB962C8B-B14F-4D97-AF65-F5344CB8AC3E}">
        <p14:creationId xmlns:p14="http://schemas.microsoft.com/office/powerpoint/2010/main" val="1628552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>
            <a:extLst>
              <a:ext uri="{FF2B5EF4-FFF2-40B4-BE49-F238E27FC236}">
                <a16:creationId xmlns:a16="http://schemas.microsoft.com/office/drawing/2014/main" id="{4A51672D-C960-43E8-9A95-B56A0BC95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303" y="-82062"/>
            <a:ext cx="8229600" cy="1230553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2400" b="1" i="1" dirty="0">
                <a:solidFill>
                  <a:srgbClr val="000000"/>
                </a:solidFill>
              </a:rPr>
              <a:t/>
            </a:r>
            <a:br>
              <a:rPr lang="ru-RU" altLang="ru-RU" sz="2400" b="1" i="1" dirty="0">
                <a:solidFill>
                  <a:srgbClr val="000000"/>
                </a:solidFill>
              </a:rPr>
            </a:br>
            <a:r>
              <a:rPr lang="ru-RU" altLang="ru-RU" sz="3100" b="1" i="1" dirty="0">
                <a:solidFill>
                  <a:srgbClr val="000000"/>
                </a:solidFill>
                <a:latin typeface="STXihei" panose="02010600040101010101" pitchFamily="2" charset="-122"/>
                <a:ea typeface="STXihei" panose="02010600040101010101" pitchFamily="2" charset="-122"/>
              </a:rPr>
              <a:t>Почему в последнее время  заговорили о точности и достоверности оценки?</a:t>
            </a:r>
            <a:endParaRPr lang="ru-RU" altLang="ru-RU" sz="3100" dirty="0">
              <a:latin typeface="STXihei" panose="02010600040101010101" pitchFamily="2" charset="-122"/>
              <a:ea typeface="STXihei" panose="02010600040101010101" pitchFamily="2" charset="-122"/>
            </a:endParaRPr>
          </a:p>
        </p:txBody>
      </p:sp>
      <p:sp>
        <p:nvSpPr>
          <p:cNvPr id="6147" name="Объект 2">
            <a:extLst>
              <a:ext uri="{FF2B5EF4-FFF2-40B4-BE49-F238E27FC236}">
                <a16:creationId xmlns:a16="http://schemas.microsoft.com/office/drawing/2014/main" id="{D6A269E4-405A-46F2-B9A5-C7F499AE9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778" y="1488613"/>
            <a:ext cx="8596668" cy="4828297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defRPr/>
            </a:pPr>
            <a:r>
              <a:rPr lang="ru-RU" sz="2400" dirty="0">
                <a:solidFill>
                  <a:srgbClr val="000000"/>
                </a:solidFill>
                <a:latin typeface="STXihei" panose="02010600040101010101" pitchFamily="2" charset="-122"/>
                <a:ea typeface="STXihei" panose="02010600040101010101" pitchFamily="2" charset="-122"/>
              </a:rPr>
              <a:t>Уголовные дела  с участием оценщиков в последнее время заставили оценочное сообщество серьезно отнестись к пониманию того, что оценка является вероятностной величиной, а не точным значением истинной стоимости.</a:t>
            </a:r>
          </a:p>
          <a:p>
            <a:pPr eaLnBrk="1" hangingPunct="1">
              <a:defRPr/>
            </a:pPr>
            <a:r>
              <a:rPr lang="ru-RU" sz="2400" dirty="0">
                <a:solidFill>
                  <a:srgbClr val="000000"/>
                </a:solidFill>
                <a:latin typeface="STXihei" panose="02010600040101010101" pitchFamily="2" charset="-122"/>
                <a:ea typeface="STXihei" panose="02010600040101010101" pitchFamily="2" charset="-122"/>
              </a:rPr>
              <a:t>Отсюда – неизбежность расхождения оценок, полученных независимыми оценщиками </a:t>
            </a:r>
            <a:r>
              <a:rPr lang="en-US" sz="2400" dirty="0">
                <a:solidFill>
                  <a:srgbClr val="000000"/>
                </a:solidFill>
                <a:latin typeface="STXihei" panose="02010600040101010101" pitchFamily="2" charset="-122"/>
                <a:ea typeface="STXihei" panose="02010600040101010101" pitchFamily="2" charset="-122"/>
              </a:rPr>
              <a:t>/</a:t>
            </a:r>
            <a:r>
              <a:rPr lang="ru-RU" sz="2400" dirty="0">
                <a:solidFill>
                  <a:srgbClr val="000000"/>
                </a:solidFill>
                <a:latin typeface="STXihei" panose="02010600040101010101" pitchFamily="2" charset="-122"/>
                <a:ea typeface="STXihei" panose="02010600040101010101" pitchFamily="2" charset="-122"/>
              </a:rPr>
              <a:t>экспертами. Проблема признания расхождения существенным</a:t>
            </a:r>
            <a:r>
              <a:rPr lang="en-US" sz="2400" dirty="0">
                <a:solidFill>
                  <a:srgbClr val="000000"/>
                </a:solidFill>
                <a:latin typeface="STXihei" panose="02010600040101010101" pitchFamily="2" charset="-122"/>
                <a:ea typeface="STXihei" panose="02010600040101010101" pitchFamily="2" charset="-122"/>
              </a:rPr>
              <a:t>/</a:t>
            </a:r>
            <a:r>
              <a:rPr lang="ru-RU" sz="2400" dirty="0">
                <a:solidFill>
                  <a:srgbClr val="000000"/>
                </a:solidFill>
                <a:latin typeface="STXihei" panose="02010600040101010101" pitchFamily="2" charset="-122"/>
                <a:ea typeface="STXihei" panose="02010600040101010101" pitchFamily="2" charset="-122"/>
              </a:rPr>
              <a:t> несущественным</a:t>
            </a:r>
          </a:p>
          <a:p>
            <a:pPr eaLnBrk="1" hangingPunct="1">
              <a:defRPr/>
            </a:pPr>
            <a:r>
              <a:rPr lang="ru-RU" sz="2400" dirty="0">
                <a:solidFill>
                  <a:srgbClr val="000000"/>
                </a:solidFill>
                <a:latin typeface="STXihei" panose="02010600040101010101" pitchFamily="2" charset="-122"/>
                <a:ea typeface="STXihei" panose="02010600040101010101" pitchFamily="2" charset="-122"/>
              </a:rPr>
              <a:t>Тема является Предметом обсуждения в рабочей группе.  В целом Единого мнения нет. </a:t>
            </a:r>
          </a:p>
          <a:p>
            <a:pPr eaLnBrk="1" hangingPunct="1">
              <a:defRPr/>
            </a:pPr>
            <a:r>
              <a:rPr lang="ru-RU" sz="2400" dirty="0">
                <a:solidFill>
                  <a:srgbClr val="000000"/>
                </a:solidFill>
                <a:latin typeface="STXihei" panose="02010600040101010101" pitchFamily="2" charset="-122"/>
                <a:ea typeface="STXihei" panose="02010600040101010101" pitchFamily="2" charset="-122"/>
              </a:rPr>
              <a:t>Однако по одному вопросу имеется единая точка зрения: Оценщик и судебный эксперт должны уметь  рассчитывать границы интервалов, в которых может находиться стоимость. Требуется соответствующая методика.</a:t>
            </a:r>
          </a:p>
        </p:txBody>
      </p:sp>
    </p:spTree>
    <p:extLst>
      <p:ext uri="{BB962C8B-B14F-4D97-AF65-F5344CB8AC3E}">
        <p14:creationId xmlns:p14="http://schemas.microsoft.com/office/powerpoint/2010/main" val="31394370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sz="3100" b="1" dirty="0">
                <a:latin typeface="STXihei" panose="02010600040101010101" pitchFamily="2" charset="-122"/>
                <a:ea typeface="STXihei" panose="02010600040101010101" pitchFamily="2" charset="-122"/>
              </a:rPr>
              <a:t>Расчет характеристик точности при массовой оценке на основе тестовой выборки</a:t>
            </a:r>
            <a:r>
              <a:rPr lang="ru-RU" sz="4000" dirty="0">
                <a:solidFill>
                  <a:srgbClr val="002060"/>
                </a:solidFill>
                <a:ea typeface="Cambria" panose="02040503050406030204" pitchFamily="18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677334" y="1988840"/>
                <a:ext cx="9543810" cy="3340968"/>
              </a:xfrm>
            </p:spPr>
            <p:txBody>
              <a:bodyPr>
                <a:normAutofit/>
              </a:bodyPr>
              <a:lstStyle/>
              <a:p>
                <a:pPr marL="0" lvl="0" indent="0">
                  <a:buNone/>
                </a:pPr>
                <a:r>
                  <a:rPr lang="ru-RU" dirty="0">
                    <a:solidFill>
                      <a:srgbClr val="002060"/>
                    </a:solidFill>
                  </a:rPr>
                  <a:t>Исходными данными являются значения цен сделок (предложений) и расчетных (прогнозных) цен одних и тех же объектов, </a:t>
                </a:r>
                <a:r>
                  <a:rPr lang="ru-RU" b="1" dirty="0">
                    <a:solidFill>
                      <a:srgbClr val="FF0000"/>
                    </a:solidFill>
                  </a:rPr>
                  <a:t>включенных в тестовую выборку!</a:t>
                </a:r>
              </a:p>
              <a:p>
                <a:pPr lvl="0"/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2060"/>
                        </a:solidFill>
                        <a:latin typeface="Cambria Math"/>
                      </a:rPr>
                      <m:t>𝑀𝐴𝑃𝐸</m:t>
                    </m:r>
                    <m:r>
                      <a:rPr lang="ru-RU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i="1">
                            <a:solidFill>
                              <a:srgbClr val="002060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𝑛</m:t>
                        </m:r>
                      </m:den>
                    </m:f>
                    <m:nary>
                      <m:naryPr>
                        <m:chr m:val="∑"/>
                        <m:limLoc m:val="undOvr"/>
                        <m:ctrlPr>
                          <a:rPr lang="ru-RU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𝑖</m:t>
                        </m:r>
                        <m:r>
                          <a:rPr lang="ru-RU" i="1">
                            <a:solidFill>
                              <a:srgbClr val="002060"/>
                            </a:solidFill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ru-RU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𝑛</m:t>
                        </m:r>
                      </m:sup>
                      <m:e>
                        <m:d>
                          <m:dPr>
                            <m:begChr m:val="|"/>
                            <m:endChr m:val="|"/>
                            <m:ctrlPr>
                              <a:rPr lang="ru-RU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ru-RU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ru-RU" i="1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ru-RU" i="1">
                                        <a:solidFill>
                                          <a:srgbClr val="00206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ru-RU" i="1">
                                        <a:solidFill>
                                          <a:srgbClr val="002060"/>
                                        </a:solidFill>
                                        <a:latin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ru-RU" i="1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ru-RU" i="1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ru-RU" i="1">
                                            <a:solidFill>
                                              <a:srgbClr val="00206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ru-RU" i="1">
                                            <a:solidFill>
                                              <a:srgbClr val="002060"/>
                                            </a:solidFill>
                                            <a:latin typeface="Cambria Math"/>
                                          </a:rPr>
                                          <m:t>𝑦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ru-RU" i="1">
                                        <a:solidFill>
                                          <a:srgbClr val="002060"/>
                                        </a:solidFill>
                                        <a:latin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ru-RU" i="1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ru-RU" i="1">
                                        <a:solidFill>
                                          <a:srgbClr val="00206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ru-RU" i="1">
                                        <a:solidFill>
                                          <a:srgbClr val="002060"/>
                                        </a:solidFill>
                                        <a:latin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</m:nary>
                    <m:r>
                      <a:rPr lang="ru-RU" i="1">
                        <a:solidFill>
                          <a:srgbClr val="002060"/>
                        </a:solidFill>
                        <a:latin typeface="Cambria Math"/>
                      </a:rPr>
                      <m:t>∗100</m:t>
                    </m:r>
                  </m:oMath>
                </a14:m>
                <a:r>
                  <a:rPr lang="ru-RU" dirty="0">
                    <a:solidFill>
                      <a:srgbClr val="002060"/>
                    </a:solidFill>
                  </a:rPr>
                  <a:t>		</a:t>
                </a:r>
              </a:p>
              <a:p>
                <a:pPr lvl="0"/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2060"/>
                        </a:solidFill>
                        <a:latin typeface="Cambria Math"/>
                      </a:rPr>
                      <m:t>𝑀𝑒𝑑𝐴𝑃𝐸</m:t>
                    </m:r>
                    <m:r>
                      <a:rPr lang="ru-RU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i="1">
                        <a:solidFill>
                          <a:srgbClr val="002060"/>
                        </a:solidFill>
                        <a:latin typeface="Cambria Math"/>
                      </a:rPr>
                      <m:t>𝑚𝑒𝑑</m:t>
                    </m:r>
                    <m:d>
                      <m:dPr>
                        <m:begChr m:val="{"/>
                        <m:endChr m:val="}"/>
                        <m:ctrlPr>
                          <a:rPr lang="ru-RU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|"/>
                            <m:ctrlPr>
                              <a:rPr lang="ru-RU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ru-RU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ru-RU" i="1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ru-RU" i="1">
                                        <a:solidFill>
                                          <a:srgbClr val="00206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ru-RU" i="1">
                                        <a:solidFill>
                                          <a:srgbClr val="002060"/>
                                        </a:solidFill>
                                        <a:latin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ru-RU" i="1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ru-RU" i="1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ru-RU" i="1">
                                            <a:solidFill>
                                              <a:srgbClr val="00206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ru-RU" i="1">
                                            <a:solidFill>
                                              <a:srgbClr val="002060"/>
                                            </a:solidFill>
                                            <a:latin typeface="Cambria Math"/>
                                          </a:rPr>
                                          <m:t>𝑦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ru-RU" i="1">
                                        <a:solidFill>
                                          <a:srgbClr val="002060"/>
                                        </a:solidFill>
                                        <a:latin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ru-RU" i="1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ru-RU" i="1">
                                        <a:solidFill>
                                          <a:srgbClr val="00206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ru-RU" i="1">
                                        <a:solidFill>
                                          <a:srgbClr val="002060"/>
                                        </a:solidFill>
                                        <a:latin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</m:d>
                    <m:r>
                      <a:rPr lang="ru-RU" i="1">
                        <a:solidFill>
                          <a:srgbClr val="002060"/>
                        </a:solidFill>
                        <a:latin typeface="Cambria Math"/>
                      </a:rPr>
                      <m:t>∗100</m:t>
                    </m:r>
                  </m:oMath>
                </a14:m>
                <a:r>
                  <a:rPr lang="ru-RU" dirty="0">
                    <a:solidFill>
                      <a:srgbClr val="002060"/>
                    </a:solidFill>
                  </a:rPr>
                  <a:t>		</a:t>
                </a:r>
                <a:endParaRPr lang="ru-RU" i="1" dirty="0">
                  <a:solidFill>
                    <a:srgbClr val="002060"/>
                  </a:solidFill>
                  <a:latin typeface="Cambria Math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ru-RU" i="1" smtClean="0">
                        <a:solidFill>
                          <a:srgbClr val="002060"/>
                        </a:solidFill>
                        <a:latin typeface="Cambria Math"/>
                      </a:rPr>
                      <m:t>𝑦</m:t>
                    </m:r>
                  </m:oMath>
                </a14:m>
                <a:r>
                  <a:rPr lang="ru-RU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</m:oMath>
                </a14:m>
                <a:r>
                  <a:rPr lang="ru-RU" dirty="0">
                    <a:solidFill>
                      <a:srgbClr val="002060"/>
                    </a:solidFill>
                  </a:rPr>
                  <a:t> цена предложения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ru-RU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ru-RU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𝑦</m:t>
                        </m:r>
                      </m:e>
                    </m:acc>
                  </m:oMath>
                </a14:m>
                <a:r>
                  <a:rPr lang="ru-RU" dirty="0"/>
                  <a:t> </a:t>
                </a:r>
                <a14:m>
                  <m:oMath xmlns:m="http://schemas.openxmlformats.org/officeDocument/2006/math">
                    <m:r>
                      <a:rPr lang="ru-RU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m:rPr>
                        <m:nor/>
                      </m:rPr>
                      <a:rPr lang="ru-RU" dirty="0">
                        <a:solidFill>
                          <a:srgbClr val="002060"/>
                        </a:solidFill>
                      </a:rPr>
                      <m:t>предсказанная  цена</m:t>
                    </m:r>
                  </m:oMath>
                </a14:m>
                <a:endParaRPr lang="ru-RU" dirty="0">
                  <a:solidFill>
                    <a:srgbClr val="002060"/>
                  </a:solidFill>
                </a:endParaRPr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4" y="1988840"/>
                <a:ext cx="9543810" cy="3340968"/>
              </a:xfrm>
              <a:blipFill>
                <a:blip r:embed="rId2"/>
                <a:stretch>
                  <a:fillRect l="-511" t="-10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3904" y="44624"/>
            <a:ext cx="864096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5483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>
                <a:solidFill>
                  <a:srgbClr val="002060"/>
                </a:solidFill>
              </a:rPr>
              <a:t>Вычислительные эксперименты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1991545" y="2636913"/>
          <a:ext cx="8259089" cy="1728195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2064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49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49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649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468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Метод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3196" marR="93196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R</a:t>
                      </a:r>
                      <a:r>
                        <a:rPr lang="ru-RU" sz="1500" dirty="0">
                          <a:effectLst/>
                        </a:rPr>
                        <a:t>2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3196" marR="93196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MAPE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3196" marR="93196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err="1">
                          <a:effectLst/>
                        </a:rPr>
                        <a:t>MedAPE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3196" marR="93196" marT="0" marB="0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688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Linear Regression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3196" marR="931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0.48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3196" marR="931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14.5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3196" marR="931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11.9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3196" marR="93196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688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Random Forest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3196" marR="931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0.73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3196" marR="931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9.6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3196" marR="931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7.</a:t>
                      </a:r>
                      <a:r>
                        <a:rPr lang="ru-RU" sz="1500">
                          <a:effectLst/>
                        </a:rPr>
                        <a:t>4</a:t>
                      </a:r>
                      <a:r>
                        <a:rPr lang="en-US" sz="1500">
                          <a:effectLst/>
                        </a:rPr>
                        <a:t>            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3196" marR="93196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688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Gradient Boosting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3196" marR="931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0.69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3196" marR="931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11.1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3196" marR="931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8.9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3196" marR="93196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688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XGBoost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3196" marR="931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0.70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3196" marR="931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10.3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3196" marR="931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8.1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3196" marR="93196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688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CatBoost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3196" marR="931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0.73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3196" marR="931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10.3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3196" marR="931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8.2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3196" marR="93196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688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Neural Network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3196" marR="931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0.60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3196" marR="931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11.4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3196" marR="931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8.1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3196" marR="93196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866172" y="4797152"/>
            <a:ext cx="6937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Результаты работы алгоритмов на стандартном наборе данных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832305" y="2287781"/>
            <a:ext cx="1285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Таблица 1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21</a:t>
            </a:fld>
            <a:endParaRPr lang="ru-RU"/>
          </a:p>
        </p:txBody>
      </p:sp>
      <p:pic>
        <p:nvPicPr>
          <p:cNvPr id="7" name="Picture 2" descr="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3904" y="44624"/>
            <a:ext cx="864096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48264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993813" y="-675456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z="4000" dirty="0">
                <a:solidFill>
                  <a:srgbClr val="002060"/>
                </a:solidFill>
              </a:rPr>
              <a:t>Сравнение точности</a:t>
            </a:r>
            <a:r>
              <a:rPr lang="en-US" sz="4000" dirty="0">
                <a:solidFill>
                  <a:srgbClr val="002060"/>
                </a:solidFill>
              </a:rPr>
              <a:t> </a:t>
            </a:r>
            <a:r>
              <a:rPr lang="ru-RU" sz="4000" dirty="0">
                <a:solidFill>
                  <a:srgbClr val="002060"/>
                </a:solidFill>
              </a:rPr>
              <a:t>методов МО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Таблица 6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2927648" y="1844824"/>
              <a:ext cx="6096000" cy="1382840"/>
            </p:xfrm>
            <a:graphic>
              <a:graphicData uri="http://schemas.openxmlformats.org/drawingml/2006/table">
                <a:tbl>
                  <a:tblPr firstRow="1" bandRow="1">
                    <a:tableStyleId>{69012ECD-51FC-41F1-AA8D-1B2483CD663E}</a:tableStyleId>
                  </a:tblPr>
                  <a:tblGrid>
                    <a:gridCol w="12192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21920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21920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219200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219200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>
                        <a:lnL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206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OLS</a:t>
                          </a:r>
                          <a:endParaRPr lang="ru-RU" dirty="0"/>
                        </a:p>
                      </a:txBody>
                      <a:tcP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206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Random Forest</a:t>
                          </a:r>
                          <a:endParaRPr lang="ru-RU" dirty="0"/>
                        </a:p>
                      </a:txBody>
                      <a:tcPr anchor="ctr"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206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Gradient Boost</a:t>
                          </a:r>
                          <a:endParaRPr lang="ru-RU" dirty="0"/>
                        </a:p>
                      </a:txBody>
                      <a:tcPr anchor="ctr"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206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XG Boost</a:t>
                          </a:r>
                          <a:endParaRPr lang="ru-RU" dirty="0"/>
                        </a:p>
                      </a:txBody>
                      <a:tcPr anchor="ctr">
                        <a:lnR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206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b="1" dirty="0" err="1"/>
                            <a:t>MedAPE</a:t>
                          </a:r>
                          <a:endParaRPr lang="ru-RU" b="1" dirty="0"/>
                        </a:p>
                      </a:txBody>
                      <a:tcPr>
                        <a:lnL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10.8</a:t>
                          </a:r>
                          <a:endParaRPr lang="ru-RU" dirty="0"/>
                        </a:p>
                      </a:txBody>
                      <a:tcP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13.4</a:t>
                          </a:r>
                          <a:endParaRPr lang="ru-RU" dirty="0"/>
                        </a:p>
                      </a:txBody>
                      <a:tcP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9.3</a:t>
                          </a:r>
                          <a:endParaRPr lang="ru-RU" dirty="0"/>
                        </a:p>
                      </a:txBody>
                      <a:tcP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9.6</a:t>
                          </a:r>
                          <a:endParaRPr lang="ru-RU" dirty="0"/>
                        </a:p>
                      </a:txBody>
                      <a:tcPr>
                        <a:lnR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𝑹</m:t>
                                    </m:r>
                                  </m:e>
                                  <m:sup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b="1" dirty="0"/>
                        </a:p>
                      </a:txBody>
                      <a:tcPr>
                        <a:lnL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0.84</a:t>
                          </a:r>
                          <a:endParaRPr lang="ru-RU" dirty="0"/>
                        </a:p>
                      </a:txBody>
                      <a:tcP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0.8</a:t>
                          </a:r>
                          <a:endParaRPr lang="ru-RU" dirty="0"/>
                        </a:p>
                      </a:txBody>
                      <a:tcP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0.89</a:t>
                          </a:r>
                          <a:endParaRPr lang="ru-RU" dirty="0"/>
                        </a:p>
                      </a:txBody>
                      <a:tcP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0.92</a:t>
                          </a:r>
                          <a:endParaRPr lang="ru-RU" dirty="0"/>
                        </a:p>
                      </a:txBody>
                      <a:tcPr>
                        <a:lnR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Таблица 6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2927648" y="1844824"/>
              <a:ext cx="6096000" cy="1382840"/>
            </p:xfrm>
            <a:graphic>
              <a:graphicData uri="http://schemas.openxmlformats.org/drawingml/2006/table">
                <a:tbl>
                  <a:tblPr firstRow="1" bandRow="1">
                    <a:tableStyleId>{69012ECD-51FC-41F1-AA8D-1B2483CD663E}</a:tableStyleId>
                  </a:tblPr>
                  <a:tblGrid>
                    <a:gridCol w="12192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21920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21920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219200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219200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640080"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>
                        <a:lnL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206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OLS</a:t>
                          </a:r>
                          <a:endParaRPr lang="ru-RU" dirty="0"/>
                        </a:p>
                      </a:txBody>
                      <a:tcP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206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Random Forest</a:t>
                          </a:r>
                          <a:endParaRPr lang="ru-RU" dirty="0"/>
                        </a:p>
                      </a:txBody>
                      <a:tcPr anchor="ctr"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206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Gradient Boost</a:t>
                          </a:r>
                          <a:endParaRPr lang="ru-RU" dirty="0"/>
                        </a:p>
                      </a:txBody>
                      <a:tcPr anchor="ctr"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206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XG Boost</a:t>
                          </a:r>
                          <a:endParaRPr lang="ru-RU" dirty="0"/>
                        </a:p>
                      </a:txBody>
                      <a:tcPr anchor="ctr">
                        <a:lnR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206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b="1" dirty="0" err="1"/>
                            <a:t>MedAPE</a:t>
                          </a:r>
                          <a:endParaRPr lang="ru-RU" b="1" dirty="0"/>
                        </a:p>
                      </a:txBody>
                      <a:tcPr>
                        <a:lnL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10.8</a:t>
                          </a:r>
                          <a:endParaRPr lang="ru-RU" dirty="0"/>
                        </a:p>
                      </a:txBody>
                      <a:tcP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13.4</a:t>
                          </a:r>
                          <a:endParaRPr lang="ru-RU" dirty="0"/>
                        </a:p>
                      </a:txBody>
                      <a:tcP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9.3</a:t>
                          </a:r>
                          <a:endParaRPr lang="ru-RU" dirty="0"/>
                        </a:p>
                      </a:txBody>
                      <a:tcP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9.6</a:t>
                          </a:r>
                          <a:endParaRPr lang="ru-RU" dirty="0"/>
                        </a:p>
                      </a:txBody>
                      <a:tcPr>
                        <a:lnR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19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500" t="-283607" r="-401500" b="-213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0.84</a:t>
                          </a:r>
                          <a:endParaRPr lang="ru-RU" dirty="0"/>
                        </a:p>
                      </a:txBody>
                      <a:tcP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0.8</a:t>
                          </a:r>
                          <a:endParaRPr lang="ru-RU" dirty="0"/>
                        </a:p>
                      </a:txBody>
                      <a:tcP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0.89</a:t>
                          </a:r>
                          <a:endParaRPr lang="ru-RU" dirty="0"/>
                        </a:p>
                      </a:txBody>
                      <a:tcP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0.92</a:t>
                          </a:r>
                          <a:endParaRPr lang="ru-RU" dirty="0"/>
                        </a:p>
                      </a:txBody>
                      <a:tcPr>
                        <a:lnR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Таблица 12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2927648" y="4149080"/>
              <a:ext cx="6096000" cy="1382840"/>
            </p:xfrm>
            <a:graphic>
              <a:graphicData uri="http://schemas.openxmlformats.org/drawingml/2006/table">
                <a:tbl>
                  <a:tblPr firstRow="1" bandRow="1">
                    <a:tableStyleId>{69012ECD-51FC-41F1-AA8D-1B2483CD663E}</a:tableStyleId>
                  </a:tblPr>
                  <a:tblGrid>
                    <a:gridCol w="115212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36815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13732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219200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219200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>
                        <a:lnL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206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Linear Regression</a:t>
                          </a:r>
                        </a:p>
                      </a:txBody>
                      <a:tcP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206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Random Forest</a:t>
                          </a:r>
                          <a:endParaRPr lang="ru-RU" dirty="0"/>
                        </a:p>
                      </a:txBody>
                      <a:tcPr anchor="ctr"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206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Gradient Boost</a:t>
                          </a:r>
                          <a:endParaRPr lang="ru-RU" dirty="0"/>
                        </a:p>
                      </a:txBody>
                      <a:tcPr anchor="ctr"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206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XG Boost</a:t>
                          </a:r>
                          <a:endParaRPr lang="ru-RU" dirty="0"/>
                        </a:p>
                      </a:txBody>
                      <a:tcPr anchor="ctr">
                        <a:lnR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206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b="1" dirty="0" err="1"/>
                            <a:t>MedAPE</a:t>
                          </a:r>
                          <a:endParaRPr lang="ru-RU" b="1" dirty="0"/>
                        </a:p>
                      </a:txBody>
                      <a:tcPr>
                        <a:lnL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dirty="0"/>
                            <a:t>8.9</a:t>
                          </a:r>
                        </a:p>
                      </a:txBody>
                      <a:tcP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dirty="0"/>
                            <a:t>5</a:t>
                          </a:r>
                          <a:r>
                            <a:rPr lang="en-US" dirty="0"/>
                            <a:t>.</a:t>
                          </a:r>
                          <a:r>
                            <a:rPr lang="ru-RU" dirty="0"/>
                            <a:t>8</a:t>
                          </a:r>
                        </a:p>
                      </a:txBody>
                      <a:tcP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dirty="0"/>
                            <a:t>6.4</a:t>
                          </a:r>
                        </a:p>
                      </a:txBody>
                      <a:tcP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dirty="0"/>
                            <a:t>6</a:t>
                          </a:r>
                          <a:r>
                            <a:rPr lang="en-US" dirty="0"/>
                            <a:t>.</a:t>
                          </a:r>
                          <a:r>
                            <a:rPr lang="ru-RU" dirty="0"/>
                            <a:t>9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𝑹</m:t>
                                    </m:r>
                                  </m:e>
                                  <m:sup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b="1" dirty="0"/>
                        </a:p>
                      </a:txBody>
                      <a:tcPr>
                        <a:lnL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dirty="0"/>
                            <a:t>0.66</a:t>
                          </a:r>
                        </a:p>
                      </a:txBody>
                      <a:tcP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0.8</a:t>
                          </a:r>
                          <a:r>
                            <a:rPr lang="ru-RU" dirty="0"/>
                            <a:t>1</a:t>
                          </a:r>
                        </a:p>
                      </a:txBody>
                      <a:tcP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0.</a:t>
                          </a:r>
                          <a:r>
                            <a:rPr lang="ru-RU" dirty="0"/>
                            <a:t>78</a:t>
                          </a:r>
                        </a:p>
                      </a:txBody>
                      <a:tcP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0.</a:t>
                          </a:r>
                          <a:r>
                            <a:rPr lang="ru-RU" dirty="0"/>
                            <a:t>78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Таблица 12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2927648" y="4149080"/>
              <a:ext cx="6096000" cy="1382840"/>
            </p:xfrm>
            <a:graphic>
              <a:graphicData uri="http://schemas.openxmlformats.org/drawingml/2006/table">
                <a:tbl>
                  <a:tblPr firstRow="1" bandRow="1">
                    <a:tableStyleId>{69012ECD-51FC-41F1-AA8D-1B2483CD663E}</a:tableStyleId>
                  </a:tblPr>
                  <a:tblGrid>
                    <a:gridCol w="115212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36815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13732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219200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219200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640080"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>
                        <a:lnL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206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Linear Regression</a:t>
                          </a:r>
                        </a:p>
                      </a:txBody>
                      <a:tcP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206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Random Forest</a:t>
                          </a:r>
                          <a:endParaRPr lang="ru-RU" dirty="0"/>
                        </a:p>
                      </a:txBody>
                      <a:tcPr anchor="ctr"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206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Gradient Boost</a:t>
                          </a:r>
                          <a:endParaRPr lang="ru-RU" dirty="0"/>
                        </a:p>
                      </a:txBody>
                      <a:tcPr anchor="ctr"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206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XG Boost</a:t>
                          </a:r>
                          <a:endParaRPr lang="ru-RU" dirty="0"/>
                        </a:p>
                      </a:txBody>
                      <a:tcPr anchor="ctr">
                        <a:lnR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206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b="1" dirty="0" err="1"/>
                            <a:t>MedAPE</a:t>
                          </a:r>
                          <a:endParaRPr lang="ru-RU" b="1" dirty="0"/>
                        </a:p>
                      </a:txBody>
                      <a:tcPr>
                        <a:lnL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dirty="0"/>
                            <a:t>8.9</a:t>
                          </a:r>
                        </a:p>
                      </a:txBody>
                      <a:tcP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dirty="0"/>
                            <a:t>5</a:t>
                          </a:r>
                          <a:r>
                            <a:rPr lang="en-US" dirty="0"/>
                            <a:t>.</a:t>
                          </a:r>
                          <a:r>
                            <a:rPr lang="ru-RU" dirty="0"/>
                            <a:t>8</a:t>
                          </a:r>
                        </a:p>
                      </a:txBody>
                      <a:tcP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dirty="0"/>
                            <a:t>6.4</a:t>
                          </a:r>
                        </a:p>
                      </a:txBody>
                      <a:tcP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dirty="0"/>
                            <a:t>6</a:t>
                          </a:r>
                          <a:r>
                            <a:rPr lang="en-US" dirty="0"/>
                            <a:t>.</a:t>
                          </a:r>
                          <a:r>
                            <a:rPr lang="ru-RU" dirty="0"/>
                            <a:t>9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19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529" t="-283607" r="-430688" b="-213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dirty="0"/>
                            <a:t>0.66</a:t>
                          </a:r>
                        </a:p>
                      </a:txBody>
                      <a:tcP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0.8</a:t>
                          </a:r>
                          <a:r>
                            <a:rPr lang="ru-RU" dirty="0"/>
                            <a:t>1</a:t>
                          </a:r>
                        </a:p>
                      </a:txBody>
                      <a:tcP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0.</a:t>
                          </a:r>
                          <a:r>
                            <a:rPr lang="ru-RU" dirty="0"/>
                            <a:t>78</a:t>
                          </a:r>
                        </a:p>
                      </a:txBody>
                      <a:tcP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0.</a:t>
                          </a:r>
                          <a:r>
                            <a:rPr lang="ru-RU" dirty="0"/>
                            <a:t>78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206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2" name="TextBox 11"/>
          <p:cNvSpPr txBox="1"/>
          <p:nvPr/>
        </p:nvSpPr>
        <p:spPr>
          <a:xfrm>
            <a:off x="1836765" y="3429001"/>
            <a:ext cx="45544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Результаты «</a:t>
            </a:r>
            <a:r>
              <a:rPr lang="ru-RU" dirty="0" err="1"/>
              <a:t>Информ</a:t>
            </a:r>
            <a:r>
              <a:rPr lang="ru-RU" dirty="0"/>
              <a:t>-оценки».</a:t>
            </a:r>
          </a:p>
          <a:p>
            <a:r>
              <a:rPr lang="ru-RU" dirty="0"/>
              <a:t>Вторичный рынок жилой недвижимости: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791682" y="1124745"/>
            <a:ext cx="71287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/>
              <a:t>Результаты </a:t>
            </a:r>
            <a:r>
              <a:rPr lang="en-US" dirty="0"/>
              <a:t>Nils </a:t>
            </a:r>
            <a:r>
              <a:rPr lang="en-US" dirty="0" err="1"/>
              <a:t>Kok</a:t>
            </a:r>
            <a:r>
              <a:rPr lang="en-US" dirty="0"/>
              <a:t>,</a:t>
            </a:r>
            <a:r>
              <a:rPr lang="ru-RU" dirty="0"/>
              <a:t> </a:t>
            </a:r>
            <a:r>
              <a:rPr lang="en-US" dirty="0"/>
              <a:t> et al, (2017)</a:t>
            </a:r>
            <a:r>
              <a:rPr lang="ru-RU" dirty="0"/>
              <a:t>. </a:t>
            </a:r>
          </a:p>
          <a:p>
            <a:pPr lvl="0"/>
            <a:r>
              <a:rPr lang="ru-RU" dirty="0"/>
              <a:t>Многоквартирные активы (</a:t>
            </a:r>
            <a:r>
              <a:rPr lang="en-US" dirty="0"/>
              <a:t>multifamily assets</a:t>
            </a:r>
            <a:r>
              <a:rPr lang="ru-RU" dirty="0"/>
              <a:t>)</a:t>
            </a:r>
            <a:r>
              <a:rPr lang="en-US" dirty="0"/>
              <a:t>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3091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A05299-6B90-4D05-85DE-8312F0C1E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57656"/>
            <a:ext cx="8596668" cy="1008992"/>
          </a:xfrm>
        </p:spPr>
        <p:txBody>
          <a:bodyPr>
            <a:noAutofit/>
          </a:bodyPr>
          <a:lstStyle/>
          <a:p>
            <a:r>
              <a:rPr lang="ru-RU" sz="2800" b="1" dirty="0"/>
              <a:t>При каких условиях результат оценки может быть признан недостоверным. Две ситуации.</a:t>
            </a: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2A65D3-4106-4E12-A53A-F07AAC37BF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1481958"/>
            <a:ext cx="4184035" cy="5376042"/>
          </a:xfrm>
        </p:spPr>
        <p:txBody>
          <a:bodyPr>
            <a:normAutofit fontScale="85000" lnSpcReduction="10000"/>
          </a:bodyPr>
          <a:lstStyle/>
          <a:p>
            <a:r>
              <a:rPr lang="ru-RU" sz="2100" b="1" dirty="0">
                <a:solidFill>
                  <a:schemeClr val="tx1"/>
                </a:solidFill>
              </a:rPr>
              <a:t>Сравниваются два равноправных результата. </a:t>
            </a:r>
          </a:p>
          <a:p>
            <a:r>
              <a:rPr lang="ru-RU" sz="1900" b="1" dirty="0"/>
              <a:t>Обязательное условие: </a:t>
            </a:r>
          </a:p>
          <a:p>
            <a:r>
              <a:rPr lang="ru-RU" dirty="0">
                <a:latin typeface="STXihei" panose="02010600040101010101" pitchFamily="2" charset="-122"/>
                <a:ea typeface="STXihei" panose="02010600040101010101" pitchFamily="2" charset="-122"/>
              </a:rPr>
              <a:t>помимо указания в отчете об оценке итоговой величины стоимости объекта оценки </a:t>
            </a: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Xihei" panose="02010600040101010101" pitchFamily="2" charset="-122"/>
                <a:ea typeface="STXihei" panose="02010600040101010101" pitchFamily="2" charset="-122"/>
              </a:rPr>
              <a:t>должно  быть приведено  свое суждение о возможных границах интервала, в котором может находиться стоимость объекта оценки. </a:t>
            </a:r>
          </a:p>
          <a:p>
            <a:r>
              <a:rPr lang="ru-RU" dirty="0">
                <a:solidFill>
                  <a:srgbClr val="FF0000"/>
                </a:solidFill>
                <a:latin typeface="STXihei" panose="02010600040101010101" pitchFamily="2" charset="-122"/>
                <a:ea typeface="STXihei" panose="02010600040101010101" pitchFamily="2" charset="-122"/>
              </a:rPr>
              <a:t>Допускается использование интервалов, приведенных в справочниках.</a:t>
            </a:r>
          </a:p>
          <a:p>
            <a:r>
              <a:rPr lang="ru-RU" sz="1900" b="1" dirty="0">
                <a:solidFill>
                  <a:schemeClr val="tx1"/>
                </a:solidFill>
                <a:latin typeface="STXihei" panose="02010600040101010101" pitchFamily="2" charset="-122"/>
                <a:ea typeface="STXihei" panose="02010600040101010101" pitchFamily="2" charset="-122"/>
              </a:rPr>
              <a:t>Правило принятия решения:</a:t>
            </a:r>
          </a:p>
          <a:p>
            <a:r>
              <a:rPr lang="ru-RU" dirty="0">
                <a:solidFill>
                  <a:schemeClr val="tx1"/>
                </a:solidFill>
                <a:latin typeface="STXihei" panose="02010600040101010101" pitchFamily="2" charset="-122"/>
                <a:ea typeface="STXihei" panose="02010600040101010101" pitchFamily="2" charset="-122"/>
              </a:rPr>
              <a:t>Расхождение считается существенным, если интервалы, ассоциируемые с каждой оценкой, пересекаются. 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53731BD-EC4E-4E37-AFB0-FA4EFCC642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89970" y="1481959"/>
            <a:ext cx="4184034" cy="5108026"/>
          </a:xfrm>
        </p:spPr>
        <p:txBody>
          <a:bodyPr>
            <a:normAutofit fontScale="85000" lnSpcReduction="10000"/>
          </a:bodyPr>
          <a:lstStyle/>
          <a:p>
            <a:r>
              <a:rPr lang="ru-RU" sz="2100" b="1" dirty="0">
                <a:solidFill>
                  <a:schemeClr val="tx1"/>
                </a:solidFill>
              </a:rPr>
              <a:t>Рецензируется отчет об оценке с целью принятия решения о его достоверности</a:t>
            </a:r>
          </a:p>
          <a:p>
            <a:r>
              <a:rPr lang="ru-RU" sz="1900" b="1" dirty="0"/>
              <a:t>Обязательное условие:</a:t>
            </a:r>
          </a:p>
          <a:p>
            <a:r>
              <a:rPr lang="ru-RU" dirty="0"/>
              <a:t>Оппонент должен </a:t>
            </a:r>
            <a:r>
              <a:rPr lang="ru-RU" dirty="0">
                <a:latin typeface="STXihei" panose="02010600040101010101" pitchFamily="2" charset="-122"/>
                <a:ea typeface="STXihei" panose="02010600040101010101" pitchFamily="2" charset="-122"/>
              </a:rPr>
              <a:t>помимо указания в экспертном заключении  величины стоимости объекта оценки </a:t>
            </a: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Xihei" panose="02010600040101010101" pitchFamily="2" charset="-122"/>
                <a:ea typeface="STXihei" panose="02010600040101010101" pitchFamily="2" charset="-122"/>
              </a:rPr>
              <a:t> привести и обосновать  свое суждение о  границах интервала, в котором с вероятностью не менее 0.95, может  находиться стоимость объекта оценки.</a:t>
            </a:r>
          </a:p>
          <a:p>
            <a:endParaRPr lang="ru-RU" dirty="0">
              <a:solidFill>
                <a:srgbClr val="FF0000"/>
              </a:solidFill>
              <a:latin typeface="STXihei" panose="02010600040101010101" pitchFamily="2" charset="-122"/>
              <a:ea typeface="STXihei" panose="02010600040101010101" pitchFamily="2" charset="-122"/>
            </a:endParaRPr>
          </a:p>
          <a:p>
            <a:r>
              <a:rPr lang="ru-RU" sz="2100" b="1" dirty="0"/>
              <a:t>Правило принятия решения</a:t>
            </a:r>
          </a:p>
          <a:p>
            <a:r>
              <a:rPr lang="ru-RU" dirty="0"/>
              <a:t>Для признания результата оценки  недостоверным необходимым (но недостаточным) условием является выход оценки за границы интервала. После этого проводится неформальный анализ оценки в отчете</a:t>
            </a:r>
          </a:p>
        </p:txBody>
      </p:sp>
    </p:spTree>
    <p:extLst>
      <p:ext uri="{BB962C8B-B14F-4D97-AF65-F5344CB8AC3E}">
        <p14:creationId xmlns:p14="http://schemas.microsoft.com/office/powerpoint/2010/main" val="11433366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68FB815-2C05-48CF-9786-0B35F402C4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62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2ACAB7-87A8-472B-9187-B20B6C2A64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9722" y="2641270"/>
            <a:ext cx="7846503" cy="1069514"/>
          </a:xfrm>
          <a:noFill/>
        </p:spPr>
        <p:txBody>
          <a:bodyPr>
            <a:normAutofit fontScale="90000"/>
          </a:bodyPr>
          <a:lstStyle/>
          <a:p>
            <a:r>
              <a:rPr lang="ru-RU" sz="5400" dirty="0">
                <a:ln>
                  <a:solidFill>
                    <a:schemeClr val="bg1"/>
                  </a:solidFill>
                </a:ln>
                <a:solidFill>
                  <a:srgbClr val="0070C0"/>
                </a:solidFill>
                <a:latin typeface="STXihei" panose="02010600040101010101" pitchFamily="2" charset="-122"/>
                <a:ea typeface="STXihei" panose="02010600040101010101" pitchFamily="2" charset="-122"/>
              </a:rPr>
              <a:t>Спасибо за внимание!</a:t>
            </a:r>
            <a:endParaRPr lang="ru-RU" sz="4800" dirty="0">
              <a:ln>
                <a:solidFill>
                  <a:schemeClr val="bg1"/>
                </a:solidFill>
              </a:ln>
              <a:latin typeface="STXihei" panose="02010600040101010101" pitchFamily="2" charset="-122"/>
              <a:ea typeface="STXihei" panose="02010600040101010101" pitchFamily="2" charset="-122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B8BD9FB-1EC3-4BCE-99C2-225177A5CE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10667" y="3850547"/>
            <a:ext cx="4370663" cy="1967301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2060"/>
                </a:solidFill>
                <a:latin typeface="STXihei" panose="02010600040101010101" pitchFamily="2" charset="-122"/>
                <a:ea typeface="STXihei" panose="02010600040101010101" pitchFamily="2" charset="-122"/>
              </a:rPr>
              <a:t>+7-920-056-23-36</a:t>
            </a:r>
          </a:p>
          <a:p>
            <a:r>
              <a:rPr lang="ru-RU" dirty="0">
                <a:solidFill>
                  <a:srgbClr val="002060"/>
                </a:solidFill>
                <a:latin typeface="STXihei" panose="02010600040101010101" pitchFamily="2" charset="-122"/>
                <a:ea typeface="STXihei" panose="02010600040101010101" pitchFamily="2" charset="-122"/>
              </a:rPr>
              <a:t>inform@pcfko.ru </a:t>
            </a:r>
          </a:p>
          <a:p>
            <a:r>
              <a:rPr lang="ru-RU" dirty="0" err="1">
                <a:solidFill>
                  <a:srgbClr val="002060"/>
                </a:solidFill>
                <a:latin typeface="STXihei" panose="02010600040101010101" pitchFamily="2" charset="-122"/>
                <a:ea typeface="STXihei" panose="02010600040101010101" pitchFamily="2" charset="-122"/>
              </a:rPr>
              <a:t>г.Нижний</a:t>
            </a:r>
            <a:r>
              <a:rPr lang="ru-RU" dirty="0">
                <a:solidFill>
                  <a:srgbClr val="002060"/>
                </a:solidFill>
                <a:latin typeface="STXihei" panose="02010600040101010101" pitchFamily="2" charset="-122"/>
                <a:ea typeface="STXihei" panose="02010600040101010101" pitchFamily="2" charset="-122"/>
              </a:rPr>
              <a:t> Новгород,</a:t>
            </a:r>
          </a:p>
          <a:p>
            <a:r>
              <a:rPr lang="ru-RU" dirty="0">
                <a:solidFill>
                  <a:srgbClr val="002060"/>
                </a:solidFill>
                <a:latin typeface="STXihei" panose="02010600040101010101" pitchFamily="2" charset="-122"/>
                <a:ea typeface="STXihei" panose="02010600040101010101" pitchFamily="2" charset="-122"/>
              </a:rPr>
              <a:t>ул. </a:t>
            </a:r>
            <a:r>
              <a:rPr lang="ru-RU" dirty="0" err="1">
                <a:solidFill>
                  <a:srgbClr val="002060"/>
                </a:solidFill>
                <a:latin typeface="STXihei" panose="02010600040101010101" pitchFamily="2" charset="-122"/>
                <a:ea typeface="STXihei" panose="02010600040101010101" pitchFamily="2" charset="-122"/>
              </a:rPr>
              <a:t>Бетанкура</a:t>
            </a:r>
            <a:r>
              <a:rPr lang="ru-RU" dirty="0">
                <a:solidFill>
                  <a:srgbClr val="002060"/>
                </a:solidFill>
                <a:latin typeface="STXihei" panose="02010600040101010101" pitchFamily="2" charset="-122"/>
                <a:ea typeface="STXihei" panose="02010600040101010101" pitchFamily="2" charset="-122"/>
              </a:rPr>
              <a:t>, д. 3, пом. 9 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259B36E-5626-4A1E-A5B6-BEB1580FA8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321" y="0"/>
            <a:ext cx="8761904" cy="264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130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92811B-AB63-49C4-89B4-DE9D1A96B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>
                <a:latin typeface="STXihei" panose="02010600040101010101" pitchFamily="2" charset="-122"/>
                <a:ea typeface="STXihei" panose="02010600040101010101" pitchFamily="2" charset="-122"/>
              </a:rPr>
              <a:t>Конституционный Суд Российской Федерации. Постановление от 11 июля 2017 года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9DDA164-BDC6-40A3-AFD5-B93D1CE50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577130"/>
            <a:ext cx="9867627" cy="4941115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30000"/>
              </a:lnSpc>
            </a:pPr>
            <a:r>
              <a:rPr lang="ru-RU" dirty="0">
                <a:latin typeface="STXihei" panose="02010600040101010101" pitchFamily="2" charset="-122"/>
                <a:ea typeface="STXihei" panose="02010600040101010101" pitchFamily="2" charset="-122"/>
              </a:rPr>
              <a:t>КС РФ официально признал, что рыночная стоимость, полученная в результате индивидуальной оценки конкретного объекта недвижимости, представляет собой приблизительную, а не безусловную цену, по которой может быть совершена сделка. Исходя из этого, Конституционный суд пришел к выводу, что допустимые различия в методах оценки делают неизбежными расхождения между результатами разных оценок в отношении одного объекта недвижимости, притом, что и тот и другой результаты могут быть признаны достоверными. </a:t>
            </a:r>
          </a:p>
          <a:p>
            <a:pPr>
              <a:lnSpc>
                <a:spcPct val="130000"/>
              </a:lnSpc>
            </a:pPr>
            <a:r>
              <a:rPr lang="ru-RU" dirty="0">
                <a:latin typeface="STXihei" panose="02010600040101010101" pitchFamily="2" charset="-122"/>
                <a:ea typeface="STXihei" panose="02010600040101010101" pitchFamily="2" charset="-122"/>
              </a:rPr>
              <a:t>Конституционный Суд допускает, что, если расхождение укладывается в приемлемый диапазон отклонений, то это не является свидетельством ошибки. </a:t>
            </a:r>
          </a:p>
          <a:p>
            <a:pPr>
              <a:lnSpc>
                <a:spcPct val="130000"/>
              </a:lnSpc>
            </a:pPr>
            <a:r>
              <a:rPr lang="ru-RU" b="1" dirty="0">
                <a:latin typeface="STXihei" panose="02010600040101010101" pitchFamily="2" charset="-122"/>
                <a:ea typeface="STXihei" panose="02010600040101010101" pitchFamily="2" charset="-122"/>
              </a:rPr>
              <a:t>Вопрос: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ru-RU" sz="2000" b="1" dirty="0">
                <a:solidFill>
                  <a:schemeClr val="accent1"/>
                </a:solidFill>
                <a:latin typeface="STXihei" panose="02010600040101010101" pitchFamily="2" charset="-122"/>
                <a:ea typeface="STXihei" panose="02010600040101010101" pitchFamily="2" charset="-122"/>
                <a:cs typeface="+mj-cs"/>
              </a:rPr>
              <a:t>Какие  диапазоны отклонений можно считать приемлемыми для признания существенности расхождения оценок? </a:t>
            </a:r>
          </a:p>
          <a:p>
            <a:pPr>
              <a:lnSpc>
                <a:spcPct val="130000"/>
              </a:lnSpc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30750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F895B89-E90D-4D53-8C99-8B6BE9EAB9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017" y="1389558"/>
            <a:ext cx="9324435" cy="4951120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30000"/>
              </a:lnSpc>
              <a:buNone/>
              <a:defRPr/>
            </a:pPr>
            <a:r>
              <a:rPr lang="ru-RU" sz="2800" dirty="0">
                <a:latin typeface="STXihei" panose="02010600040101010101" pitchFamily="2" charset="-122"/>
                <a:ea typeface="STXihei" panose="02010600040101010101" pitchFamily="2" charset="-122"/>
              </a:rPr>
              <a:t>26. После проведения процедуры согласования оценщик помимо указания в отчете об оценке итоговой величины стоимости объекта оценки </a:t>
            </a:r>
            <a: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Xihei" panose="02010600040101010101" pitchFamily="2" charset="-122"/>
                <a:ea typeface="STXihei" panose="02010600040101010101" pitchFamily="2" charset="-122"/>
              </a:rPr>
              <a:t>имеет право приводить свое суждение о возможных границах интервала</a:t>
            </a:r>
            <a:r>
              <a:rPr lang="ru-RU" sz="2800" dirty="0">
                <a:solidFill>
                  <a:srgbClr val="FF0000"/>
                </a:solidFill>
                <a:latin typeface="STXihei" panose="02010600040101010101" pitchFamily="2" charset="-122"/>
                <a:ea typeface="STXihei" panose="02010600040101010101" pitchFamily="2" charset="-122"/>
              </a:rPr>
              <a:t>,</a:t>
            </a:r>
            <a:r>
              <a:rPr lang="ru-RU" sz="2800" dirty="0">
                <a:latin typeface="STXihei" panose="02010600040101010101" pitchFamily="2" charset="-122"/>
                <a:ea typeface="STXihei" panose="02010600040101010101" pitchFamily="2" charset="-122"/>
              </a:rPr>
              <a:t> </a:t>
            </a:r>
          </a:p>
          <a:p>
            <a:pPr marL="0" indent="0">
              <a:lnSpc>
                <a:spcPct val="130000"/>
              </a:lnSpc>
              <a:buNone/>
              <a:defRPr/>
            </a:pPr>
            <a:r>
              <a:rPr lang="ru-RU" sz="2800" dirty="0">
                <a:latin typeface="STXihei" panose="02010600040101010101" pitchFamily="2" charset="-122"/>
                <a:ea typeface="STXihei" panose="02010600040101010101" pitchFamily="2" charset="-122"/>
              </a:rPr>
              <a:t>в котором, по его мнению, может находиться эта стоимость, </a:t>
            </a:r>
          </a:p>
          <a:p>
            <a:pPr marL="0" indent="0">
              <a:lnSpc>
                <a:spcPct val="130000"/>
              </a:lnSpc>
              <a:buNone/>
              <a:defRPr/>
            </a:pPr>
            <a:r>
              <a:rPr lang="ru-RU" sz="2800" b="1" dirty="0">
                <a:latin typeface="STXihei" panose="02010600040101010101" pitchFamily="2" charset="-122"/>
                <a:ea typeface="STXihei" panose="02010600040101010101" pitchFamily="2" charset="-122"/>
              </a:rPr>
              <a:t>Право а не обязанность?</a:t>
            </a:r>
          </a:p>
          <a:p>
            <a:pPr>
              <a:defRPr/>
            </a:pPr>
            <a:endParaRPr lang="ru-RU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C6A3953-F9C3-4CD1-AB37-AEB03B2C1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441821"/>
            <a:ext cx="8596668" cy="1320800"/>
          </a:xfrm>
        </p:spPr>
        <p:txBody>
          <a:bodyPr/>
          <a:lstStyle/>
          <a:p>
            <a:r>
              <a:rPr lang="ru-RU" altLang="ru-RU" sz="2800" b="1" dirty="0">
                <a:solidFill>
                  <a:srgbClr val="5FCBEF"/>
                </a:solidFill>
                <a:latin typeface="STXihei" panose="02010600040101010101" pitchFamily="2" charset="-122"/>
                <a:ea typeface="STXihei" panose="02010600040101010101" pitchFamily="2" charset="-122"/>
              </a:rPr>
              <a:t>ФЕДЕРАЛЬНЫЙ СТАНДАРТ ОЦЕНКИ (ФСО N 1)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>
            <a:extLst>
              <a:ext uri="{FF2B5EF4-FFF2-40B4-BE49-F238E27FC236}">
                <a16:creationId xmlns:a16="http://schemas.microsoft.com/office/drawing/2014/main" id="{687EEC13-564F-4300-B19B-F1A4DA1BE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637" y="346077"/>
            <a:ext cx="8229600" cy="922337"/>
          </a:xfrm>
        </p:spPr>
        <p:txBody>
          <a:bodyPr>
            <a:normAutofit fontScale="90000"/>
          </a:bodyPr>
          <a:lstStyle/>
          <a:p>
            <a:r>
              <a:rPr lang="ru-RU" altLang="ru-RU" sz="3200" b="1" dirty="0">
                <a:latin typeface="STXihei" panose="02010600040101010101" pitchFamily="2" charset="-122"/>
                <a:ea typeface="STXihei" panose="02010600040101010101" pitchFamily="2" charset="-122"/>
              </a:rPr>
              <a:t>Точность оценки. Включать или не включать характеристики точности  в отчет?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9A35F1F-0BBD-4A0C-8FF4-FF3F044C58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0177" y="1209691"/>
            <a:ext cx="9672506" cy="5113337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30000"/>
              </a:lnSpc>
              <a:defRPr/>
            </a:pPr>
            <a:r>
              <a:rPr lang="ru-RU" sz="2200" b="1" dirty="0">
                <a:latin typeface="STXihei" panose="02010600040101010101" pitchFamily="2" charset="-122"/>
                <a:ea typeface="STXihei" panose="02010600040101010101" pitchFamily="2" charset="-122"/>
              </a:rPr>
              <a:t>Пользователю отчетом</a:t>
            </a:r>
            <a:r>
              <a:rPr lang="ru-RU" sz="2200" dirty="0">
                <a:latin typeface="STXihei" panose="02010600040101010101" pitchFamily="2" charset="-122"/>
                <a:ea typeface="STXihei" panose="02010600040101010101" pitchFamily="2" charset="-122"/>
              </a:rPr>
              <a:t>. Раскрывает перед пользователем действительный уровень неопределенности  результата оценки, тем самым, дает в руки пользователя дополнительную информацию, позволяющую принимать более эффективные решения в условиях неопределенности. </a:t>
            </a:r>
          </a:p>
          <a:p>
            <a:pPr>
              <a:lnSpc>
                <a:spcPct val="130000"/>
              </a:lnSpc>
              <a:defRPr/>
            </a:pPr>
            <a:r>
              <a:rPr lang="ru-RU" sz="2200" b="1" dirty="0">
                <a:latin typeface="STXihei" panose="02010600040101010101" pitchFamily="2" charset="-122"/>
                <a:ea typeface="STXihei" panose="02010600040101010101" pitchFamily="2" charset="-122"/>
              </a:rPr>
              <a:t>Проверяющим органам</a:t>
            </a:r>
            <a:r>
              <a:rPr lang="ru-RU" sz="2200" dirty="0">
                <a:latin typeface="STXihei" panose="02010600040101010101" pitchFamily="2" charset="-122"/>
                <a:ea typeface="STXihei" panose="02010600040101010101" pitchFamily="2" charset="-122"/>
              </a:rPr>
              <a:t>. Поможет контролирующим и правоохранительным органам и судам правильно интерпретировать причины расхождения  между результатами отчета об оценке и результатами экспертизы (в том числе судебной) и не предъявлять оценщику необоснованные претензии.</a:t>
            </a:r>
          </a:p>
          <a:p>
            <a:pPr>
              <a:lnSpc>
                <a:spcPct val="130000"/>
              </a:lnSpc>
              <a:defRPr/>
            </a:pPr>
            <a:r>
              <a:rPr lang="ru-RU" sz="2200" b="1" dirty="0">
                <a:latin typeface="STXihei" panose="02010600040101010101" pitchFamily="2" charset="-122"/>
                <a:ea typeface="STXihei" panose="02010600040101010101" pitchFamily="2" charset="-122"/>
              </a:rPr>
              <a:t>Оценщикам.  </a:t>
            </a:r>
            <a:r>
              <a:rPr lang="ru-RU" sz="2200" dirty="0">
                <a:latin typeface="STXihei" panose="02010600040101010101" pitchFamily="2" charset="-122"/>
                <a:ea typeface="STXihei" panose="02010600040101010101" pitchFamily="2" charset="-122"/>
              </a:rPr>
              <a:t>Включение в отчет точности в виде  интервала  значений, в котором по  мнению Оценщика может находиться рыночная стоимость оцениваемого объекта</a:t>
            </a:r>
            <a:r>
              <a:rPr lang="en-US" sz="2200" dirty="0">
                <a:latin typeface="STXihei" panose="02010600040101010101" pitchFamily="2" charset="-122"/>
                <a:ea typeface="STXihei" panose="02010600040101010101" pitchFamily="2" charset="-122"/>
              </a:rPr>
              <a:t> </a:t>
            </a:r>
            <a:r>
              <a:rPr lang="ru-RU" sz="2200" dirty="0">
                <a:latin typeface="STXihei" panose="02010600040101010101" pitchFamily="2" charset="-122"/>
                <a:ea typeface="STXihei" panose="02010600040101010101" pitchFamily="2" charset="-122"/>
              </a:rPr>
              <a:t>защищает добросовестного оценщика от неправомерных претензий пользователей Отчетом об оценке.  </a:t>
            </a:r>
          </a:p>
          <a:p>
            <a:pPr>
              <a:lnSpc>
                <a:spcPct val="130000"/>
              </a:lnSpc>
              <a:defRPr/>
            </a:pPr>
            <a:endParaRPr lang="ru-RU" sz="2200" dirty="0">
              <a:latin typeface="STXihei" panose="02010600040101010101" pitchFamily="2" charset="-122"/>
              <a:ea typeface="STXihei" panose="02010600040101010101" pitchFamily="2" charset="-122"/>
            </a:endParaRPr>
          </a:p>
          <a:p>
            <a:pPr>
              <a:defRPr/>
            </a:pPr>
            <a:endParaRPr lang="ru-RU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>
            <a:extLst>
              <a:ext uri="{FF2B5EF4-FFF2-40B4-BE49-F238E27FC236}">
                <a16:creationId xmlns:a16="http://schemas.microsoft.com/office/drawing/2014/main" id="{4A51672D-C960-43E8-9A95-B56A0BC95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303" y="283303"/>
            <a:ext cx="8229600" cy="865188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2400" b="1" i="1" dirty="0">
                <a:solidFill>
                  <a:srgbClr val="000000"/>
                </a:solidFill>
              </a:rPr>
              <a:t/>
            </a:r>
            <a:br>
              <a:rPr lang="ru-RU" altLang="ru-RU" sz="2400" b="1" i="1" dirty="0">
                <a:solidFill>
                  <a:srgbClr val="000000"/>
                </a:solidFill>
              </a:rPr>
            </a:br>
            <a:r>
              <a:rPr lang="ru-RU" altLang="ru-RU" sz="4000" dirty="0">
                <a:latin typeface="STXihei" panose="02010600040101010101" pitchFamily="2" charset="-122"/>
                <a:ea typeface="STXihei" panose="02010600040101010101" pitchFamily="2" charset="-122"/>
              </a:rPr>
              <a:t>Основные положения</a:t>
            </a:r>
            <a:endParaRPr lang="ru-RU" altLang="ru-RU" sz="2700" dirty="0">
              <a:latin typeface="STXihei" panose="02010600040101010101" pitchFamily="2" charset="-122"/>
              <a:ea typeface="STXihei" panose="02010600040101010101" pitchFamily="2" charset="-122"/>
            </a:endParaRPr>
          </a:p>
        </p:txBody>
      </p:sp>
      <p:sp>
        <p:nvSpPr>
          <p:cNvPr id="6147" name="Объект 2">
            <a:extLst>
              <a:ext uri="{FF2B5EF4-FFF2-40B4-BE49-F238E27FC236}">
                <a16:creationId xmlns:a16="http://schemas.microsoft.com/office/drawing/2014/main" id="{D6A269E4-405A-46F2-B9A5-C7F499AE9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778" y="1488613"/>
            <a:ext cx="8596668" cy="4828297"/>
          </a:xfrm>
        </p:spPr>
        <p:txBody>
          <a:bodyPr>
            <a:normAutofit fontScale="77500" lnSpcReduction="20000"/>
          </a:bodyPr>
          <a:lstStyle/>
          <a:p>
            <a:pPr eaLnBrk="1" hangingPunct="1">
              <a:lnSpc>
                <a:spcPct val="160000"/>
              </a:lnSpc>
              <a:defRPr/>
            </a:pPr>
            <a:r>
              <a:rPr lang="ru-RU" sz="2400" dirty="0">
                <a:solidFill>
                  <a:srgbClr val="000000"/>
                </a:solidFill>
                <a:latin typeface="STXihei" panose="02010600040101010101" pitchFamily="2" charset="-122"/>
                <a:ea typeface="STXihei" panose="02010600040101010101" pitchFamily="2" charset="-122"/>
              </a:rPr>
              <a:t>Рынок имеет вероятностную природу и поэтому результат оценки неизбежно сохраняет  неопределенность, характерную для рынка</a:t>
            </a:r>
            <a:r>
              <a:rPr lang="en-US" sz="2400" dirty="0">
                <a:solidFill>
                  <a:srgbClr val="000000"/>
                </a:solidFill>
                <a:latin typeface="STXihei" panose="02010600040101010101" pitchFamily="2" charset="-122"/>
                <a:ea typeface="STXihei" panose="02010600040101010101" pitchFamily="2" charset="-122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STXihei" panose="02010600040101010101" pitchFamily="2" charset="-122"/>
                <a:ea typeface="STXihei" panose="02010600040101010101" pitchFamily="2" charset="-122"/>
              </a:rPr>
              <a:t>таких объектов;</a:t>
            </a:r>
          </a:p>
          <a:p>
            <a:pPr eaLnBrk="1" hangingPunct="1">
              <a:lnSpc>
                <a:spcPct val="160000"/>
              </a:lnSpc>
              <a:defRPr/>
            </a:pPr>
            <a:r>
              <a:rPr lang="ru-RU" sz="2400" dirty="0">
                <a:solidFill>
                  <a:srgbClr val="000000"/>
                </a:solidFill>
                <a:latin typeface="STXihei" panose="02010600040101010101" pitchFamily="2" charset="-122"/>
                <a:ea typeface="STXihei" panose="02010600040101010101" pitchFamily="2" charset="-122"/>
              </a:rPr>
              <a:t> Результат оценки – только приближенное значение рыночной стоимости (а не сама рыночная стоимость!). </a:t>
            </a:r>
          </a:p>
          <a:p>
            <a:pPr eaLnBrk="1" hangingPunct="1">
              <a:lnSpc>
                <a:spcPct val="160000"/>
              </a:lnSpc>
              <a:defRPr/>
            </a:pPr>
            <a:r>
              <a:rPr lang="ru-RU" sz="2400" dirty="0">
                <a:solidFill>
                  <a:srgbClr val="000000"/>
                </a:solidFill>
                <a:latin typeface="STXihei" panose="02010600040101010101" pitchFamily="2" charset="-122"/>
                <a:ea typeface="STXihei" panose="02010600040101010101" pitchFamily="2" charset="-122"/>
              </a:rPr>
              <a:t>Относительно рыночной стоимости оценщик</a:t>
            </a:r>
            <a:r>
              <a:rPr lang="en-US" sz="2400" dirty="0">
                <a:solidFill>
                  <a:srgbClr val="000000"/>
                </a:solidFill>
                <a:latin typeface="STXihei" panose="02010600040101010101" pitchFamily="2" charset="-122"/>
                <a:ea typeface="STXihei" panose="02010600040101010101" pitchFamily="2" charset="-122"/>
              </a:rPr>
              <a:t>/</a:t>
            </a:r>
            <a:r>
              <a:rPr lang="ru-RU" sz="1700" dirty="0">
                <a:solidFill>
                  <a:srgbClr val="000000"/>
                </a:solidFill>
                <a:latin typeface="STXihei" panose="02010600040101010101" pitchFamily="2" charset="-122"/>
                <a:ea typeface="STXihei" panose="02010600040101010101" pitchFamily="2" charset="-122"/>
              </a:rPr>
              <a:t>СУДЕБНЫЙ ЭКСПЕРТ</a:t>
            </a:r>
            <a:r>
              <a:rPr lang="en-US" sz="1700" dirty="0">
                <a:solidFill>
                  <a:srgbClr val="000000"/>
                </a:solidFill>
                <a:latin typeface="STXihei" panose="02010600040101010101" pitchFamily="2" charset="-122"/>
                <a:ea typeface="STXihei" panose="02010600040101010101" pitchFamily="2" charset="-122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STXihei" panose="02010600040101010101" pitchFamily="2" charset="-122"/>
                <a:ea typeface="STXihei" panose="02010600040101010101" pitchFamily="2" charset="-122"/>
              </a:rPr>
              <a:t> может только утверждать, что она находится в некотором интервале вокруг оценочной величины - результата оценки (не более того !). Этот интервал характеризует неопределенность (погрешность) результата оценки. 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E153EC39-15B8-43B3-BC70-3A3722F29D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37776" y="400474"/>
            <a:ext cx="8229600" cy="777875"/>
          </a:xfrm>
        </p:spPr>
        <p:txBody>
          <a:bodyPr>
            <a:noAutofit/>
          </a:bodyPr>
          <a:lstStyle/>
          <a:p>
            <a:pPr eaLnBrk="1" hangingPunct="1"/>
            <a:r>
              <a:rPr lang="ru-RU" altLang="ru-RU" sz="2800" b="1" dirty="0">
                <a:solidFill>
                  <a:srgbClr val="5FCBEF"/>
                </a:solidFill>
                <a:latin typeface="STXihei" panose="02010600040101010101" pitchFamily="2" charset="-122"/>
                <a:ea typeface="STXihei" panose="02010600040101010101" pitchFamily="2" charset="-122"/>
              </a:rPr>
              <a:t>Результат оценки- приближенное значение стоимости</a:t>
            </a:r>
            <a:endParaRPr lang="en-US" altLang="ru-RU" sz="2800" b="1" dirty="0">
              <a:solidFill>
                <a:srgbClr val="5FCBEF"/>
              </a:solidFill>
              <a:latin typeface="STXihei" panose="02010600040101010101" pitchFamily="2" charset="-122"/>
              <a:ea typeface="STXihei" panose="02010600040101010101" pitchFamily="2" charset="-122"/>
            </a:endParaRP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8427D246-0592-49FE-8A60-4FA5C947AC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61607" y="1568216"/>
            <a:ext cx="9103846" cy="5040312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altLang="ru-RU" sz="2400" dirty="0">
                <a:latin typeface="STXihei" panose="02010600040101010101" pitchFamily="2" charset="-122"/>
                <a:ea typeface="STXihei" panose="02010600040101010101" pitchFamily="2" charset="-122"/>
              </a:rPr>
              <a:t>V</a:t>
            </a:r>
            <a:r>
              <a:rPr lang="ru-RU" altLang="ru-RU" sz="2400" dirty="0">
                <a:latin typeface="STXihei" panose="02010600040101010101" pitchFamily="2" charset="-122"/>
                <a:ea typeface="STXihei" panose="02010600040101010101" pitchFamily="2" charset="-122"/>
              </a:rPr>
              <a:t> – результат оценки, погрешность (неопределенность) которой определяется.</a:t>
            </a:r>
            <a:endParaRPr lang="en-US" altLang="ru-RU" sz="2400" dirty="0">
              <a:latin typeface="STXihei" panose="02010600040101010101" pitchFamily="2" charset="-122"/>
              <a:ea typeface="STXihei" panose="02010600040101010101" pitchFamily="2" charset="-122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altLang="ru-RU" sz="2400" dirty="0">
                <a:latin typeface="STXihei" panose="02010600040101010101" pitchFamily="2" charset="-122"/>
                <a:ea typeface="STXihei" panose="02010600040101010101" pitchFamily="2" charset="-122"/>
              </a:rPr>
              <a:t>C</a:t>
            </a:r>
            <a:r>
              <a:rPr lang="ru-RU" altLang="ru-RU" sz="2400" dirty="0">
                <a:latin typeface="STXihei" panose="02010600040101010101" pitchFamily="2" charset="-122"/>
                <a:ea typeface="STXihei" panose="02010600040101010101" pitchFamily="2" charset="-122"/>
              </a:rPr>
              <a:t> –величина рыночной стоимости, принятая за базу:</a:t>
            </a:r>
          </a:p>
          <a:p>
            <a:pPr>
              <a:lnSpc>
                <a:spcPct val="90000"/>
              </a:lnSpc>
            </a:pPr>
            <a:r>
              <a:rPr lang="ru-RU" altLang="ru-RU" sz="2400" dirty="0">
                <a:latin typeface="STXihei" panose="02010600040101010101" pitchFamily="2" charset="-122"/>
                <a:ea typeface="STXihei" panose="02010600040101010101" pitchFamily="2" charset="-122"/>
              </a:rPr>
              <a:t> неизвестная рыночная стоимость</a:t>
            </a:r>
          </a:p>
          <a:p>
            <a:pPr>
              <a:lnSpc>
                <a:spcPct val="90000"/>
              </a:lnSpc>
            </a:pPr>
            <a:r>
              <a:rPr lang="ru-RU" altLang="ru-RU" sz="2400" dirty="0">
                <a:latin typeface="STXihei" panose="02010600040101010101" pitchFamily="2" charset="-122"/>
                <a:ea typeface="STXihei" panose="02010600040101010101" pitchFamily="2" charset="-122"/>
              </a:rPr>
              <a:t>  фактическая цена сделки.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ru-RU" sz="2400" dirty="0">
                <a:latin typeface="STXihei" panose="02010600040101010101" pitchFamily="2" charset="-122"/>
                <a:ea typeface="STXihei" panose="02010600040101010101" pitchFamily="2" charset="-122"/>
              </a:rPr>
              <a:t>E</a:t>
            </a:r>
            <a:r>
              <a:rPr lang="ru-RU" altLang="ru-RU" sz="2400" dirty="0">
                <a:latin typeface="STXihei" panose="02010600040101010101" pitchFamily="2" charset="-122"/>
                <a:ea typeface="STXihei" panose="02010600040101010101" pitchFamily="2" charset="-122"/>
              </a:rPr>
              <a:t> - абсолютная ошибка   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400" dirty="0">
                <a:latin typeface="STXihei" panose="02010600040101010101" pitchFamily="2" charset="-122"/>
                <a:ea typeface="STXihei" panose="02010600040101010101" pitchFamily="2" charset="-122"/>
              </a:rPr>
              <a:t>                             </a:t>
            </a:r>
            <a:r>
              <a:rPr lang="en-US" altLang="ru-RU" sz="2400" dirty="0">
                <a:latin typeface="STXihei" panose="02010600040101010101" pitchFamily="2" charset="-122"/>
                <a:ea typeface="STXihei" panose="02010600040101010101" pitchFamily="2" charset="-122"/>
              </a:rPr>
              <a:t>E</a:t>
            </a:r>
            <a:r>
              <a:rPr lang="ru-RU" altLang="ru-RU" sz="2400" dirty="0">
                <a:latin typeface="STXihei" panose="02010600040101010101" pitchFamily="2" charset="-122"/>
                <a:ea typeface="STXihei" panose="02010600040101010101" pitchFamily="2" charset="-122"/>
              </a:rPr>
              <a:t>  = </a:t>
            </a:r>
            <a:r>
              <a:rPr lang="en-US" altLang="ru-RU" sz="2400" dirty="0">
                <a:latin typeface="STXihei" panose="02010600040101010101" pitchFamily="2" charset="-122"/>
                <a:ea typeface="STXihei" panose="02010600040101010101" pitchFamily="2" charset="-122"/>
              </a:rPr>
              <a:t>v</a:t>
            </a:r>
            <a:r>
              <a:rPr lang="ru-RU" altLang="ru-RU" sz="2400" dirty="0">
                <a:latin typeface="STXihei" panose="02010600040101010101" pitchFamily="2" charset="-122"/>
                <a:ea typeface="STXihei" panose="02010600040101010101" pitchFamily="2" charset="-122"/>
              </a:rPr>
              <a:t> – </a:t>
            </a:r>
            <a:r>
              <a:rPr lang="en-US" altLang="ru-RU" sz="2400" dirty="0">
                <a:latin typeface="STXihei" panose="02010600040101010101" pitchFamily="2" charset="-122"/>
                <a:ea typeface="STXihei" panose="02010600040101010101" pitchFamily="2" charset="-122"/>
              </a:rPr>
              <a:t>c</a:t>
            </a:r>
            <a:r>
              <a:rPr lang="ru-RU" altLang="ru-RU" sz="2400" dirty="0">
                <a:latin typeface="STXihei" panose="02010600040101010101" pitchFamily="2" charset="-122"/>
                <a:ea typeface="STXihei" panose="02010600040101010101" pitchFamily="2" charset="-122"/>
              </a:rPr>
              <a:t>  </a:t>
            </a:r>
            <a:endParaRPr lang="en-US" altLang="ru-RU" sz="2400" dirty="0">
              <a:latin typeface="STXihei" panose="02010600040101010101" pitchFamily="2" charset="-122"/>
              <a:ea typeface="STXihei" panose="02010600040101010101" pitchFamily="2" charset="-122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ru-RU" sz="2400" b="1" dirty="0">
                <a:solidFill>
                  <a:schemeClr val="tx1"/>
                </a:solidFill>
                <a:latin typeface="STXihei" panose="02010600040101010101" pitchFamily="2" charset="-122"/>
                <a:ea typeface="STXihei" panose="02010600040101010101" pitchFamily="2" charset="-122"/>
              </a:rPr>
              <a:t>e</a:t>
            </a:r>
            <a:r>
              <a:rPr lang="ru-RU" altLang="ru-RU" sz="2400" b="1" dirty="0">
                <a:solidFill>
                  <a:schemeClr val="tx1"/>
                </a:solidFill>
                <a:latin typeface="STXihei" panose="02010600040101010101" pitchFamily="2" charset="-122"/>
                <a:ea typeface="STXihei" panose="02010600040101010101" pitchFamily="2" charset="-122"/>
              </a:rPr>
              <a:t> </a:t>
            </a:r>
            <a:r>
              <a:rPr lang="ru-RU" altLang="ru-RU" sz="2400" dirty="0">
                <a:latin typeface="STXihei" panose="02010600040101010101" pitchFamily="2" charset="-122"/>
                <a:ea typeface="STXihei" panose="02010600040101010101" pitchFamily="2" charset="-122"/>
              </a:rPr>
              <a:t>– относительная ошибка  -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400" dirty="0">
                <a:latin typeface="STXihei" panose="02010600040101010101" pitchFamily="2" charset="-122"/>
                <a:ea typeface="STXihei" panose="02010600040101010101" pitchFamily="2" charset="-122"/>
              </a:rPr>
              <a:t>                             </a:t>
            </a:r>
            <a:r>
              <a:rPr lang="en-US" altLang="ru-RU" sz="2400" dirty="0">
                <a:latin typeface="STXihei" panose="02010600040101010101" pitchFamily="2" charset="-122"/>
                <a:ea typeface="STXihei" panose="02010600040101010101" pitchFamily="2" charset="-122"/>
              </a:rPr>
              <a:t>e</a:t>
            </a:r>
            <a:r>
              <a:rPr lang="ru-RU" altLang="ru-RU" sz="2400" dirty="0">
                <a:latin typeface="STXihei" panose="02010600040101010101" pitchFamily="2" charset="-122"/>
                <a:ea typeface="STXihei" panose="02010600040101010101" pitchFamily="2" charset="-122"/>
              </a:rPr>
              <a:t> = (</a:t>
            </a:r>
            <a:r>
              <a:rPr lang="en-US" altLang="ru-RU" sz="2400" dirty="0">
                <a:latin typeface="STXihei" panose="02010600040101010101" pitchFamily="2" charset="-122"/>
                <a:ea typeface="STXihei" panose="02010600040101010101" pitchFamily="2" charset="-122"/>
              </a:rPr>
              <a:t>v</a:t>
            </a:r>
            <a:r>
              <a:rPr lang="ru-RU" altLang="ru-RU" sz="2400" dirty="0">
                <a:latin typeface="STXihei" panose="02010600040101010101" pitchFamily="2" charset="-122"/>
                <a:ea typeface="STXihei" panose="02010600040101010101" pitchFamily="2" charset="-122"/>
              </a:rPr>
              <a:t> – </a:t>
            </a:r>
            <a:r>
              <a:rPr lang="en-US" altLang="ru-RU" sz="2400" dirty="0">
                <a:latin typeface="STXihei" panose="02010600040101010101" pitchFamily="2" charset="-122"/>
                <a:ea typeface="STXihei" panose="02010600040101010101" pitchFamily="2" charset="-122"/>
              </a:rPr>
              <a:t>c</a:t>
            </a:r>
            <a:r>
              <a:rPr lang="ru-RU" altLang="ru-RU" sz="2400" dirty="0">
                <a:latin typeface="STXihei" panose="02010600040101010101" pitchFamily="2" charset="-122"/>
                <a:ea typeface="STXihei" panose="02010600040101010101" pitchFamily="2" charset="-122"/>
              </a:rPr>
              <a:t>)/ </a:t>
            </a:r>
            <a:r>
              <a:rPr lang="en-US" altLang="ru-RU" sz="2400" dirty="0">
                <a:latin typeface="STXihei" panose="02010600040101010101" pitchFamily="2" charset="-122"/>
                <a:ea typeface="STXihei" panose="02010600040101010101" pitchFamily="2" charset="-122"/>
              </a:rPr>
              <a:t>c</a:t>
            </a:r>
            <a:r>
              <a:rPr lang="ru-RU" altLang="ru-RU" sz="2400" dirty="0">
                <a:latin typeface="STXihei" panose="02010600040101010101" pitchFamily="2" charset="-122"/>
                <a:ea typeface="STXihei" panose="02010600040101010101" pitchFamily="2" charset="-122"/>
              </a:rPr>
              <a:t> </a:t>
            </a:r>
            <a:endParaRPr lang="en-US" altLang="ru-RU" sz="2400" dirty="0">
              <a:latin typeface="STXihei" panose="02010600040101010101" pitchFamily="2" charset="-122"/>
              <a:ea typeface="STXihei" panose="02010600040101010101" pitchFamily="2" charset="-122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400" dirty="0">
                <a:latin typeface="STXihei" panose="02010600040101010101" pitchFamily="2" charset="-122"/>
                <a:ea typeface="STXihei" panose="02010600040101010101" pitchFamily="2" charset="-122"/>
              </a:rPr>
              <a:t>Ошибками называем отклонения результата оценки от некоторой величины стоимости, которую мы оцениваем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400" dirty="0">
                <a:latin typeface="STXihei" panose="02010600040101010101" pitchFamily="2" charset="-122"/>
                <a:ea typeface="STXihei" panose="02010600040101010101" pitchFamily="2" charset="-122"/>
              </a:rPr>
              <a:t>Интервал, в котором находятся с большой вероятностью возможные (неизбежные) ошибки, это и есть погрешность результата  оценки.</a:t>
            </a:r>
            <a:endParaRPr lang="en-US" altLang="ru-RU" sz="2400" dirty="0">
              <a:latin typeface="STXihei" panose="02010600040101010101" pitchFamily="2" charset="-122"/>
              <a:ea typeface="STXihei" panose="02010600040101010101" pitchFamily="2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3E6525DC-E522-41BC-A15B-FD4DB9B23F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74584" y="341750"/>
            <a:ext cx="8790264" cy="63341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800" b="1" dirty="0">
                <a:latin typeface="STXihei" panose="02010600040101010101" pitchFamily="2" charset="-122"/>
                <a:ea typeface="STXihei" panose="02010600040101010101" pitchFamily="2" charset="-122"/>
              </a:rPr>
              <a:t>Точечная оценка и интервал неопределенности</a:t>
            </a:r>
            <a:endParaRPr lang="en-US" altLang="ru-RU" sz="2800" b="1" dirty="0">
              <a:latin typeface="STXihei" panose="02010600040101010101" pitchFamily="2" charset="-122"/>
              <a:ea typeface="STXihei" panose="02010600040101010101" pitchFamily="2" charset="-122"/>
            </a:endParaRP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04ACD3C4-DF42-4B20-965E-2F82CC0119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65464" y="935256"/>
            <a:ext cx="8790264" cy="5616575"/>
          </a:xfrm>
        </p:spPr>
        <p:txBody>
          <a:bodyPr>
            <a:normAutofit fontScale="925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ru-RU" sz="2400" b="1" dirty="0">
                <a:latin typeface="STXihei" panose="02010600040101010101" pitchFamily="2" charset="-122"/>
                <a:ea typeface="STXihei" panose="02010600040101010101" pitchFamily="2" charset="-122"/>
              </a:rPr>
              <a:t>Vo</a:t>
            </a:r>
            <a:r>
              <a:rPr lang="ru-RU" altLang="ru-RU" sz="2400" dirty="0">
                <a:latin typeface="STXihei" panose="02010600040101010101" pitchFamily="2" charset="-122"/>
                <a:ea typeface="STXihei" panose="02010600040101010101" pitchFamily="2" charset="-122"/>
              </a:rPr>
              <a:t> – точечная оценка</a:t>
            </a:r>
            <a:endParaRPr lang="en-US" altLang="ru-RU" sz="2400" dirty="0">
              <a:latin typeface="STXihei" panose="02010600040101010101" pitchFamily="2" charset="-122"/>
              <a:ea typeface="STXihei" panose="02010600040101010101" pitchFamily="2" charset="-122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ru-RU" sz="2400" b="1" dirty="0">
                <a:latin typeface="STXihei" panose="02010600040101010101" pitchFamily="2" charset="-122"/>
                <a:ea typeface="STXihei" panose="02010600040101010101" pitchFamily="2" charset="-122"/>
              </a:rPr>
              <a:t>Δ</a:t>
            </a:r>
            <a:r>
              <a:rPr lang="ru-RU" altLang="ru-RU" sz="2400" b="1" dirty="0">
                <a:latin typeface="STXihei" panose="02010600040101010101" pitchFamily="2" charset="-122"/>
                <a:ea typeface="STXihei" panose="02010600040101010101" pitchFamily="2" charset="-122"/>
              </a:rPr>
              <a:t> </a:t>
            </a:r>
            <a:r>
              <a:rPr lang="ru-RU" altLang="ru-RU" sz="2400" dirty="0">
                <a:latin typeface="STXihei" panose="02010600040101010101" pitchFamily="2" charset="-122"/>
                <a:ea typeface="STXihei" panose="02010600040101010101" pitchFamily="2" charset="-122"/>
              </a:rPr>
              <a:t>-   ширина полуинтервала в абсолютном значении (абсолютная погрешность)</a:t>
            </a:r>
            <a:endParaRPr lang="en-US" altLang="ru-RU" sz="2400" dirty="0">
              <a:latin typeface="STXihei" panose="02010600040101010101" pitchFamily="2" charset="-122"/>
              <a:ea typeface="STXihei" panose="02010600040101010101" pitchFamily="2" charset="-122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ru-RU" sz="2400" b="1" dirty="0">
                <a:latin typeface="STXihei" panose="02010600040101010101" pitchFamily="2" charset="-122"/>
                <a:ea typeface="STXihei" panose="02010600040101010101" pitchFamily="2" charset="-122"/>
              </a:rPr>
              <a:t>δ</a:t>
            </a:r>
            <a:r>
              <a:rPr lang="ru-RU" altLang="ru-RU" sz="2400" dirty="0">
                <a:latin typeface="STXihei" panose="02010600040101010101" pitchFamily="2" charset="-122"/>
                <a:ea typeface="STXihei" panose="02010600040101010101" pitchFamily="2" charset="-122"/>
              </a:rPr>
              <a:t> – ширина полуинтервала, заданная в % (относительная погрешность )</a:t>
            </a:r>
            <a:endParaRPr lang="ru-RU" altLang="ru-RU" sz="2400" b="1" dirty="0">
              <a:latin typeface="STXihei" panose="02010600040101010101" pitchFamily="2" charset="-122"/>
              <a:ea typeface="STXihei" panose="02010600040101010101" pitchFamily="2" charset="-122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400" dirty="0">
                <a:latin typeface="STXihei" panose="02010600040101010101" pitchFamily="2" charset="-122"/>
                <a:ea typeface="STXihei" panose="02010600040101010101" pitchFamily="2" charset="-122"/>
              </a:rPr>
              <a:t>Представление результата оценки  через абсолютную погрешность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altLang="ru-RU" sz="2400" b="1" dirty="0">
              <a:latin typeface="STXihei" panose="02010600040101010101" pitchFamily="2" charset="-122"/>
              <a:ea typeface="STXihei" panose="02010600040101010101" pitchFamily="2" charset="-122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altLang="ru-RU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Xihei" panose="02010600040101010101" pitchFamily="2" charset="-122"/>
                <a:ea typeface="STXihei" panose="02010600040101010101" pitchFamily="2" charset="-122"/>
              </a:rPr>
              <a:t>V</a:t>
            </a:r>
            <a:r>
              <a:rPr lang="en-US" altLang="ru-RU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Xihei" panose="02010600040101010101" pitchFamily="2" charset="-122"/>
                <a:ea typeface="STXihei" panose="02010600040101010101" pitchFamily="2" charset="-122"/>
              </a:rPr>
              <a:t>min</a:t>
            </a:r>
            <a:r>
              <a:rPr lang="ru-RU" alt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Xihei" panose="02010600040101010101" pitchFamily="2" charset="-122"/>
                <a:ea typeface="STXihei" panose="02010600040101010101" pitchFamily="2" charset="-122"/>
              </a:rPr>
              <a:t>= </a:t>
            </a:r>
            <a:r>
              <a:rPr lang="en-US" alt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Xihei" panose="02010600040101010101" pitchFamily="2" charset="-122"/>
                <a:ea typeface="STXihei" panose="02010600040101010101" pitchFamily="2" charset="-122"/>
              </a:rPr>
              <a:t>V</a:t>
            </a:r>
            <a:r>
              <a:rPr lang="en-US" alt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Xihei" panose="02010600040101010101" pitchFamily="2" charset="-122"/>
                <a:ea typeface="STXihei" panose="02010600040101010101" pitchFamily="2" charset="-122"/>
              </a:rPr>
              <a:t>o</a:t>
            </a:r>
            <a:r>
              <a:rPr lang="ru-RU" alt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Xihei" panose="02010600040101010101" pitchFamily="2" charset="-122"/>
                <a:ea typeface="STXihei" panose="02010600040101010101" pitchFamily="2" charset="-122"/>
              </a:rPr>
              <a:t> – </a:t>
            </a:r>
            <a:r>
              <a:rPr lang="en-US" alt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Xihei" panose="02010600040101010101" pitchFamily="2" charset="-122"/>
                <a:ea typeface="STXihei" panose="02010600040101010101" pitchFamily="2" charset="-122"/>
              </a:rPr>
              <a:t>Δ</a:t>
            </a:r>
            <a:r>
              <a:rPr lang="ru-RU" alt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Xihei" panose="02010600040101010101" pitchFamily="2" charset="-122"/>
                <a:ea typeface="STXihei" panose="02010600040101010101" pitchFamily="2" charset="-122"/>
              </a:rPr>
              <a:t>,           </a:t>
            </a:r>
            <a:r>
              <a:rPr lang="en-US" alt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Xihei" panose="02010600040101010101" pitchFamily="2" charset="-122"/>
                <a:ea typeface="STXihei" panose="02010600040101010101" pitchFamily="2" charset="-122"/>
              </a:rPr>
              <a:t>V</a:t>
            </a:r>
            <a:r>
              <a:rPr lang="en-US" alt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Xihei" panose="02010600040101010101" pitchFamily="2" charset="-122"/>
                <a:ea typeface="STXihei" panose="02010600040101010101" pitchFamily="2" charset="-122"/>
              </a:rPr>
              <a:t>max</a:t>
            </a:r>
            <a:r>
              <a:rPr lang="en-US" alt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Xihei" panose="02010600040101010101" pitchFamily="2" charset="-122"/>
                <a:ea typeface="STXihei" panose="02010600040101010101" pitchFamily="2" charset="-122"/>
              </a:rPr>
              <a:t>= V</a:t>
            </a:r>
            <a:r>
              <a:rPr lang="en-US" alt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Xihei" panose="02010600040101010101" pitchFamily="2" charset="-122"/>
                <a:ea typeface="STXihei" panose="02010600040101010101" pitchFamily="2" charset="-122"/>
              </a:rPr>
              <a:t>o</a:t>
            </a:r>
            <a:r>
              <a:rPr lang="en-US" alt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Xihei" panose="02010600040101010101" pitchFamily="2" charset="-122"/>
                <a:ea typeface="STXihei" panose="02010600040101010101" pitchFamily="2" charset="-122"/>
              </a:rPr>
              <a:t> + Δ</a:t>
            </a:r>
            <a:endParaRPr lang="ru-RU" alt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TXihei" panose="02010600040101010101" pitchFamily="2" charset="-122"/>
              <a:ea typeface="STXihei" panose="02010600040101010101" pitchFamily="2" charset="-122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altLang="ru-RU" sz="2400" i="1" dirty="0">
              <a:latin typeface="STXihei" panose="02010600040101010101" pitchFamily="2" charset="-122"/>
              <a:ea typeface="STXihei" panose="02010600040101010101" pitchFamily="2" charset="-122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400" dirty="0">
                <a:latin typeface="STXihei" panose="02010600040101010101" pitchFamily="2" charset="-122"/>
                <a:ea typeface="STXihei" panose="02010600040101010101" pitchFamily="2" charset="-122"/>
              </a:rPr>
              <a:t>Представление результата оценки  через относительную погрешность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altLang="ru-RU" sz="2400" dirty="0">
                <a:latin typeface="STXihei" panose="02010600040101010101" pitchFamily="2" charset="-122"/>
                <a:ea typeface="STXihei" panose="02010600040101010101" pitchFamily="2" charset="-122"/>
              </a:rPr>
              <a:t>V</a:t>
            </a:r>
            <a:r>
              <a:rPr lang="ru-RU" altLang="ru-RU" sz="2400" dirty="0">
                <a:latin typeface="STXihei" panose="02010600040101010101" pitchFamily="2" charset="-122"/>
                <a:ea typeface="STXihei" panose="02010600040101010101" pitchFamily="2" charset="-122"/>
              </a:rPr>
              <a:t>= </a:t>
            </a:r>
            <a:r>
              <a:rPr lang="en-US" altLang="ru-RU" sz="2400" dirty="0">
                <a:latin typeface="STXihei" panose="02010600040101010101" pitchFamily="2" charset="-122"/>
                <a:ea typeface="STXihei" panose="02010600040101010101" pitchFamily="2" charset="-122"/>
              </a:rPr>
              <a:t>V</a:t>
            </a:r>
            <a:r>
              <a:rPr lang="en-US" altLang="ru-RU" dirty="0">
                <a:latin typeface="STXihei" panose="02010600040101010101" pitchFamily="2" charset="-122"/>
                <a:ea typeface="STXihei" panose="02010600040101010101" pitchFamily="2" charset="-122"/>
              </a:rPr>
              <a:t>o</a:t>
            </a:r>
            <a:r>
              <a:rPr lang="ru-RU" altLang="ru-RU" sz="2400" dirty="0">
                <a:latin typeface="STXihei" panose="02010600040101010101" pitchFamily="2" charset="-122"/>
                <a:ea typeface="STXihei" panose="02010600040101010101" pitchFamily="2" charset="-122"/>
              </a:rPr>
              <a:t> +/- </a:t>
            </a:r>
            <a:r>
              <a:rPr lang="en-US" altLang="ru-RU" sz="2400" dirty="0">
                <a:latin typeface="STXihei" panose="02010600040101010101" pitchFamily="2" charset="-122"/>
                <a:ea typeface="STXihei" panose="02010600040101010101" pitchFamily="2" charset="-122"/>
              </a:rPr>
              <a:t>δ</a:t>
            </a:r>
            <a:r>
              <a:rPr lang="ru-RU" altLang="ru-RU" sz="2400" dirty="0">
                <a:latin typeface="STXihei" panose="02010600040101010101" pitchFamily="2" charset="-122"/>
                <a:ea typeface="STXihei" panose="02010600040101010101" pitchFamily="2" charset="-122"/>
              </a:rPr>
              <a:t>%,</a:t>
            </a:r>
            <a:endParaRPr lang="en-US" altLang="ru-RU" sz="2400" dirty="0">
              <a:latin typeface="STXihei" panose="02010600040101010101" pitchFamily="2" charset="-122"/>
              <a:ea typeface="STXihei" panose="02010600040101010101" pitchFamily="2" charset="-122"/>
            </a:endParaRPr>
          </a:p>
          <a:p>
            <a:pPr>
              <a:lnSpc>
                <a:spcPct val="90000"/>
              </a:lnSpc>
              <a:buNone/>
            </a:pPr>
            <a:r>
              <a:rPr lang="ru-RU" altLang="ru-RU" sz="2400" dirty="0">
                <a:latin typeface="STXihei" panose="02010600040101010101" pitchFamily="2" charset="-122"/>
                <a:ea typeface="STXihei" panose="02010600040101010101" pitchFamily="2" charset="-122"/>
              </a:rPr>
              <a:t>или:   </a:t>
            </a:r>
            <a:r>
              <a:rPr lang="en-US" altLang="ru-RU" sz="2400" dirty="0" err="1">
                <a:latin typeface="STXihei" panose="02010600040101010101" pitchFamily="2" charset="-122"/>
                <a:ea typeface="STXihei" panose="02010600040101010101" pitchFamily="2" charset="-122"/>
              </a:rPr>
              <a:t>V</a:t>
            </a:r>
            <a:r>
              <a:rPr lang="en-US" altLang="ru-RU" dirty="0" err="1">
                <a:latin typeface="STXihei" panose="02010600040101010101" pitchFamily="2" charset="-122"/>
                <a:ea typeface="STXihei" panose="02010600040101010101" pitchFamily="2" charset="-122"/>
              </a:rPr>
              <a:t>min</a:t>
            </a:r>
            <a:r>
              <a:rPr lang="en-US" altLang="ru-RU" sz="2400" dirty="0">
                <a:latin typeface="STXihei" panose="02010600040101010101" pitchFamily="2" charset="-122"/>
                <a:ea typeface="STXihei" panose="02010600040101010101" pitchFamily="2" charset="-122"/>
              </a:rPr>
              <a:t>= V</a:t>
            </a:r>
            <a:r>
              <a:rPr lang="en-US" altLang="ru-RU" dirty="0">
                <a:latin typeface="STXihei" panose="02010600040101010101" pitchFamily="2" charset="-122"/>
                <a:ea typeface="STXihei" panose="02010600040101010101" pitchFamily="2" charset="-122"/>
              </a:rPr>
              <a:t>o </a:t>
            </a:r>
            <a:r>
              <a:rPr lang="en-US" altLang="ru-RU" sz="2400" dirty="0">
                <a:latin typeface="STXihei" panose="02010600040101010101" pitchFamily="2" charset="-122"/>
                <a:ea typeface="STXihei" panose="02010600040101010101" pitchFamily="2" charset="-122"/>
              </a:rPr>
              <a:t>– V</a:t>
            </a:r>
            <a:r>
              <a:rPr lang="en-US" altLang="ru-RU" dirty="0">
                <a:latin typeface="STXihei" panose="02010600040101010101" pitchFamily="2" charset="-122"/>
                <a:ea typeface="STXihei" panose="02010600040101010101" pitchFamily="2" charset="-122"/>
              </a:rPr>
              <a:t>o</a:t>
            </a:r>
            <a:r>
              <a:rPr lang="en-US" altLang="ru-RU" sz="2400" dirty="0">
                <a:latin typeface="STXihei" panose="02010600040101010101" pitchFamily="2" charset="-122"/>
                <a:ea typeface="STXihei" panose="02010600040101010101" pitchFamily="2" charset="-122"/>
              </a:rPr>
              <a:t> *δ/100 </a:t>
            </a:r>
            <a:r>
              <a:rPr lang="ru-RU" altLang="ru-RU" sz="2400" dirty="0">
                <a:latin typeface="STXihei" panose="02010600040101010101" pitchFamily="2" charset="-122"/>
                <a:ea typeface="STXihei" panose="02010600040101010101" pitchFamily="2" charset="-122"/>
              </a:rPr>
              <a:t>   </a:t>
            </a:r>
            <a:r>
              <a:rPr lang="en-US" altLang="ru-RU" sz="2400" dirty="0">
                <a:latin typeface="STXihei" panose="02010600040101010101" pitchFamily="2" charset="-122"/>
                <a:ea typeface="STXihei" panose="02010600040101010101" pitchFamily="2" charset="-122"/>
              </a:rPr>
              <a:t>V</a:t>
            </a:r>
            <a:r>
              <a:rPr lang="en-US" altLang="ru-RU" dirty="0">
                <a:latin typeface="STXihei" panose="02010600040101010101" pitchFamily="2" charset="-122"/>
                <a:ea typeface="STXihei" panose="02010600040101010101" pitchFamily="2" charset="-122"/>
              </a:rPr>
              <a:t>max</a:t>
            </a:r>
            <a:r>
              <a:rPr lang="en-US" altLang="ru-RU" sz="2400" dirty="0">
                <a:latin typeface="STXihei" panose="02010600040101010101" pitchFamily="2" charset="-122"/>
                <a:ea typeface="STXihei" panose="02010600040101010101" pitchFamily="2" charset="-122"/>
              </a:rPr>
              <a:t>= V</a:t>
            </a:r>
            <a:r>
              <a:rPr lang="en-US" altLang="ru-RU" dirty="0">
                <a:latin typeface="STXihei" panose="02010600040101010101" pitchFamily="2" charset="-122"/>
                <a:ea typeface="STXihei" panose="02010600040101010101" pitchFamily="2" charset="-122"/>
              </a:rPr>
              <a:t>o</a:t>
            </a:r>
            <a:r>
              <a:rPr lang="en-US" altLang="ru-RU" sz="2400" dirty="0">
                <a:latin typeface="STXihei" panose="02010600040101010101" pitchFamily="2" charset="-122"/>
                <a:ea typeface="STXihei" panose="02010600040101010101" pitchFamily="2" charset="-122"/>
              </a:rPr>
              <a:t> + V</a:t>
            </a:r>
            <a:r>
              <a:rPr lang="en-US" altLang="ru-RU" dirty="0">
                <a:latin typeface="STXihei" panose="02010600040101010101" pitchFamily="2" charset="-122"/>
                <a:ea typeface="STXihei" panose="02010600040101010101" pitchFamily="2" charset="-122"/>
              </a:rPr>
              <a:t>o</a:t>
            </a:r>
            <a:r>
              <a:rPr lang="en-US" altLang="ru-RU" sz="2400" dirty="0">
                <a:latin typeface="STXihei" panose="02010600040101010101" pitchFamily="2" charset="-122"/>
                <a:ea typeface="STXihei" panose="02010600040101010101" pitchFamily="2" charset="-122"/>
              </a:rPr>
              <a:t> *δ /100</a:t>
            </a:r>
            <a:endParaRPr lang="ru-RU" altLang="ru-RU" sz="2400" dirty="0">
              <a:latin typeface="STXihei" panose="02010600040101010101" pitchFamily="2" charset="-122"/>
              <a:ea typeface="STXihei" panose="02010600040101010101" pitchFamily="2" charset="-122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ru-RU" sz="2800" b="1" dirty="0">
              <a:solidFill>
                <a:srgbClr val="000000"/>
              </a:solidFill>
              <a:latin typeface="STXihei" panose="02010600040101010101" pitchFamily="2" charset="-122"/>
              <a:ea typeface="STXihei" panose="02010600040101010101" pitchFamily="2" charset="-122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altLang="ru-RU" sz="2400" b="1" dirty="0">
              <a:solidFill>
                <a:srgbClr val="000000"/>
              </a:solidFill>
              <a:latin typeface="STXihei" panose="02010600040101010101" pitchFamily="2" charset="-122"/>
              <a:ea typeface="STXihei" panose="02010600040101010101" pitchFamily="2" charset="-122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ru-RU" sz="2400" b="1" dirty="0">
              <a:latin typeface="STXihei" panose="02010600040101010101" pitchFamily="2" charset="-122"/>
              <a:ea typeface="STXihei" panose="02010600040101010101" pitchFamily="2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>
            <a:extLst>
              <a:ext uri="{FF2B5EF4-FFF2-40B4-BE49-F238E27FC236}">
                <a16:creationId xmlns:a16="http://schemas.microsoft.com/office/drawing/2014/main" id="{92F4D647-5616-4882-ACEA-4DB96314F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620" y="302295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3200" b="1" dirty="0">
                <a:latin typeface="STXihei" panose="02010600040101010101" pitchFamily="2" charset="-122"/>
                <a:ea typeface="STXihei" panose="02010600040101010101" pitchFamily="2" charset="-122"/>
              </a:rPr>
              <a:t>От стандартной ошибки к  интервалу неопределенности  </a:t>
            </a:r>
          </a:p>
        </p:txBody>
      </p:sp>
      <p:sp>
        <p:nvSpPr>
          <p:cNvPr id="9219" name="Объект 3">
            <a:extLst>
              <a:ext uri="{FF2B5EF4-FFF2-40B4-BE49-F238E27FC236}">
                <a16:creationId xmlns:a16="http://schemas.microsoft.com/office/drawing/2014/main" id="{510F6230-6B09-4C86-9009-894A235B49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85639" y="1304925"/>
            <a:ext cx="4038600" cy="5040312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defRPr/>
            </a:pPr>
            <a:r>
              <a:rPr lang="ru-RU" sz="2000" b="1" dirty="0">
                <a:latin typeface="STXihei" panose="02010600040101010101" pitchFamily="2" charset="-122"/>
                <a:ea typeface="STXihei" panose="02010600040101010101" pitchFamily="2" charset="-122"/>
                <a:cs typeface="Times New Roman" pitchFamily="18" charset="0"/>
              </a:rPr>
              <a:t>В интервале: [</a:t>
            </a:r>
            <a:r>
              <a:rPr lang="en-US" sz="2400" b="1" dirty="0">
                <a:latin typeface="STXihei" panose="02010600040101010101" pitchFamily="2" charset="-122"/>
                <a:ea typeface="STXihei" panose="02010600040101010101" pitchFamily="2" charset="-122"/>
                <a:cs typeface="Times New Roman" pitchFamily="18" charset="0"/>
              </a:rPr>
              <a:t>a</a:t>
            </a:r>
            <a:r>
              <a:rPr lang="ru-RU" sz="2400" b="1" dirty="0">
                <a:latin typeface="STXihei" panose="02010600040101010101" pitchFamily="2" charset="-122"/>
                <a:ea typeface="STXihei" panose="02010600040101010101" pitchFamily="2" charset="-122"/>
                <a:cs typeface="Times New Roman" pitchFamily="18" charset="0"/>
              </a:rPr>
              <a:t>-</a:t>
            </a:r>
            <a:r>
              <a:rPr lang="en-US" sz="2400" b="1" dirty="0">
                <a:latin typeface="STXihei" panose="02010600040101010101" pitchFamily="2" charset="-122"/>
                <a:ea typeface="STXihei" panose="02010600040101010101" pitchFamily="2" charset="-122"/>
                <a:cs typeface="Calibri" pitchFamily="34" charset="0"/>
              </a:rPr>
              <a:t>σ</a:t>
            </a:r>
            <a:r>
              <a:rPr lang="ru-RU" sz="2400" b="1" dirty="0">
                <a:latin typeface="STXihei" panose="02010600040101010101" pitchFamily="2" charset="-122"/>
                <a:ea typeface="STXihei" panose="02010600040101010101" pitchFamily="2" charset="-122"/>
                <a:cs typeface="Calibri" pitchFamily="34" charset="0"/>
              </a:rPr>
              <a:t>,  </a:t>
            </a:r>
            <a:r>
              <a:rPr lang="ru-RU" sz="2400" b="1" dirty="0">
                <a:latin typeface="STXihei" panose="02010600040101010101" pitchFamily="2" charset="-122"/>
                <a:ea typeface="STXihei" panose="02010600040101010101" pitchFamily="2" charset="-122"/>
                <a:cs typeface="Times New Roman" pitchFamily="18" charset="0"/>
              </a:rPr>
              <a:t>  </a:t>
            </a:r>
            <a:r>
              <a:rPr lang="en-US" sz="2400" b="1" dirty="0">
                <a:latin typeface="STXihei" panose="02010600040101010101" pitchFamily="2" charset="-122"/>
                <a:ea typeface="STXihei" panose="02010600040101010101" pitchFamily="2" charset="-122"/>
                <a:cs typeface="Times New Roman" pitchFamily="18" charset="0"/>
              </a:rPr>
              <a:t>a</a:t>
            </a:r>
            <a:r>
              <a:rPr lang="ru-RU" sz="2400" b="1" dirty="0">
                <a:latin typeface="STXihei" panose="02010600040101010101" pitchFamily="2" charset="-122"/>
                <a:ea typeface="STXihei" panose="02010600040101010101" pitchFamily="2" charset="-122"/>
                <a:cs typeface="Times New Roman" pitchFamily="18" charset="0"/>
              </a:rPr>
              <a:t>+</a:t>
            </a:r>
            <a:r>
              <a:rPr lang="en-US" sz="2400" b="1" dirty="0">
                <a:latin typeface="STXihei" panose="02010600040101010101" pitchFamily="2" charset="-122"/>
                <a:ea typeface="STXihei" panose="02010600040101010101" pitchFamily="2" charset="-122"/>
                <a:cs typeface="Times New Roman" pitchFamily="18" charset="0"/>
              </a:rPr>
              <a:t>σ</a:t>
            </a:r>
            <a:r>
              <a:rPr lang="ru-RU" sz="2400" b="1" dirty="0">
                <a:latin typeface="STXihei" panose="02010600040101010101" pitchFamily="2" charset="-122"/>
                <a:ea typeface="STXihei" panose="02010600040101010101" pitchFamily="2" charset="-122"/>
                <a:cs typeface="Times New Roman" pitchFamily="18" charset="0"/>
              </a:rPr>
              <a:t> </a:t>
            </a:r>
            <a:r>
              <a:rPr lang="ru-RU" sz="2000" b="1" dirty="0">
                <a:latin typeface="STXihei" panose="02010600040101010101" pitchFamily="2" charset="-122"/>
                <a:ea typeface="STXihei" panose="02010600040101010101" pitchFamily="2" charset="-122"/>
                <a:cs typeface="Times New Roman" pitchFamily="18" charset="0"/>
              </a:rPr>
              <a:t>]- случайная величина находится с вероятностью 0.66</a:t>
            </a:r>
            <a:endParaRPr lang="ru-RU" sz="2000" dirty="0">
              <a:latin typeface="STXihei" panose="02010600040101010101" pitchFamily="2" charset="-122"/>
              <a:ea typeface="STXihei" panose="02010600040101010101" pitchFamily="2" charset="-122"/>
              <a:cs typeface="Calibri" pitchFamily="34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defRPr/>
            </a:pPr>
            <a:r>
              <a:rPr lang="ru-RU" sz="2000" b="1" dirty="0">
                <a:latin typeface="STXihei" panose="02010600040101010101" pitchFamily="2" charset="-122"/>
                <a:ea typeface="STXihei" panose="02010600040101010101" pitchFamily="2" charset="-122"/>
                <a:cs typeface="Times New Roman" pitchFamily="18" charset="0"/>
              </a:rPr>
              <a:t>В интервале: [</a:t>
            </a:r>
            <a:r>
              <a:rPr lang="en-US" sz="2400" b="1" dirty="0">
                <a:latin typeface="STXihei" panose="02010600040101010101" pitchFamily="2" charset="-122"/>
                <a:ea typeface="STXihei" panose="02010600040101010101" pitchFamily="2" charset="-122"/>
                <a:cs typeface="Times New Roman" pitchFamily="18" charset="0"/>
              </a:rPr>
              <a:t>a</a:t>
            </a:r>
            <a:r>
              <a:rPr lang="ru-RU" sz="2400" b="1" dirty="0">
                <a:latin typeface="STXihei" panose="02010600040101010101" pitchFamily="2" charset="-122"/>
                <a:ea typeface="STXihei" panose="02010600040101010101" pitchFamily="2" charset="-122"/>
                <a:cs typeface="Times New Roman" pitchFamily="18" charset="0"/>
              </a:rPr>
              <a:t>-2</a:t>
            </a:r>
            <a:r>
              <a:rPr lang="en-US" sz="2400" b="1" dirty="0">
                <a:latin typeface="STXihei" panose="02010600040101010101" pitchFamily="2" charset="-122"/>
                <a:ea typeface="STXihei" panose="02010600040101010101" pitchFamily="2" charset="-122"/>
                <a:cs typeface="Times New Roman" pitchFamily="18" charset="0"/>
              </a:rPr>
              <a:t>σ</a:t>
            </a:r>
            <a:r>
              <a:rPr lang="ru-RU" sz="2400" b="1" dirty="0">
                <a:latin typeface="STXihei" panose="02010600040101010101" pitchFamily="2" charset="-122"/>
                <a:ea typeface="STXihei" panose="02010600040101010101" pitchFamily="2" charset="-122"/>
                <a:cs typeface="Times New Roman" pitchFamily="18" charset="0"/>
              </a:rPr>
              <a:t>,     </a:t>
            </a:r>
            <a:r>
              <a:rPr lang="en-US" sz="2400" b="1" dirty="0">
                <a:latin typeface="STXihei" panose="02010600040101010101" pitchFamily="2" charset="-122"/>
                <a:ea typeface="STXihei" panose="02010600040101010101" pitchFamily="2" charset="-122"/>
                <a:cs typeface="Times New Roman" pitchFamily="18" charset="0"/>
              </a:rPr>
              <a:t>a</a:t>
            </a:r>
            <a:r>
              <a:rPr lang="ru-RU" sz="2400" b="1" dirty="0">
                <a:latin typeface="STXihei" panose="02010600040101010101" pitchFamily="2" charset="-122"/>
                <a:ea typeface="STXihei" panose="02010600040101010101" pitchFamily="2" charset="-122"/>
                <a:cs typeface="Times New Roman" pitchFamily="18" charset="0"/>
              </a:rPr>
              <a:t>+2</a:t>
            </a:r>
            <a:r>
              <a:rPr lang="en-US" sz="2400" b="1" dirty="0">
                <a:latin typeface="STXihei" panose="02010600040101010101" pitchFamily="2" charset="-122"/>
                <a:ea typeface="STXihei" panose="02010600040101010101" pitchFamily="2" charset="-122"/>
                <a:cs typeface="Times New Roman" pitchFamily="18" charset="0"/>
              </a:rPr>
              <a:t>σ</a:t>
            </a:r>
            <a:r>
              <a:rPr lang="ru-RU" sz="2400" b="1" dirty="0">
                <a:latin typeface="STXihei" panose="02010600040101010101" pitchFamily="2" charset="-122"/>
                <a:ea typeface="STXihei" panose="02010600040101010101" pitchFamily="2" charset="-122"/>
                <a:cs typeface="Times New Roman" pitchFamily="18" charset="0"/>
              </a:rPr>
              <a:t> </a:t>
            </a:r>
            <a:r>
              <a:rPr lang="ru-RU" sz="2000" b="1" dirty="0">
                <a:latin typeface="STXihei" panose="02010600040101010101" pitchFamily="2" charset="-122"/>
                <a:ea typeface="STXihei" panose="02010600040101010101" pitchFamily="2" charset="-122"/>
                <a:cs typeface="Times New Roman" pitchFamily="18" charset="0"/>
              </a:rPr>
              <a:t>] - случайная величина находится с вероятностью 0.95</a:t>
            </a:r>
            <a:endParaRPr lang="ru-RU" sz="2000" dirty="0">
              <a:latin typeface="STXihei" panose="02010600040101010101" pitchFamily="2" charset="-122"/>
              <a:ea typeface="STXihei" panose="02010600040101010101" pitchFamily="2" charset="-122"/>
              <a:cs typeface="Calibri" pitchFamily="34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defRPr/>
            </a:pPr>
            <a:r>
              <a:rPr lang="ru-RU" sz="2000" b="1" dirty="0">
                <a:latin typeface="STXihei" panose="02010600040101010101" pitchFamily="2" charset="-122"/>
                <a:ea typeface="STXihei" panose="02010600040101010101" pitchFamily="2" charset="-122"/>
                <a:cs typeface="Times New Roman" pitchFamily="18" charset="0"/>
              </a:rPr>
              <a:t>В интервале: [</a:t>
            </a:r>
            <a:r>
              <a:rPr lang="en-US" sz="2400" b="1" dirty="0">
                <a:latin typeface="STXihei" panose="02010600040101010101" pitchFamily="2" charset="-122"/>
                <a:ea typeface="STXihei" panose="02010600040101010101" pitchFamily="2" charset="-122"/>
                <a:cs typeface="Times New Roman" pitchFamily="18" charset="0"/>
              </a:rPr>
              <a:t>a</a:t>
            </a:r>
            <a:r>
              <a:rPr lang="ru-RU" sz="2400" b="1" dirty="0">
                <a:latin typeface="STXihei" panose="02010600040101010101" pitchFamily="2" charset="-122"/>
                <a:ea typeface="STXihei" panose="02010600040101010101" pitchFamily="2" charset="-122"/>
                <a:cs typeface="Times New Roman" pitchFamily="18" charset="0"/>
              </a:rPr>
              <a:t>-3</a:t>
            </a:r>
            <a:r>
              <a:rPr lang="en-US" sz="2400" b="1" dirty="0">
                <a:latin typeface="STXihei" panose="02010600040101010101" pitchFamily="2" charset="-122"/>
                <a:ea typeface="STXihei" panose="02010600040101010101" pitchFamily="2" charset="-122"/>
                <a:cs typeface="Times New Roman" pitchFamily="18" charset="0"/>
              </a:rPr>
              <a:t>σ</a:t>
            </a:r>
            <a:r>
              <a:rPr lang="ru-RU" sz="2400" b="1" dirty="0">
                <a:latin typeface="STXihei" panose="02010600040101010101" pitchFamily="2" charset="-122"/>
                <a:ea typeface="STXihei" panose="02010600040101010101" pitchFamily="2" charset="-122"/>
                <a:cs typeface="Times New Roman" pitchFamily="18" charset="0"/>
              </a:rPr>
              <a:t>,     </a:t>
            </a:r>
            <a:r>
              <a:rPr lang="en-US" sz="2400" b="1" dirty="0">
                <a:latin typeface="STXihei" panose="02010600040101010101" pitchFamily="2" charset="-122"/>
                <a:ea typeface="STXihei" panose="02010600040101010101" pitchFamily="2" charset="-122"/>
                <a:cs typeface="Times New Roman" pitchFamily="18" charset="0"/>
              </a:rPr>
              <a:t>a</a:t>
            </a:r>
            <a:r>
              <a:rPr lang="ru-RU" sz="2400" b="1" dirty="0">
                <a:latin typeface="STXihei" panose="02010600040101010101" pitchFamily="2" charset="-122"/>
                <a:ea typeface="STXihei" panose="02010600040101010101" pitchFamily="2" charset="-122"/>
                <a:cs typeface="Times New Roman" pitchFamily="18" charset="0"/>
              </a:rPr>
              <a:t>+3</a:t>
            </a:r>
            <a:r>
              <a:rPr lang="en-US" sz="2400" b="1" dirty="0">
                <a:latin typeface="STXihei" panose="02010600040101010101" pitchFamily="2" charset="-122"/>
                <a:ea typeface="STXihei" panose="02010600040101010101" pitchFamily="2" charset="-122"/>
                <a:cs typeface="Times New Roman" pitchFamily="18" charset="0"/>
              </a:rPr>
              <a:t>σ</a:t>
            </a:r>
            <a:r>
              <a:rPr lang="ru-RU" sz="2400" b="1" dirty="0">
                <a:latin typeface="STXihei" panose="02010600040101010101" pitchFamily="2" charset="-122"/>
                <a:ea typeface="STXihei" panose="02010600040101010101" pitchFamily="2" charset="-122"/>
                <a:cs typeface="Times New Roman" pitchFamily="18" charset="0"/>
              </a:rPr>
              <a:t> </a:t>
            </a:r>
            <a:r>
              <a:rPr lang="ru-RU" sz="2000" b="1" dirty="0">
                <a:latin typeface="STXihei" panose="02010600040101010101" pitchFamily="2" charset="-122"/>
                <a:ea typeface="STXihei" panose="02010600040101010101" pitchFamily="2" charset="-122"/>
                <a:cs typeface="Times New Roman" pitchFamily="18" charset="0"/>
              </a:rPr>
              <a:t>] - случайная величина находится с вероятностью 0.99</a:t>
            </a:r>
            <a:endParaRPr lang="ru-RU" sz="2000" dirty="0">
              <a:latin typeface="STXihei" panose="02010600040101010101" pitchFamily="2" charset="-122"/>
              <a:ea typeface="STXihei" panose="02010600040101010101" pitchFamily="2" charset="-122"/>
              <a:cs typeface="Calibri" pitchFamily="34" charset="0"/>
            </a:endParaRPr>
          </a:p>
          <a:p>
            <a:pPr marL="0" indent="0">
              <a:spcBef>
                <a:spcPct val="0"/>
              </a:spcBef>
              <a:buNone/>
              <a:defRPr/>
            </a:pPr>
            <a:r>
              <a:rPr lang="ru-RU" sz="2000" b="1" dirty="0">
                <a:solidFill>
                  <a:srgbClr val="000000"/>
                </a:solidFill>
                <a:latin typeface="STXihei" panose="02010600040101010101" pitchFamily="2" charset="-122"/>
                <a:ea typeface="STXihei" panose="02010600040101010101" pitchFamily="2" charset="-122"/>
              </a:rPr>
              <a:t> </a:t>
            </a:r>
            <a:endParaRPr lang="en-US" sz="2000" b="1" dirty="0">
              <a:solidFill>
                <a:srgbClr val="000000"/>
              </a:solidFill>
              <a:latin typeface="STXihei" panose="02010600040101010101" pitchFamily="2" charset="-122"/>
              <a:ea typeface="STXihei" panose="02010600040101010101" pitchFamily="2" charset="-122"/>
            </a:endParaRPr>
          </a:p>
          <a:p>
            <a:pPr marL="0" indent="0">
              <a:spcBef>
                <a:spcPct val="0"/>
              </a:spcBef>
              <a:buNone/>
              <a:defRPr/>
            </a:pPr>
            <a:r>
              <a:rPr lang="en-US" sz="2400" b="1" dirty="0">
                <a:solidFill>
                  <a:srgbClr val="000000"/>
                </a:solidFill>
                <a:latin typeface="STXihei" panose="02010600040101010101" pitchFamily="2" charset="-122"/>
                <a:ea typeface="STXihei" panose="02010600040101010101" pitchFamily="2" charset="-122"/>
              </a:rPr>
              <a:t>Δ</a:t>
            </a:r>
            <a:r>
              <a:rPr lang="ru-RU" sz="2400" b="1" dirty="0">
                <a:solidFill>
                  <a:srgbClr val="000000"/>
                </a:solidFill>
                <a:latin typeface="STXihei" panose="02010600040101010101" pitchFamily="2" charset="-122"/>
                <a:ea typeface="STXihei" panose="02010600040101010101" pitchFamily="2" charset="-122"/>
              </a:rPr>
              <a:t>= </a:t>
            </a:r>
            <a:r>
              <a:rPr lang="en-US" sz="2400" b="1" dirty="0">
                <a:solidFill>
                  <a:srgbClr val="000000"/>
                </a:solidFill>
                <a:latin typeface="STXihei" panose="02010600040101010101" pitchFamily="2" charset="-122"/>
                <a:ea typeface="STXihei" panose="02010600040101010101" pitchFamily="2" charset="-122"/>
              </a:rPr>
              <a:t>α</a:t>
            </a:r>
            <a:r>
              <a:rPr lang="ru-RU" sz="2400" b="1" dirty="0">
                <a:solidFill>
                  <a:srgbClr val="000000"/>
                </a:solidFill>
                <a:latin typeface="STXihei" panose="02010600040101010101" pitchFamily="2" charset="-122"/>
                <a:ea typeface="STXihei" panose="02010600040101010101" pitchFamily="2" charset="-122"/>
              </a:rPr>
              <a:t>*</a:t>
            </a:r>
            <a:r>
              <a:rPr lang="en-US" sz="2400" b="1" dirty="0">
                <a:solidFill>
                  <a:srgbClr val="000000"/>
                </a:solidFill>
                <a:latin typeface="STXihei" panose="02010600040101010101" pitchFamily="2" charset="-122"/>
                <a:ea typeface="STXihei" panose="02010600040101010101" pitchFamily="2" charset="-122"/>
              </a:rPr>
              <a:t> σ</a:t>
            </a:r>
            <a:r>
              <a:rPr lang="ru-RU" sz="2400" b="1" dirty="0">
                <a:solidFill>
                  <a:srgbClr val="000000"/>
                </a:solidFill>
                <a:latin typeface="STXihei" panose="02010600040101010101" pitchFamily="2" charset="-122"/>
                <a:ea typeface="STXihei" panose="02010600040101010101" pitchFamily="2" charset="-122"/>
              </a:rPr>
              <a:t>             </a:t>
            </a:r>
            <a:r>
              <a:rPr lang="en-US" sz="2400" b="1" dirty="0">
                <a:solidFill>
                  <a:srgbClr val="000000"/>
                </a:solidFill>
                <a:latin typeface="STXihei" panose="02010600040101010101" pitchFamily="2" charset="-122"/>
                <a:ea typeface="STXihei" panose="02010600040101010101" pitchFamily="2" charset="-122"/>
              </a:rPr>
              <a:t>Δ</a:t>
            </a:r>
            <a:r>
              <a:rPr lang="ru-RU" sz="2400" b="1" dirty="0">
                <a:solidFill>
                  <a:srgbClr val="000000"/>
                </a:solidFill>
                <a:latin typeface="STXihei" panose="02010600040101010101" pitchFamily="2" charset="-122"/>
                <a:ea typeface="STXihei" panose="02010600040101010101" pitchFamily="2" charset="-122"/>
              </a:rPr>
              <a:t>= </a:t>
            </a:r>
            <a:r>
              <a:rPr lang="en-US" sz="2400" b="1" dirty="0">
                <a:solidFill>
                  <a:srgbClr val="000000"/>
                </a:solidFill>
                <a:latin typeface="STXihei" panose="02010600040101010101" pitchFamily="2" charset="-122"/>
                <a:ea typeface="STXihei" panose="02010600040101010101" pitchFamily="2" charset="-122"/>
              </a:rPr>
              <a:t>α</a:t>
            </a:r>
            <a:r>
              <a:rPr lang="ru-RU" sz="2400" b="1" dirty="0">
                <a:solidFill>
                  <a:srgbClr val="000000"/>
                </a:solidFill>
                <a:latin typeface="STXihei" panose="02010600040101010101" pitchFamily="2" charset="-122"/>
                <a:ea typeface="STXihei" panose="02010600040101010101" pitchFamily="2" charset="-122"/>
              </a:rPr>
              <a:t>*</a:t>
            </a:r>
            <a:r>
              <a:rPr lang="en-US" sz="2400" b="1" dirty="0">
                <a:solidFill>
                  <a:srgbClr val="000000"/>
                </a:solidFill>
                <a:latin typeface="STXihei" panose="02010600040101010101" pitchFamily="2" charset="-122"/>
                <a:ea typeface="STXihei" panose="02010600040101010101" pitchFamily="2" charset="-122"/>
              </a:rPr>
              <a:t>δ</a:t>
            </a:r>
            <a:r>
              <a:rPr lang="ru-RU" sz="2400" b="1" dirty="0">
                <a:solidFill>
                  <a:srgbClr val="000000"/>
                </a:solidFill>
                <a:latin typeface="STXihei" panose="02010600040101010101" pitchFamily="2" charset="-122"/>
                <a:ea typeface="STXihei" panose="02010600040101010101" pitchFamily="2" charset="-122"/>
              </a:rPr>
              <a:t>*</a:t>
            </a:r>
            <a:r>
              <a:rPr lang="en-US" sz="2400" b="1" dirty="0">
                <a:solidFill>
                  <a:srgbClr val="000000"/>
                </a:solidFill>
                <a:latin typeface="STXihei" panose="02010600040101010101" pitchFamily="2" charset="-122"/>
                <a:ea typeface="STXihei" panose="02010600040101010101" pitchFamily="2" charset="-122"/>
              </a:rPr>
              <a:t>Vo</a:t>
            </a:r>
            <a:endParaRPr lang="ru-RU" sz="2400" b="1" dirty="0">
              <a:solidFill>
                <a:srgbClr val="000000"/>
              </a:solidFill>
              <a:latin typeface="STXihei" panose="02010600040101010101" pitchFamily="2" charset="-122"/>
              <a:ea typeface="STXihei" panose="02010600040101010101" pitchFamily="2" charset="-122"/>
            </a:endParaRPr>
          </a:p>
          <a:p>
            <a:pPr marL="0" indent="0">
              <a:spcBef>
                <a:spcPct val="0"/>
              </a:spcBef>
              <a:buNone/>
              <a:defRPr/>
            </a:pPr>
            <a:endParaRPr lang="ru-RU" sz="2000" b="1" dirty="0">
              <a:solidFill>
                <a:srgbClr val="000000"/>
              </a:solidFill>
              <a:latin typeface="STXihei" panose="02010600040101010101" pitchFamily="2" charset="-122"/>
              <a:ea typeface="STXihei" panose="02010600040101010101" pitchFamily="2" charset="-122"/>
            </a:endParaRPr>
          </a:p>
          <a:p>
            <a:pPr marL="0" indent="0">
              <a:defRPr/>
            </a:pPr>
            <a:endParaRPr lang="ru-RU" dirty="0">
              <a:latin typeface="STXihei" panose="02010600040101010101" pitchFamily="2" charset="-122"/>
              <a:ea typeface="STXihei" panose="02010600040101010101" pitchFamily="2" charset="-122"/>
            </a:endParaRPr>
          </a:p>
        </p:txBody>
      </p:sp>
      <p:pic>
        <p:nvPicPr>
          <p:cNvPr id="31748" name="Объект 4" descr="http://www.vector-best.ru/nvb/n39/st39_3r1.gif">
            <a:extLst>
              <a:ext uri="{FF2B5EF4-FFF2-40B4-BE49-F238E27FC236}">
                <a16:creationId xmlns:a16="http://schemas.microsoft.com/office/drawing/2014/main" id="{2D29AFF0-4554-4DB0-BB0F-CFBC4338D31F}"/>
              </a:ext>
            </a:extLst>
          </p:cNvPr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60620" y="1341438"/>
            <a:ext cx="4248150" cy="4967287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1960</TotalTime>
  <Words>1903</Words>
  <Application>Microsoft Office PowerPoint</Application>
  <PresentationFormat>Широкоэкранный</PresentationFormat>
  <Paragraphs>223</Paragraphs>
  <Slides>24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4" baseType="lpstr">
      <vt:lpstr>Arial</vt:lpstr>
      <vt:lpstr>Calibri</vt:lpstr>
      <vt:lpstr>Cambria</vt:lpstr>
      <vt:lpstr>Cambria Math</vt:lpstr>
      <vt:lpstr>STXihei</vt:lpstr>
      <vt:lpstr>Symbol</vt:lpstr>
      <vt:lpstr>Times New Roman</vt:lpstr>
      <vt:lpstr>Trebuchet MS</vt:lpstr>
      <vt:lpstr>Wingdings 3</vt:lpstr>
      <vt:lpstr>Аспект</vt:lpstr>
      <vt:lpstr>Характеристики достоверности результатов оценки в  отчете  оценщиков и заключении эксперта. При каких условиях результат оценки может быть признан недостоверным. </vt:lpstr>
      <vt:lpstr> Почему в последнее время  заговорили о точности и достоверности оценки?</vt:lpstr>
      <vt:lpstr>Конституционный Суд Российской Федерации. Постановление от 11 июля 2017 года</vt:lpstr>
      <vt:lpstr>ФЕДЕРАЛЬНЫЙ СТАНДАРТ ОЦЕНКИ (ФСО N 1)</vt:lpstr>
      <vt:lpstr>Точность оценки. Включать или не включать характеристики точности  в отчет?</vt:lpstr>
      <vt:lpstr> Основные положения</vt:lpstr>
      <vt:lpstr>Результат оценки- приближенное значение стоимости</vt:lpstr>
      <vt:lpstr>Точечная оценка и интервал неопределенности</vt:lpstr>
      <vt:lpstr>От стандартной ошибки к  интервалу неопределенности  </vt:lpstr>
      <vt:lpstr>От стандартной ошибки к интервалу неопределенности (продолжение).</vt:lpstr>
      <vt:lpstr>Определение характеристик точности</vt:lpstr>
      <vt:lpstr>Методы сравнительного  подхода. Ключевые факторы неопределенности</vt:lpstr>
      <vt:lpstr>Методы сравнительного подхода. Расчет стандартной неопределенности</vt:lpstr>
      <vt:lpstr>Метод прямой капитализации.  Ключевые факторы неопределенности.</vt:lpstr>
      <vt:lpstr>Метод прямой капитализации.  Расчет стандартной ошибки результата оценки, </vt:lpstr>
      <vt:lpstr>Методы           затратного подхода. Ключевые факторы неопределенности</vt:lpstr>
      <vt:lpstr>Методы           затратного подхода. Расчет стандартной ошибки результата оценки.</vt:lpstr>
      <vt:lpstr>Расчет интервалов неопределенности, порождаемых несколькими источниками</vt:lpstr>
      <vt:lpstr>Расчет характеристик точности при массовой оценке на основе тестовой выборки.</vt:lpstr>
      <vt:lpstr>Расчет характеристик точности при массовой оценке на основе тестовой выборки.</vt:lpstr>
      <vt:lpstr>Вычислительные эксперименты</vt:lpstr>
      <vt:lpstr>Презентация PowerPoint</vt:lpstr>
      <vt:lpstr>При каких условиях результат оценки может быть признан недостоверным. Две ситуации.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Методы расчета границ интервала,  в котором может находиться рыночная стоимость в соответствии с ФСО №1 (п26) и ФСО №7 (п.30).   Правила отражения неопределенности результатов оценки в отчете об оценке.</dc:title>
  <dc:creator>Пользователь Windows</dc:creator>
  <cp:lastModifiedBy>duplo</cp:lastModifiedBy>
  <cp:revision>96</cp:revision>
  <dcterms:created xsi:type="dcterms:W3CDTF">2020-11-23T15:26:51Z</dcterms:created>
  <dcterms:modified xsi:type="dcterms:W3CDTF">2020-12-09T10:23:02Z</dcterms:modified>
</cp:coreProperties>
</file>