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2" r:id="rId6"/>
    <p:sldId id="265" r:id="rId7"/>
    <p:sldId id="266" r:id="rId8"/>
    <p:sldId id="267" r:id="rId9"/>
    <p:sldId id="268" r:id="rId10"/>
    <p:sldId id="260" r:id="rId11"/>
    <p:sldId id="269" r:id="rId12"/>
    <p:sldId id="270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>
      <p:cViewPr varScale="1">
        <p:scale>
          <a:sx n="91" d="100"/>
          <a:sy n="91" d="100"/>
        </p:scale>
        <p:origin x="14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20000" cy="12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9B7F86-4960-424F-B416-B78555B833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59A142-BF70-447E-9A55-F44A11A665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05AEC9-F725-4BA0-922D-8A05BEA9D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28941C-F5BC-482A-972B-198E16D81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EB81A7-A75E-4E59-8A99-9B02C5052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239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33BF7E-AFCF-49F3-9A83-0B9E414F7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0B96CEB-8A29-46BA-A57B-EF86E1D09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11D3AD-3157-4995-B259-6DF9DCAE1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7F4CD8-DB1D-44C1-9BA6-D6D8A23D7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244D4B-B12E-4C01-A56E-CADE2F007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12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119260-3668-4DFE-A9C1-185B980862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8D6DAB-2E15-488A-9F05-B471A79957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410840-8DD8-41EE-A7C9-062382EEE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7DECAF-97FD-4E97-8659-687686416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C5E0BB-8255-4461-9036-6C45B11EA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69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21C809-7B2E-409E-A65D-1AD6BFBC5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076EAB-0B3E-4112-8FB1-AFAD000D7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0C95AC-A070-4FD0-BF6C-A8B89677F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578392-2F33-4A2C-9B09-8E78417E3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1A394B-0DCB-42B8-A1B9-57C7E0B25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90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096FB6-DFBC-4E50-A36E-CD62D297C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6E54C7-93F6-45B0-8C79-5AB3B6447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10EFBC-FF8D-476F-9550-462D970EF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0B81D7-7EA3-4FDF-815C-1067DAE2C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454429-49F2-4A50-A1A6-FF5D19A21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588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4E7D5-7BC3-4C41-B6BD-2232AD66B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C56614-6968-45F4-8E0D-C181D82096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3CC7CD-D39E-4BA4-85DF-640AE2F302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9E5E7A-21DA-4011-B516-2BB7E2968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007C67-0D02-401A-8F22-C30EC7223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ABBEC8-AAEC-4B58-9A7F-DFC26EC29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50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99A294-8FBE-4943-AB42-9241DC8F1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EDA613-90EF-4ADD-BDCA-69AD64203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EEF013-5467-4769-9FFE-2B745BD0F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F99989A-3C3F-4CF2-83E4-E2A8335725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B068B8-A7BB-41AA-8BCC-7EF4B641CD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84E5370-6324-4FE2-AB48-390557AA1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EB321BD-C23F-43F6-9475-E83C995B4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602B02C-B12D-416C-8CBC-39421F078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498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689BE-1AFF-4EB7-9046-6CB2ED1CE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E96F48-970F-4C2E-9E7C-365933B47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4DA01A-9FC2-4F8F-8B7E-8347E3AF4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0125044-370C-41AC-AFB8-A4A8AECEC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545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D8EEFC-BFB9-4D73-AE19-ABCD54380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593AC8E-C8F2-4D54-9820-FAEAF0877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2A4EB2-4BBD-4C9D-81F8-195E2160F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796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AC0CB0-BE06-44E1-9600-121906144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5A0780-C6F7-4C79-ADCE-E7F1BE79C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F4CE31-DDA7-43FA-9E6A-68AE4A29D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7CC6B-328F-44EB-A5E2-C1B28D793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B43376-0E5E-4440-A320-56CF34C6A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25EB4D-79DC-46EE-B522-566782682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869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B14175-5301-4E55-B797-A544AB11F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004106-A6FA-438F-82FB-8A9C83D8A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94E27B-C59F-4C81-B3FE-7581DD90F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E0DA21-78A1-43F2-B1B2-D0B99799D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39CFB4-255C-4F66-8465-2D85FF853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F97AC4-69ED-41EE-B9BA-FC30757C6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653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4985D-FDCC-45E8-A9DA-C5B97C30A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86657E-0F64-4E02-97AD-131E197A8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73AE56-2411-47E7-9773-080AA2E4F1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322D3-7BF8-4B5C-84CD-65942917EBC7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2210F6-CB17-4F11-A5DE-4AFCAB03C9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322B0D-66C3-4615-B99D-20EA08558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1BE66-CE13-45E4-A923-9079ED2B9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64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3">
            <a:extLst>
              <a:ext uri="{FF2B5EF4-FFF2-40B4-BE49-F238E27FC236}">
                <a16:creationId xmlns:a16="http://schemas.microsoft.com/office/drawing/2014/main" id="{64FEAF66-7201-4872-A214-F10BD51C62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76099"/>
            <a:ext cx="9144000" cy="2128334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+mn-lt"/>
              </a:rPr>
              <a:t>Машинное обучение при анализе </a:t>
            </a:r>
            <a:br>
              <a:rPr lang="ru-RU" sz="4000" b="1" dirty="0">
                <a:solidFill>
                  <a:srgbClr val="0070C0"/>
                </a:solidFill>
                <a:latin typeface="+mn-lt"/>
              </a:rPr>
            </a:br>
            <a:r>
              <a:rPr lang="ru-RU" sz="4000" b="1" dirty="0">
                <a:solidFill>
                  <a:srgbClr val="0070C0"/>
                </a:solidFill>
                <a:latin typeface="+mn-lt"/>
              </a:rPr>
              <a:t>объектов-аналогов: </a:t>
            </a:r>
            <a:br>
              <a:rPr lang="ru-RU" sz="4000" b="1" dirty="0">
                <a:solidFill>
                  <a:srgbClr val="0070C0"/>
                </a:solidFill>
                <a:latin typeface="+mn-lt"/>
              </a:rPr>
            </a:br>
            <a:r>
              <a:rPr lang="ru-RU" sz="4000" b="1" dirty="0">
                <a:solidFill>
                  <a:srgbClr val="0070C0"/>
                </a:solidFill>
                <a:latin typeface="+mn-lt"/>
              </a:rPr>
              <a:t>задачи, проблемы, опыт, </a:t>
            </a:r>
            <a:br>
              <a:rPr lang="ru-RU" sz="4000" b="1" dirty="0">
                <a:solidFill>
                  <a:srgbClr val="0070C0"/>
                </a:solidFill>
                <a:latin typeface="+mn-lt"/>
              </a:rPr>
            </a:br>
            <a:r>
              <a:rPr lang="ru-RU" sz="4000" b="1" dirty="0">
                <a:solidFill>
                  <a:srgbClr val="0070C0"/>
                </a:solidFill>
                <a:latin typeface="+mn-lt"/>
              </a:rPr>
              <a:t>технологические решения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37401C7-9C67-45B0-A26C-C5CF2381F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357" y="1629000"/>
            <a:ext cx="6025285" cy="1622533"/>
          </a:xfrm>
          <a:prstGeom prst="rect">
            <a:avLst/>
          </a:prstGeom>
        </p:spPr>
      </p:pic>
      <p:sp>
        <p:nvSpPr>
          <p:cNvPr id="38" name="Заголовок 33">
            <a:extLst>
              <a:ext uri="{FF2B5EF4-FFF2-40B4-BE49-F238E27FC236}">
                <a16:creationId xmlns:a16="http://schemas.microsoft.com/office/drawing/2014/main" id="{EF05EAA3-F78D-4414-9135-84EC3A69840D}"/>
              </a:ext>
            </a:extLst>
          </p:cNvPr>
          <p:cNvSpPr txBox="1">
            <a:spLocks/>
          </p:cNvSpPr>
          <p:nvPr/>
        </p:nvSpPr>
        <p:spPr>
          <a:xfrm>
            <a:off x="1110000" y="25700"/>
            <a:ext cx="9972000" cy="9522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+mn-lt"/>
              </a:rPr>
              <a:t>XI </a:t>
            </a:r>
            <a:r>
              <a:rPr lang="ru-RU" sz="2400" b="1" dirty="0">
                <a:latin typeface="+mn-lt"/>
              </a:rPr>
              <a:t>Поволжская научно-практическая конференция</a:t>
            </a:r>
          </a:p>
          <a:p>
            <a:r>
              <a:rPr lang="ru-RU" sz="2400" b="1" dirty="0">
                <a:latin typeface="+mn-lt"/>
              </a:rPr>
              <a:t>«Технологии искусственного интеллекта в оценке. Начало новой эпохи»</a:t>
            </a:r>
          </a:p>
        </p:txBody>
      </p:sp>
      <p:sp>
        <p:nvSpPr>
          <p:cNvPr id="39" name="Заголовок 33">
            <a:extLst>
              <a:ext uri="{FF2B5EF4-FFF2-40B4-BE49-F238E27FC236}">
                <a16:creationId xmlns:a16="http://schemas.microsoft.com/office/drawing/2014/main" id="{C74E7E7C-0046-401D-AAEE-98DDD5B28F63}"/>
              </a:ext>
            </a:extLst>
          </p:cNvPr>
          <p:cNvSpPr txBox="1">
            <a:spLocks/>
          </p:cNvSpPr>
          <p:nvPr/>
        </p:nvSpPr>
        <p:spPr>
          <a:xfrm>
            <a:off x="4175999" y="5949000"/>
            <a:ext cx="3840000" cy="720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atin typeface="+mn-lt"/>
              </a:rPr>
              <a:t>г. Нижний Новгород </a:t>
            </a:r>
          </a:p>
          <a:p>
            <a:r>
              <a:rPr lang="ru-RU" sz="2000" b="1" dirty="0">
                <a:latin typeface="+mn-lt"/>
              </a:rPr>
              <a:t>13-15 июня 2019г.</a:t>
            </a: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619406EC-BE39-4D24-879E-93BD60AB350E}"/>
              </a:ext>
            </a:extLst>
          </p:cNvPr>
          <p:cNvCxnSpPr>
            <a:cxnSpLocks/>
          </p:cNvCxnSpPr>
          <p:nvPr/>
        </p:nvCxnSpPr>
        <p:spPr>
          <a:xfrm>
            <a:off x="1110000" y="1269000"/>
            <a:ext cx="99720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D1CE7FD2-3973-485B-BA1A-7D1F94E78CA8}"/>
              </a:ext>
            </a:extLst>
          </p:cNvPr>
          <p:cNvCxnSpPr>
            <a:cxnSpLocks/>
          </p:cNvCxnSpPr>
          <p:nvPr/>
        </p:nvCxnSpPr>
        <p:spPr>
          <a:xfrm>
            <a:off x="1110000" y="5949000"/>
            <a:ext cx="99720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06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5200E22-6E9D-40CB-A5C7-8FEB093E681B}"/>
              </a:ext>
            </a:extLst>
          </p:cNvPr>
          <p:cNvSpPr/>
          <p:nvPr/>
        </p:nvSpPr>
        <p:spPr>
          <a:xfrm>
            <a:off x="336000" y="315000"/>
            <a:ext cx="7200000" cy="107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Производит аналитический разбор входной последовательности символов на распознанные группы – лексемы (токены).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Единый для всех Моделей.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A3B8D91-1789-401B-812F-9599AB13B127}"/>
              </a:ext>
            </a:extLst>
          </p:cNvPr>
          <p:cNvSpPr/>
          <p:nvPr/>
        </p:nvSpPr>
        <p:spPr>
          <a:xfrm>
            <a:off x="390935" y="189000"/>
            <a:ext cx="3661017" cy="252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</a:rPr>
              <a:t>Лексер</a:t>
            </a:r>
            <a:r>
              <a:rPr lang="ru-RU" sz="2000" b="1" dirty="0">
                <a:solidFill>
                  <a:schemeClr val="tx1"/>
                </a:solidFill>
              </a:rPr>
              <a:t> (</a:t>
            </a:r>
            <a:r>
              <a:rPr lang="ru-RU" sz="2000" b="1" dirty="0" err="1">
                <a:solidFill>
                  <a:schemeClr val="tx1"/>
                </a:solidFill>
              </a:rPr>
              <a:t>токенизатор</a:t>
            </a:r>
            <a:r>
              <a:rPr lang="ru-RU" sz="20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2E463AD-A9DA-477E-988D-3D989A577755}"/>
              </a:ext>
            </a:extLst>
          </p:cNvPr>
          <p:cNvSpPr/>
          <p:nvPr/>
        </p:nvSpPr>
        <p:spPr>
          <a:xfrm>
            <a:off x="1776000" y="1634999"/>
            <a:ext cx="7200000" cy="21720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1. Отдельная модель для каждой коммуникации.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2. Предусмотрен механизм, при котором может использоваться как основная Модель, так и модели, обучаемые пользователями. 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Достоинство – возможность учесть особенности письменной речи региона </a:t>
            </a:r>
            <a:r>
              <a:rPr lang="ru-RU" b="1" i="1" dirty="0" err="1">
                <a:solidFill>
                  <a:schemeClr val="tx1"/>
                </a:solidFill>
              </a:rPr>
              <a:t>парсинга</a:t>
            </a:r>
            <a:r>
              <a:rPr lang="ru-RU" b="1" i="1" dirty="0">
                <a:solidFill>
                  <a:schemeClr val="tx1"/>
                </a:solidFill>
              </a:rPr>
              <a:t>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Недостаток – возможное отсутствие единообразия и некорректность аналитики в разрезе регионов.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E123387-71ED-463B-902C-CA97A49F254F}"/>
              </a:ext>
            </a:extLst>
          </p:cNvPr>
          <p:cNvSpPr/>
          <p:nvPr/>
        </p:nvSpPr>
        <p:spPr>
          <a:xfrm>
            <a:off x="1830935" y="1509000"/>
            <a:ext cx="3661017" cy="252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Модель («База знаний»)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91927E-7C5A-491B-ADE5-676ED5BA3E60}"/>
              </a:ext>
            </a:extLst>
          </p:cNvPr>
          <p:cNvSpPr/>
          <p:nvPr/>
        </p:nvSpPr>
        <p:spPr>
          <a:xfrm>
            <a:off x="3216000" y="4155000"/>
            <a:ext cx="7200000" cy="239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1. По аналогу заполняется три поля: электроснабжение, водоснабжение, газоснабжение.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2. Каждое поле может принимать пять значений:</a:t>
            </a:r>
          </a:p>
          <a:p>
            <a:pPr marL="285750" indent="-285750">
              <a:buFontTx/>
              <a:buChar char="-"/>
            </a:pPr>
            <a:r>
              <a:rPr lang="ru-RU" b="1" i="1" dirty="0">
                <a:solidFill>
                  <a:schemeClr val="tx1"/>
                </a:solidFill>
              </a:rPr>
              <a:t>«доступно»;</a:t>
            </a:r>
          </a:p>
          <a:p>
            <a:pPr marL="285750" indent="-285750">
              <a:buFontTx/>
              <a:buChar char="-"/>
            </a:pPr>
            <a:r>
              <a:rPr lang="ru-RU" b="1" i="1" dirty="0">
                <a:solidFill>
                  <a:schemeClr val="tx1"/>
                </a:solidFill>
              </a:rPr>
              <a:t>«недоступно»;</a:t>
            </a:r>
          </a:p>
          <a:p>
            <a:pPr marL="285750" indent="-285750">
              <a:buFontTx/>
              <a:buChar char="-"/>
            </a:pPr>
            <a:r>
              <a:rPr lang="ru-RU" b="1" i="1" dirty="0">
                <a:solidFill>
                  <a:schemeClr val="tx1"/>
                </a:solidFill>
              </a:rPr>
              <a:t>«установка возможна»;</a:t>
            </a:r>
          </a:p>
          <a:p>
            <a:pPr marL="285750" indent="-285750">
              <a:buFontTx/>
              <a:buChar char="-"/>
            </a:pPr>
            <a:r>
              <a:rPr lang="ru-RU" b="1" i="1" dirty="0">
                <a:solidFill>
                  <a:schemeClr val="tx1"/>
                </a:solidFill>
              </a:rPr>
              <a:t>«установка невозможна»;</a:t>
            </a:r>
          </a:p>
          <a:p>
            <a:pPr marL="285750" indent="-285750">
              <a:buFontTx/>
              <a:buChar char="-"/>
            </a:pPr>
            <a:r>
              <a:rPr lang="ru-RU" b="1" i="1" dirty="0">
                <a:solidFill>
                  <a:schemeClr val="tx1"/>
                </a:solidFill>
              </a:rPr>
              <a:t>«информация отсутствует».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08604D6-A1B6-4D73-B0E4-8BA06320A536}"/>
              </a:ext>
            </a:extLst>
          </p:cNvPr>
          <p:cNvSpPr/>
          <p:nvPr/>
        </p:nvSpPr>
        <p:spPr>
          <a:xfrm>
            <a:off x="3270935" y="4029001"/>
            <a:ext cx="3661017" cy="252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Результаты обработки</a:t>
            </a:r>
          </a:p>
        </p:txBody>
      </p:sp>
    </p:spTree>
    <p:extLst>
      <p:ext uri="{BB962C8B-B14F-4D97-AF65-F5344CB8AC3E}">
        <p14:creationId xmlns:p14="http://schemas.microsoft.com/office/powerpoint/2010/main" val="194567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0B4157-38D5-4767-9821-614FF6F2C5F0}"/>
              </a:ext>
            </a:extLst>
          </p:cNvPr>
          <p:cNvSpPr/>
          <p:nvPr/>
        </p:nvSpPr>
        <p:spPr>
          <a:xfrm>
            <a:off x="216000" y="227400"/>
            <a:ext cx="11760000" cy="6561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en-US" sz="1600" b="1" i="1" dirty="0">
                <a:solidFill>
                  <a:schemeClr val="tx1"/>
                </a:solidFill>
              </a:rPr>
              <a:t>1</a:t>
            </a:r>
            <a:r>
              <a:rPr lang="ru-RU" sz="1600" b="1" i="1" dirty="0">
                <a:solidFill>
                  <a:schemeClr val="tx1"/>
                </a:solidFill>
              </a:rPr>
              <a:t>.</a:t>
            </a:r>
            <a:r>
              <a:rPr lang="en-US" sz="1600" b="1" i="1" dirty="0">
                <a:solidFill>
                  <a:schemeClr val="tx1"/>
                </a:solidFill>
              </a:rPr>
              <a:t> </a:t>
            </a:r>
            <a:r>
              <a:rPr lang="ru-RU" sz="1600" b="1" i="1" dirty="0">
                <a:solidFill>
                  <a:schemeClr val="tx1"/>
                </a:solidFill>
              </a:rPr>
              <a:t>Изначально пробовали регулярные выражения. На наш взгляд, общая точность не превысила бы 20-25%.</a:t>
            </a:r>
          </a:p>
          <a:p>
            <a:r>
              <a:rPr lang="ru-RU" sz="1600" b="1" i="1" dirty="0">
                <a:solidFill>
                  <a:schemeClr val="tx1"/>
                </a:solidFill>
              </a:rPr>
              <a:t>2. Поняв, что регулярные выражения не обеспечат достойного результата, было решено использовать машинное обучение. Выбирая между использованием готовых решений и написанием собственного «движка», остановились на собственной разработке. Не хотелось зависеть от стороннего разработчика и готовых алгоритмов, а также очень хотелось «на собственной шкуре» испытать сложность подобных разработок. Оказалось сложно :)</a:t>
            </a:r>
          </a:p>
          <a:p>
            <a:r>
              <a:rPr lang="ru-RU" sz="1600" b="1" i="1" dirty="0">
                <a:solidFill>
                  <a:schemeClr val="tx1"/>
                </a:solidFill>
              </a:rPr>
              <a:t>3. Классификация наиболее типична при разборе текстов. Программисты предложили выбрать между многослойным персептроном (</a:t>
            </a:r>
            <a:r>
              <a:rPr lang="en-US" sz="1600" b="1" i="1" dirty="0">
                <a:solidFill>
                  <a:schemeClr val="tx1"/>
                </a:solidFill>
              </a:rPr>
              <a:t>MLP</a:t>
            </a:r>
            <a:r>
              <a:rPr lang="ru-RU" sz="1600" b="1" i="1" dirty="0">
                <a:solidFill>
                  <a:schemeClr val="tx1"/>
                </a:solidFill>
              </a:rPr>
              <a:t>) и рекуррентной нейронной сетью </a:t>
            </a:r>
            <a:r>
              <a:rPr lang="en-US" sz="1600" b="1" i="1" dirty="0">
                <a:solidFill>
                  <a:schemeClr val="tx1"/>
                </a:solidFill>
              </a:rPr>
              <a:t>(RNN) </a:t>
            </a:r>
            <a:r>
              <a:rPr lang="ru-RU" sz="1600" b="1" i="1" dirty="0">
                <a:solidFill>
                  <a:schemeClr val="tx1"/>
                </a:solidFill>
              </a:rPr>
              <a:t>ввиду их соответствия поставленным задачам и наиболее быстрой реализации проекта на их основе. В итоге решено было остановиться на рекуррентной нейронной сети на основе алгоритма </a:t>
            </a:r>
            <a:r>
              <a:rPr lang="en-US" sz="1600" b="1" i="1" dirty="0">
                <a:solidFill>
                  <a:schemeClr val="tx1"/>
                </a:solidFill>
              </a:rPr>
              <a:t>LSTM </a:t>
            </a:r>
            <a:r>
              <a:rPr lang="ru-RU" sz="1600" b="1" i="1" dirty="0">
                <a:solidFill>
                  <a:schemeClr val="tx1"/>
                </a:solidFill>
              </a:rPr>
              <a:t>из фреймворка </a:t>
            </a:r>
            <a:r>
              <a:rPr lang="en-US" sz="1600" b="1" i="1" dirty="0" err="1">
                <a:solidFill>
                  <a:schemeClr val="tx1"/>
                </a:solidFill>
              </a:rPr>
              <a:t>Keras</a:t>
            </a:r>
            <a:r>
              <a:rPr lang="ru-RU" sz="1600" b="1" i="1" dirty="0">
                <a:solidFill>
                  <a:schemeClr val="tx1"/>
                </a:solidFill>
              </a:rPr>
              <a:t>, который</a:t>
            </a:r>
            <a:r>
              <a:rPr lang="en-US" sz="1600" b="1" i="1" dirty="0">
                <a:solidFill>
                  <a:schemeClr val="tx1"/>
                </a:solidFill>
              </a:rPr>
              <a:t> </a:t>
            </a:r>
            <a:r>
              <a:rPr lang="ru-RU" sz="1600" b="1" i="1">
                <a:solidFill>
                  <a:schemeClr val="tx1"/>
                </a:solidFill>
              </a:rPr>
              <a:t>мы </a:t>
            </a:r>
            <a:r>
              <a:rPr lang="ru-RU" sz="1600" b="1" i="1" dirty="0">
                <a:solidFill>
                  <a:schemeClr val="tx1"/>
                </a:solidFill>
              </a:rPr>
              <a:t>посчитали наиболее подходящим по всем параметрам. Начали с бинарной классификации, т.е., на нашем примере, каждая из коммуникаций классифицировалась как «есть» или «нет». Обучали машину «с учителем». Были подготовлены две выборки: обучающая и контрольная, которые состояли из разобранных вручную объявлений. Даже при небольших выборках (1000 – обучающая, и 1000 – контрольная) точность составила 89%. Но «</a:t>
            </a:r>
            <a:r>
              <a:rPr lang="ru-RU" sz="1600" b="1" i="1" dirty="0" err="1">
                <a:solidFill>
                  <a:schemeClr val="tx1"/>
                </a:solidFill>
              </a:rPr>
              <a:t>бинарка</a:t>
            </a:r>
            <a:r>
              <a:rPr lang="ru-RU" sz="1600" b="1" i="1" dirty="0">
                <a:solidFill>
                  <a:schemeClr val="tx1"/>
                </a:solidFill>
              </a:rPr>
              <a:t>» в данном случае – это очень «грубо». Есть ведь объекты, у которых «есть возможность подключения», и (гипотетически) «нет возможности подключения», а также объявления, в которых нет ни слова про коммуникации (и таких для ЗУ около трети от общего количества объявлений), а, согласитесь, «нет коммуникации» и «нет информации о коммуникации» - разные вещи. В общем, настала пора пробовать </a:t>
            </a:r>
            <a:r>
              <a:rPr lang="ru-RU" sz="1600" b="1" i="1" dirty="0" err="1">
                <a:solidFill>
                  <a:schemeClr val="tx1"/>
                </a:solidFill>
              </a:rPr>
              <a:t>многоклассовую</a:t>
            </a:r>
            <a:r>
              <a:rPr lang="ru-RU" sz="1600" b="1" i="1" dirty="0">
                <a:solidFill>
                  <a:schemeClr val="tx1"/>
                </a:solidFill>
              </a:rPr>
              <a:t> классификацию :)</a:t>
            </a:r>
          </a:p>
          <a:p>
            <a:r>
              <a:rPr lang="ru-RU" sz="1600" b="1" i="1" dirty="0">
                <a:solidFill>
                  <a:schemeClr val="tx1"/>
                </a:solidFill>
              </a:rPr>
              <a:t>4. Количество категорий увеличено до пяти: «доступно»; «недоступно»; «установка возможна»; «установка невозможна»; «информация отсутствует». Первоначально после обучения и контроля на вышеуказанных выборках получили точность на уровне всего лишь 30%.</a:t>
            </a:r>
          </a:p>
          <a:p>
            <a:r>
              <a:rPr lang="ru-RU" sz="1600" b="1" i="1" dirty="0">
                <a:solidFill>
                  <a:schemeClr val="tx1"/>
                </a:solidFill>
              </a:rPr>
              <a:t>5. Доработав алгоритм и </a:t>
            </a:r>
            <a:r>
              <a:rPr lang="ru-RU" sz="1600" b="1" i="1" dirty="0" err="1">
                <a:solidFill>
                  <a:schemeClr val="tx1"/>
                </a:solidFill>
              </a:rPr>
              <a:t>лексер</a:t>
            </a:r>
            <a:r>
              <a:rPr lang="ru-RU" sz="1600" b="1" i="1" dirty="0">
                <a:solidFill>
                  <a:schemeClr val="tx1"/>
                </a:solidFill>
              </a:rPr>
              <a:t> (увеличив словарный запас нашей «машинки» до 6000+ уникальных «слов», а также убрав слова-паразиты и исключив максимальное число увиденных нами орфографических ошибок), а также расширив обучающую выборку до 3500 объявлений, получили точность свыше 70% в зависимости от типа коммуникации. Есть все основания предполагать, что при увеличении контрольной и обучающей выборок, а также доработке </a:t>
            </a:r>
            <a:r>
              <a:rPr lang="ru-RU" sz="1600" b="1" i="1" dirty="0" err="1">
                <a:solidFill>
                  <a:schemeClr val="tx1"/>
                </a:solidFill>
              </a:rPr>
              <a:t>лексера</a:t>
            </a:r>
            <a:r>
              <a:rPr lang="ru-RU" sz="1600" b="1" i="1" dirty="0">
                <a:solidFill>
                  <a:schemeClr val="tx1"/>
                </a:solidFill>
              </a:rPr>
              <a:t> можно повысить точность до уровней, близких к 90%. А в итоге можно сказать, что даже с текущими значениями точности и уровнем потребления серверных мощностей задачу можно считать выполненной. Другими словами, зачем пробовать что-то ещё, если это уже работает с необходимыми параметрами?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30ABA84-8C90-4CF8-A8AD-C9F456FFD3E5}"/>
              </a:ext>
            </a:extLst>
          </p:cNvPr>
          <p:cNvSpPr/>
          <p:nvPr/>
        </p:nvSpPr>
        <p:spPr>
          <a:xfrm>
            <a:off x="390936" y="6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История создания</a:t>
            </a:r>
          </a:p>
        </p:txBody>
      </p:sp>
    </p:spTree>
    <p:extLst>
      <p:ext uri="{BB962C8B-B14F-4D97-AF65-F5344CB8AC3E}">
        <p14:creationId xmlns:p14="http://schemas.microsoft.com/office/powerpoint/2010/main" val="307486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0B4157-38D5-4767-9821-614FF6F2C5F0}"/>
              </a:ext>
            </a:extLst>
          </p:cNvPr>
          <p:cNvSpPr/>
          <p:nvPr/>
        </p:nvSpPr>
        <p:spPr>
          <a:xfrm>
            <a:off x="936000" y="587400"/>
            <a:ext cx="10200000" cy="57215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Разрабатываемый Модуль может быть использован для следующих целей:</a:t>
            </a:r>
          </a:p>
          <a:p>
            <a:r>
              <a:rPr lang="en-US" b="1" i="1" dirty="0">
                <a:solidFill>
                  <a:schemeClr val="tx1"/>
                </a:solidFill>
              </a:rPr>
              <a:t>1</a:t>
            </a:r>
            <a:r>
              <a:rPr lang="ru-RU" b="1" i="1" dirty="0">
                <a:solidFill>
                  <a:schemeClr val="tx1"/>
                </a:solidFill>
              </a:rPr>
              <a:t>. Извлечение и классификация информации о коммуникациях, содержащейся в текстах объявлений о продаже, размещенных на сайтах-агрегаторах, и собираемых самой автоматизированной системой (отдельный распределённый модуль-паук). Информация собирается удалёнными пользователями АС в централизованную базу данных, особенностью которой является сохранение полноценных скрин-копий страниц сайтов, после чего производится обработка текстов объявлений с последующим добавлением в базу данных структурированной и классифицированной информации о коммуникациях, которую можно в дальнейшем использовать в аналитических целях.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2. Предусмотрена возможность обработки внешней информации, не содержащейся в базе данных АС и загружаемой пользователями: при помощи веб-интерфейса пользователь загружает в систему файл с текстами объявлений о продаже недвижимости (или другой информацией), и после машинной обработки посредством того же интерфейса скачивает файл </a:t>
            </a:r>
            <a:r>
              <a:rPr lang="ru-RU" b="1" i="1">
                <a:solidFill>
                  <a:schemeClr val="tx1"/>
                </a:solidFill>
              </a:rPr>
              <a:t>с результатами.</a:t>
            </a:r>
            <a:endParaRPr lang="ru-RU" b="1" i="1" dirty="0">
              <a:solidFill>
                <a:schemeClr val="tx1"/>
              </a:solidFill>
            </a:endParaRPr>
          </a:p>
          <a:p>
            <a:r>
              <a:rPr lang="ru-RU" b="1" i="1" dirty="0">
                <a:solidFill>
                  <a:schemeClr val="tx1"/>
                </a:solidFill>
              </a:rPr>
              <a:t>3. Автоматизированная группировка объектов недвижимости для целей ГКО (по полям «разрешённое использование» и «использование по документу»).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4. Возможность дальнейшего использования Модуля, например, для обработки дублей (объявлений о продаже одних и тех же объектов на разных сайтах и/или с разным содержанием текста), для определения функционального использования, сроков экспозиции и т.д.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30ABA84-8C90-4CF8-A8AD-C9F456FFD3E5}"/>
              </a:ext>
            </a:extLst>
          </p:cNvPr>
          <p:cNvSpPr/>
          <p:nvPr/>
        </p:nvSpPr>
        <p:spPr>
          <a:xfrm>
            <a:off x="990935" y="429000"/>
            <a:ext cx="3642857" cy="32945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Назначение и применение</a:t>
            </a:r>
          </a:p>
        </p:txBody>
      </p:sp>
    </p:spTree>
    <p:extLst>
      <p:ext uri="{BB962C8B-B14F-4D97-AF65-F5344CB8AC3E}">
        <p14:creationId xmlns:p14="http://schemas.microsoft.com/office/powerpoint/2010/main" val="253932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3">
            <a:extLst>
              <a:ext uri="{FF2B5EF4-FFF2-40B4-BE49-F238E27FC236}">
                <a16:creationId xmlns:a16="http://schemas.microsoft.com/office/drawing/2014/main" id="{E24A2AF7-DB24-40F6-900A-7FD2A10FDE27}"/>
              </a:ext>
            </a:extLst>
          </p:cNvPr>
          <p:cNvSpPr txBox="1">
            <a:spLocks/>
          </p:cNvSpPr>
          <p:nvPr/>
        </p:nvSpPr>
        <p:spPr>
          <a:xfrm>
            <a:off x="1524000" y="2589000"/>
            <a:ext cx="9144000" cy="156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>
                <a:solidFill>
                  <a:srgbClr val="0070C0"/>
                </a:solidFill>
                <a:latin typeface="+mn-lt"/>
              </a:rPr>
              <a:t>Благодарим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14889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5BDA8A0-B480-46A6-BBDE-E0A9AEE618E0}"/>
              </a:ext>
            </a:extLst>
          </p:cNvPr>
          <p:cNvSpPr/>
          <p:nvPr/>
        </p:nvSpPr>
        <p:spPr>
          <a:xfrm>
            <a:off x="936000" y="2354851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Задачи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46B0A60-4096-4D99-A4D3-ECDD844BDDF2}"/>
              </a:ext>
            </a:extLst>
          </p:cNvPr>
          <p:cNvSpPr/>
          <p:nvPr/>
        </p:nvSpPr>
        <p:spPr>
          <a:xfrm>
            <a:off x="936000" y="3789000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Идеи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ACDD83A-E956-4C02-B7C6-A0981274782B}"/>
              </a:ext>
            </a:extLst>
          </p:cNvPr>
          <p:cNvSpPr/>
          <p:nvPr/>
        </p:nvSpPr>
        <p:spPr>
          <a:xfrm>
            <a:off x="936000" y="909000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Предмет обработки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9A17972-F9AD-4F24-B245-7FE0B8D7CEC4}"/>
              </a:ext>
            </a:extLst>
          </p:cNvPr>
          <p:cNvSpPr/>
          <p:nvPr/>
        </p:nvSpPr>
        <p:spPr>
          <a:xfrm>
            <a:off x="2493310" y="2354851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ИИ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(нейросеть)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B6A5900-253A-46C6-8AFE-DFF8D8EE4331}"/>
              </a:ext>
            </a:extLst>
          </p:cNvPr>
          <p:cNvSpPr/>
          <p:nvPr/>
        </p:nvSpPr>
        <p:spPr>
          <a:xfrm>
            <a:off x="5611470" y="2960759"/>
            <a:ext cx="1080000" cy="96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Linux;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PostgreSQL;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.NET Core; 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C#; F#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A51838F-E4FF-4E88-84EF-AFFF6A427F25}"/>
              </a:ext>
            </a:extLst>
          </p:cNvPr>
          <p:cNvSpPr/>
          <p:nvPr/>
        </p:nvSpPr>
        <p:spPr>
          <a:xfrm>
            <a:off x="7171610" y="903879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Кадры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1A6990E-2C8A-40B4-AF3B-B11A6247157B}"/>
              </a:ext>
            </a:extLst>
          </p:cNvPr>
          <p:cNvSpPr/>
          <p:nvPr/>
        </p:nvSpPr>
        <p:spPr>
          <a:xfrm>
            <a:off x="10293310" y="3068850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Модуль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Машинной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обработки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A19179D7-294D-4850-8B4E-D4269039E63B}"/>
              </a:ext>
            </a:extLst>
          </p:cNvPr>
          <p:cNvSpPr/>
          <p:nvPr/>
        </p:nvSpPr>
        <p:spPr>
          <a:xfrm>
            <a:off x="4050620" y="3786750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Создать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свой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3DE459FE-B578-4D41-93D1-CC6F453ADCDE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335113" y="553087"/>
            <a:ext cx="600887" cy="715913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88CD5535-0143-4FDD-BEE1-0F372BCEEAA2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335113" y="789000"/>
            <a:ext cx="600887" cy="48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5C52D079-F053-41B1-A675-72A5CB7F15D4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335215" y="315000"/>
            <a:ext cx="600785" cy="954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51D7808E-B8DB-48C0-B489-B3A5122F500A}"/>
              </a:ext>
            </a:extLst>
          </p:cNvPr>
          <p:cNvSpPr/>
          <p:nvPr/>
        </p:nvSpPr>
        <p:spPr>
          <a:xfrm>
            <a:off x="936000" y="5229000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</a:rPr>
              <a:t>Возмож-ности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12B5AF80-F07F-4A49-BA5E-497649E3ED07}"/>
              </a:ext>
            </a:extLst>
          </p:cNvPr>
          <p:cNvSpPr/>
          <p:nvPr/>
        </p:nvSpPr>
        <p:spPr>
          <a:xfrm>
            <a:off x="816000" y="437696"/>
            <a:ext cx="1320000" cy="5991304"/>
          </a:xfrm>
          <a:prstGeom prst="rect">
            <a:avLst/>
          </a:prstGeom>
          <a:noFill/>
          <a:ln w="6350" cmpd="sng"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B696D2-848D-4CEA-A27D-8CA6590C5D2B}"/>
              </a:ext>
            </a:extLst>
          </p:cNvPr>
          <p:cNvSpPr txBox="1"/>
          <p:nvPr/>
        </p:nvSpPr>
        <p:spPr>
          <a:xfrm>
            <a:off x="816000" y="6453556"/>
            <a:ext cx="1320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</a:rPr>
              <a:t>Входной слой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52D0080C-1E0B-4993-8F01-EDD4FA6BECBC}"/>
              </a:ext>
            </a:extLst>
          </p:cNvPr>
          <p:cNvSpPr/>
          <p:nvPr/>
        </p:nvSpPr>
        <p:spPr>
          <a:xfrm>
            <a:off x="1536000" y="77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20%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F60635EF-7E34-44A0-A756-F868B32D0AF3}"/>
              </a:ext>
            </a:extLst>
          </p:cNvPr>
          <p:cNvSpPr/>
          <p:nvPr/>
        </p:nvSpPr>
        <p:spPr>
          <a:xfrm>
            <a:off x="1536000" y="221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35%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8D61D7F5-E2CC-4F0C-98D7-56898906F9A9}"/>
              </a:ext>
            </a:extLst>
          </p:cNvPr>
          <p:cNvSpPr/>
          <p:nvPr/>
        </p:nvSpPr>
        <p:spPr>
          <a:xfrm>
            <a:off x="1536000" y="3669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30%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50B8EB20-F913-4DC4-AC3F-AFA9DB6AE704}"/>
              </a:ext>
            </a:extLst>
          </p:cNvPr>
          <p:cNvSpPr/>
          <p:nvPr/>
        </p:nvSpPr>
        <p:spPr>
          <a:xfrm>
            <a:off x="1536000" y="509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15%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FD054079-F547-48C3-BEBE-FFFC2ECB32B1}"/>
              </a:ext>
            </a:extLst>
          </p:cNvPr>
          <p:cNvSpPr/>
          <p:nvPr/>
        </p:nvSpPr>
        <p:spPr>
          <a:xfrm>
            <a:off x="2493310" y="3794851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Регулярные выражения</a:t>
            </a: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9C2D18EE-CF31-4722-BCCF-D67F46DABC03}"/>
              </a:ext>
            </a:extLst>
          </p:cNvPr>
          <p:cNvCxnSpPr>
            <a:cxnSpLocks/>
            <a:stCxn id="8" idx="3"/>
            <a:endCxn id="5" idx="1"/>
          </p:cNvCxnSpPr>
          <p:nvPr/>
        </p:nvCxnSpPr>
        <p:spPr>
          <a:xfrm>
            <a:off x="2016000" y="1269000"/>
            <a:ext cx="477310" cy="1445851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09BEA998-DD21-4176-B975-936DA1EA702A}"/>
              </a:ext>
            </a:extLst>
          </p:cNvPr>
          <p:cNvCxnSpPr>
            <a:cxnSpLocks/>
            <a:stCxn id="8" idx="3"/>
            <a:endCxn id="23" idx="1"/>
          </p:cNvCxnSpPr>
          <p:nvPr/>
        </p:nvCxnSpPr>
        <p:spPr>
          <a:xfrm>
            <a:off x="2016000" y="1269000"/>
            <a:ext cx="477310" cy="2885851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C5F0381B-E585-4CC9-8030-54260F89CB1A}"/>
              </a:ext>
            </a:extLst>
          </p:cNvPr>
          <p:cNvCxnSpPr>
            <a:cxnSpLocks/>
            <a:stCxn id="6" idx="3"/>
            <a:endCxn id="5" idx="1"/>
          </p:cNvCxnSpPr>
          <p:nvPr/>
        </p:nvCxnSpPr>
        <p:spPr>
          <a:xfrm>
            <a:off x="2016000" y="2714851"/>
            <a:ext cx="477310" cy="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0B625A9B-FCE8-4FA5-9616-40FDBF356985}"/>
              </a:ext>
            </a:extLst>
          </p:cNvPr>
          <p:cNvCxnSpPr>
            <a:cxnSpLocks/>
            <a:stCxn id="6" idx="3"/>
            <a:endCxn id="23" idx="1"/>
          </p:cNvCxnSpPr>
          <p:nvPr/>
        </p:nvCxnSpPr>
        <p:spPr>
          <a:xfrm>
            <a:off x="2016000" y="2714851"/>
            <a:ext cx="477310" cy="144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C2B49A5A-4694-4FF2-96D9-326FDD50B26B}"/>
              </a:ext>
            </a:extLst>
          </p:cNvPr>
          <p:cNvCxnSpPr>
            <a:cxnSpLocks/>
            <a:stCxn id="7" idx="3"/>
            <a:endCxn id="23" idx="1"/>
          </p:cNvCxnSpPr>
          <p:nvPr/>
        </p:nvCxnSpPr>
        <p:spPr>
          <a:xfrm>
            <a:off x="2016000" y="4149000"/>
            <a:ext cx="477310" cy="5851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A1A0C46C-6FBE-4759-985A-5749E88A81FA}"/>
              </a:ext>
            </a:extLst>
          </p:cNvPr>
          <p:cNvCxnSpPr>
            <a:cxnSpLocks/>
            <a:stCxn id="7" idx="3"/>
            <a:endCxn id="5" idx="1"/>
          </p:cNvCxnSpPr>
          <p:nvPr/>
        </p:nvCxnSpPr>
        <p:spPr>
          <a:xfrm flipV="1">
            <a:off x="2016000" y="2714851"/>
            <a:ext cx="477310" cy="1434149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BAD9FDB7-8C33-4513-9836-1DAFA149CA62}"/>
              </a:ext>
            </a:extLst>
          </p:cNvPr>
          <p:cNvCxnSpPr>
            <a:cxnSpLocks/>
            <a:stCxn id="28" idx="3"/>
            <a:endCxn id="5" idx="1"/>
          </p:cNvCxnSpPr>
          <p:nvPr/>
        </p:nvCxnSpPr>
        <p:spPr>
          <a:xfrm flipV="1">
            <a:off x="2016000" y="2714851"/>
            <a:ext cx="477310" cy="2874149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25D08950-0FCA-4755-B181-8D4369DED30D}"/>
              </a:ext>
            </a:extLst>
          </p:cNvPr>
          <p:cNvCxnSpPr>
            <a:cxnSpLocks/>
            <a:stCxn id="28" idx="3"/>
            <a:endCxn id="23" idx="1"/>
          </p:cNvCxnSpPr>
          <p:nvPr/>
        </p:nvCxnSpPr>
        <p:spPr>
          <a:xfrm flipV="1">
            <a:off x="2016000" y="4154851"/>
            <a:ext cx="477310" cy="1434149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E0607266-9FF1-4086-800F-DEAD0E413EB4}"/>
              </a:ext>
            </a:extLst>
          </p:cNvPr>
          <p:cNvSpPr/>
          <p:nvPr/>
        </p:nvSpPr>
        <p:spPr>
          <a:xfrm>
            <a:off x="2373310" y="437696"/>
            <a:ext cx="1320000" cy="5991304"/>
          </a:xfrm>
          <a:prstGeom prst="rect">
            <a:avLst/>
          </a:prstGeom>
          <a:noFill/>
          <a:ln w="6350" cmpd="sng"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B5B1D7B1-748C-4BD4-AD06-4A8D99F50FC0}"/>
              </a:ext>
            </a:extLst>
          </p:cNvPr>
          <p:cNvSpPr/>
          <p:nvPr/>
        </p:nvSpPr>
        <p:spPr>
          <a:xfrm>
            <a:off x="3935635" y="437695"/>
            <a:ext cx="1320000" cy="5991305"/>
          </a:xfrm>
          <a:prstGeom prst="rect">
            <a:avLst/>
          </a:prstGeom>
          <a:noFill/>
          <a:ln w="6350" cmpd="sng"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4269C9DB-3680-4675-8DAE-15E2C548539D}"/>
              </a:ext>
            </a:extLst>
          </p:cNvPr>
          <p:cNvSpPr/>
          <p:nvPr/>
        </p:nvSpPr>
        <p:spPr>
          <a:xfrm>
            <a:off x="5493310" y="427896"/>
            <a:ext cx="1320000" cy="6001103"/>
          </a:xfrm>
          <a:prstGeom prst="rect">
            <a:avLst/>
          </a:prstGeom>
          <a:noFill/>
          <a:ln w="6350" cmpd="sng"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4576D85-CB34-46E8-809B-65EE818DA32C}"/>
              </a:ext>
            </a:extLst>
          </p:cNvPr>
          <p:cNvSpPr/>
          <p:nvPr/>
        </p:nvSpPr>
        <p:spPr>
          <a:xfrm>
            <a:off x="7055010" y="427896"/>
            <a:ext cx="1320000" cy="6001103"/>
          </a:xfrm>
          <a:prstGeom prst="rect">
            <a:avLst/>
          </a:prstGeom>
          <a:noFill/>
          <a:ln w="6350" cmpd="sng"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8810814-DC62-4657-BE52-EE48E047483D}"/>
              </a:ext>
            </a:extLst>
          </p:cNvPr>
          <p:cNvSpPr/>
          <p:nvPr/>
        </p:nvSpPr>
        <p:spPr>
          <a:xfrm>
            <a:off x="8613310" y="429000"/>
            <a:ext cx="1320000" cy="5999999"/>
          </a:xfrm>
          <a:prstGeom prst="rect">
            <a:avLst/>
          </a:prstGeom>
          <a:noFill/>
          <a:ln w="6350" cmpd="sng"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8823084F-8BEE-4CB8-85CF-751D535E903E}"/>
              </a:ext>
            </a:extLst>
          </p:cNvPr>
          <p:cNvSpPr/>
          <p:nvPr/>
        </p:nvSpPr>
        <p:spPr>
          <a:xfrm>
            <a:off x="10176000" y="429000"/>
            <a:ext cx="1320000" cy="5999999"/>
          </a:xfrm>
          <a:prstGeom prst="rect">
            <a:avLst/>
          </a:prstGeom>
          <a:noFill/>
          <a:ln w="6350" cmpd="sng"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E6F05944-FCB4-4550-9C2D-D1C2B6DAA322}"/>
              </a:ext>
            </a:extLst>
          </p:cNvPr>
          <p:cNvSpPr/>
          <p:nvPr/>
        </p:nvSpPr>
        <p:spPr>
          <a:xfrm>
            <a:off x="3091300" y="221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90%</a:t>
            </a: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195D99FC-272B-4ECD-AAD7-6E28568779E6}"/>
              </a:ext>
            </a:extLst>
          </p:cNvPr>
          <p:cNvSpPr/>
          <p:nvPr/>
        </p:nvSpPr>
        <p:spPr>
          <a:xfrm>
            <a:off x="3091300" y="3669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10%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C36A75A-F433-4B38-B5C5-8926CD6CB419}"/>
              </a:ext>
            </a:extLst>
          </p:cNvPr>
          <p:cNvSpPr txBox="1"/>
          <p:nvPr/>
        </p:nvSpPr>
        <p:spPr>
          <a:xfrm>
            <a:off x="2376000" y="6453556"/>
            <a:ext cx="1320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</a:rPr>
              <a:t>Вид обработки</a:t>
            </a: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1847EE55-9480-4E53-B928-F4C339C303A9}"/>
              </a:ext>
            </a:extLst>
          </p:cNvPr>
          <p:cNvSpPr/>
          <p:nvPr/>
        </p:nvSpPr>
        <p:spPr>
          <a:xfrm>
            <a:off x="4053726" y="2360740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Пользовать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готовый</a:t>
            </a:r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11CCFEC7-2AD7-4282-A58C-34B05C87E640}"/>
              </a:ext>
            </a:extLst>
          </p:cNvPr>
          <p:cNvSpPr/>
          <p:nvPr/>
        </p:nvSpPr>
        <p:spPr>
          <a:xfrm>
            <a:off x="5606230" y="4154851"/>
            <a:ext cx="1080000" cy="954356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Linux</a:t>
            </a:r>
            <a:r>
              <a:rPr lang="ru-RU" sz="1400" b="1" dirty="0">
                <a:solidFill>
                  <a:schemeClr val="tx1"/>
                </a:solidFill>
              </a:rPr>
              <a:t>;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PostgreSQL</a:t>
            </a:r>
            <a:r>
              <a:rPr lang="ru-RU" sz="1400" b="1" dirty="0">
                <a:solidFill>
                  <a:schemeClr val="tx1"/>
                </a:solidFill>
              </a:rPr>
              <a:t>;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.NET Core; </a:t>
            </a:r>
            <a:endParaRPr lang="ru-RU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C#; R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7402BA4-A835-4064-AF3C-FBFAE44EDD64}"/>
              </a:ext>
            </a:extLst>
          </p:cNvPr>
          <p:cNvSpPr txBox="1"/>
          <p:nvPr/>
        </p:nvSpPr>
        <p:spPr>
          <a:xfrm>
            <a:off x="3936000" y="6453556"/>
            <a:ext cx="1320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</a:rPr>
              <a:t>Права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4C5A5FD-93BC-4A1F-80EA-888BDC33FE48}"/>
              </a:ext>
            </a:extLst>
          </p:cNvPr>
          <p:cNvSpPr txBox="1"/>
          <p:nvPr/>
        </p:nvSpPr>
        <p:spPr>
          <a:xfrm>
            <a:off x="5496000" y="6453556"/>
            <a:ext cx="1320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</a:rPr>
              <a:t>Выбор стека</a:t>
            </a: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44E9AD35-B0B0-421C-B025-D308AB2B9D9F}"/>
              </a:ext>
            </a:extLst>
          </p:cNvPr>
          <p:cNvSpPr/>
          <p:nvPr/>
        </p:nvSpPr>
        <p:spPr>
          <a:xfrm>
            <a:off x="5613310" y="5351139"/>
            <a:ext cx="1080000" cy="962248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Linux</a:t>
            </a:r>
            <a:r>
              <a:rPr lang="ru-RU" sz="1400" b="1" dirty="0">
                <a:solidFill>
                  <a:schemeClr val="tx1"/>
                </a:solidFill>
              </a:rPr>
              <a:t>;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PostgreSQL</a:t>
            </a:r>
            <a:r>
              <a:rPr lang="ru-RU" sz="1400" b="1" dirty="0">
                <a:solidFill>
                  <a:schemeClr val="tx1"/>
                </a:solidFill>
              </a:rPr>
              <a:t>;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.NET Core; 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C#; R;</a:t>
            </a:r>
            <a:r>
              <a:rPr lang="ru-RU" sz="1400" b="1" dirty="0">
                <a:solidFill>
                  <a:schemeClr val="tx1"/>
                </a:solidFill>
              </a:rPr>
              <a:t> </a:t>
            </a:r>
            <a:r>
              <a:rPr lang="en-US" sz="1300" b="1" dirty="0">
                <a:solidFill>
                  <a:schemeClr val="tx1"/>
                </a:solidFill>
              </a:rPr>
              <a:t>Python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96A55DD8-346F-462B-96CF-D255D02B50B5}"/>
              </a:ext>
            </a:extLst>
          </p:cNvPr>
          <p:cNvSpPr/>
          <p:nvPr/>
        </p:nvSpPr>
        <p:spPr>
          <a:xfrm>
            <a:off x="5612945" y="1753389"/>
            <a:ext cx="1080000" cy="945184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Win Server;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MS SQL;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.NET;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C#; F#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02F9A063-67E1-49FF-8010-83391B351E57}"/>
              </a:ext>
            </a:extLst>
          </p:cNvPr>
          <p:cNvSpPr/>
          <p:nvPr/>
        </p:nvSpPr>
        <p:spPr>
          <a:xfrm>
            <a:off x="5612945" y="548999"/>
            <a:ext cx="1080000" cy="962251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Win Server;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Oracle;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.NET; 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C#; F#</a:t>
            </a:r>
            <a:endParaRPr lang="ru-RU" sz="1400" b="1" dirty="0">
              <a:solidFill>
                <a:schemeClr val="tx1"/>
              </a:solidFill>
            </a:endParaRPr>
          </a:p>
        </p:txBody>
      </p: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B97702A4-375C-4F0C-BE44-78A85BCA6D5E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3576207" y="4146750"/>
            <a:ext cx="474413" cy="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6A1A4A52-A8A3-4D1A-84D8-625C5DD76C4D}"/>
              </a:ext>
            </a:extLst>
          </p:cNvPr>
          <p:cNvCxnSpPr>
            <a:cxnSpLocks/>
            <a:endCxn id="49" idx="1"/>
          </p:cNvCxnSpPr>
          <p:nvPr/>
        </p:nvCxnSpPr>
        <p:spPr>
          <a:xfrm>
            <a:off x="3579313" y="2711964"/>
            <a:ext cx="474413" cy="8776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9AD59544-86E7-4256-9C3A-F560EB6CD461}"/>
              </a:ext>
            </a:extLst>
          </p:cNvPr>
          <p:cNvCxnSpPr>
            <a:cxnSpLocks/>
            <a:stCxn id="5" idx="3"/>
            <a:endCxn id="15" idx="1"/>
          </p:cNvCxnSpPr>
          <p:nvPr/>
        </p:nvCxnSpPr>
        <p:spPr>
          <a:xfrm>
            <a:off x="3573310" y="2714851"/>
            <a:ext cx="477310" cy="1431899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72738D01-1CE8-453D-890A-C3FF4366CBE6}"/>
              </a:ext>
            </a:extLst>
          </p:cNvPr>
          <p:cNvCxnSpPr>
            <a:cxnSpLocks/>
            <a:stCxn id="23" idx="3"/>
            <a:endCxn id="49" idx="1"/>
          </p:cNvCxnSpPr>
          <p:nvPr/>
        </p:nvCxnSpPr>
        <p:spPr>
          <a:xfrm flipV="1">
            <a:off x="3573310" y="2720740"/>
            <a:ext cx="480416" cy="1434111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Овал 59">
            <a:extLst>
              <a:ext uri="{FF2B5EF4-FFF2-40B4-BE49-F238E27FC236}">
                <a16:creationId xmlns:a16="http://schemas.microsoft.com/office/drawing/2014/main" id="{60C2DEDD-AA8B-485E-B022-F737C8A5E208}"/>
              </a:ext>
            </a:extLst>
          </p:cNvPr>
          <p:cNvSpPr/>
          <p:nvPr/>
        </p:nvSpPr>
        <p:spPr>
          <a:xfrm>
            <a:off x="4655275" y="221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43C1E8F4-D72A-4337-9F33-CFDE6EF8B482}"/>
              </a:ext>
            </a:extLst>
          </p:cNvPr>
          <p:cNvSpPr/>
          <p:nvPr/>
        </p:nvSpPr>
        <p:spPr>
          <a:xfrm>
            <a:off x="4655275" y="365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8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3F34533-49E1-45A2-BF2A-30C0BB83B725}"/>
              </a:ext>
            </a:extLst>
          </p:cNvPr>
          <p:cNvSpPr txBox="1"/>
          <p:nvPr/>
        </p:nvSpPr>
        <p:spPr>
          <a:xfrm>
            <a:off x="7056000" y="6453556"/>
            <a:ext cx="1320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</a:rPr>
              <a:t>Реализация</a:t>
            </a:r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00263B31-0BF1-4962-9CF3-9A2FB0CCDD3A}"/>
              </a:ext>
            </a:extLst>
          </p:cNvPr>
          <p:cNvSpPr/>
          <p:nvPr/>
        </p:nvSpPr>
        <p:spPr>
          <a:xfrm>
            <a:off x="7171610" y="2353388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Управление проектом</a:t>
            </a:r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E5D57CE6-7306-49D7-99B6-4641A148003D}"/>
              </a:ext>
            </a:extLst>
          </p:cNvPr>
          <p:cNvSpPr/>
          <p:nvPr/>
        </p:nvSpPr>
        <p:spPr>
          <a:xfrm>
            <a:off x="7169781" y="3786683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Условия разработки</a:t>
            </a:r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F258C7A9-1A36-4A52-88AA-98F51E4FD832}"/>
              </a:ext>
            </a:extLst>
          </p:cNvPr>
          <p:cNvSpPr/>
          <p:nvPr/>
        </p:nvSpPr>
        <p:spPr>
          <a:xfrm>
            <a:off x="7169781" y="5229000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b="1" dirty="0">
                <a:solidFill>
                  <a:schemeClr val="tx1"/>
                </a:solidFill>
              </a:rPr>
              <a:t>Технические возможности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CD2EE6D-B581-46A5-9685-2F5C24E7EBCF}"/>
              </a:ext>
            </a:extLst>
          </p:cNvPr>
          <p:cNvSpPr txBox="1"/>
          <p:nvPr/>
        </p:nvSpPr>
        <p:spPr>
          <a:xfrm>
            <a:off x="8616000" y="6453556"/>
            <a:ext cx="1320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</a:rPr>
              <a:t>Результаты</a:t>
            </a:r>
          </a:p>
        </p:txBody>
      </p:sp>
      <p:sp>
        <p:nvSpPr>
          <p:cNvPr id="72" name="Прямоугольник: скругленные углы 71">
            <a:extLst>
              <a:ext uri="{FF2B5EF4-FFF2-40B4-BE49-F238E27FC236}">
                <a16:creationId xmlns:a16="http://schemas.microsoft.com/office/drawing/2014/main" id="{1FBAE74C-304E-4B4D-9B09-F74DBB677F68}"/>
              </a:ext>
            </a:extLst>
          </p:cNvPr>
          <p:cNvSpPr/>
          <p:nvPr/>
        </p:nvSpPr>
        <p:spPr>
          <a:xfrm>
            <a:off x="8730490" y="3063787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Функционал</a:t>
            </a:r>
          </a:p>
        </p:txBody>
      </p:sp>
      <p:sp>
        <p:nvSpPr>
          <p:cNvPr id="73" name="Прямоугольник: скругленные углы 72">
            <a:extLst>
              <a:ext uri="{FF2B5EF4-FFF2-40B4-BE49-F238E27FC236}">
                <a16:creationId xmlns:a16="http://schemas.microsoft.com/office/drawing/2014/main" id="{60723134-5466-4ADA-9D6F-9F95B37903B4}"/>
              </a:ext>
            </a:extLst>
          </p:cNvPr>
          <p:cNvSpPr/>
          <p:nvPr/>
        </p:nvSpPr>
        <p:spPr>
          <a:xfrm>
            <a:off x="8725250" y="4269000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Интерфейс</a:t>
            </a:r>
          </a:p>
        </p:txBody>
      </p:sp>
      <p:sp>
        <p:nvSpPr>
          <p:cNvPr id="74" name="Прямоугольник: скругленные углы 73">
            <a:extLst>
              <a:ext uri="{FF2B5EF4-FFF2-40B4-BE49-F238E27FC236}">
                <a16:creationId xmlns:a16="http://schemas.microsoft.com/office/drawing/2014/main" id="{9D5B75EA-033E-43AE-AE7C-243BEA26EF4F}"/>
              </a:ext>
            </a:extLst>
          </p:cNvPr>
          <p:cNvSpPr/>
          <p:nvPr/>
        </p:nvSpPr>
        <p:spPr>
          <a:xfrm>
            <a:off x="8732330" y="5474213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Техническая реализация</a:t>
            </a:r>
          </a:p>
        </p:txBody>
      </p:sp>
      <p:sp>
        <p:nvSpPr>
          <p:cNvPr id="75" name="Прямоугольник: скругленные углы 74">
            <a:extLst>
              <a:ext uri="{FF2B5EF4-FFF2-40B4-BE49-F238E27FC236}">
                <a16:creationId xmlns:a16="http://schemas.microsoft.com/office/drawing/2014/main" id="{6BF03255-5614-404C-B899-BCDE486C8C48}"/>
              </a:ext>
            </a:extLst>
          </p:cNvPr>
          <p:cNvSpPr/>
          <p:nvPr/>
        </p:nvSpPr>
        <p:spPr>
          <a:xfrm>
            <a:off x="8731965" y="1869000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</a:rPr>
              <a:t>Ресурсо</a:t>
            </a:r>
            <a:r>
              <a:rPr lang="ru-RU" sz="1400" b="1" dirty="0">
                <a:solidFill>
                  <a:schemeClr val="tx1"/>
                </a:solidFill>
              </a:rPr>
              <a:t>-затратность</a:t>
            </a:r>
          </a:p>
        </p:txBody>
      </p:sp>
      <p:sp>
        <p:nvSpPr>
          <p:cNvPr id="76" name="Прямоугольник: скругленные углы 75">
            <a:extLst>
              <a:ext uri="{FF2B5EF4-FFF2-40B4-BE49-F238E27FC236}">
                <a16:creationId xmlns:a16="http://schemas.microsoft.com/office/drawing/2014/main" id="{3798ADCE-C074-469B-AA92-8482DEF4BBB9}"/>
              </a:ext>
            </a:extLst>
          </p:cNvPr>
          <p:cNvSpPr/>
          <p:nvPr/>
        </p:nvSpPr>
        <p:spPr>
          <a:xfrm>
            <a:off x="8731965" y="669000"/>
            <a:ext cx="1080000" cy="72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Точность</a:t>
            </a:r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89768E99-FB0C-4D91-91EC-37C67EA0C161}"/>
              </a:ext>
            </a:extLst>
          </p:cNvPr>
          <p:cNvSpPr/>
          <p:nvPr/>
        </p:nvSpPr>
        <p:spPr>
          <a:xfrm>
            <a:off x="7773180" y="509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20%</a:t>
            </a:r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1207DC3A-1641-4FE4-A39D-9B383712643E}"/>
              </a:ext>
            </a:extLst>
          </p:cNvPr>
          <p:cNvSpPr/>
          <p:nvPr/>
        </p:nvSpPr>
        <p:spPr>
          <a:xfrm>
            <a:off x="7773180" y="365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10%</a:t>
            </a:r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id="{DC5285F6-9D84-451F-8334-8D32F6582398}"/>
              </a:ext>
            </a:extLst>
          </p:cNvPr>
          <p:cNvSpPr/>
          <p:nvPr/>
        </p:nvSpPr>
        <p:spPr>
          <a:xfrm>
            <a:off x="7773180" y="221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20%</a:t>
            </a:r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19D53D49-E343-458C-82D1-564D6899D794}"/>
              </a:ext>
            </a:extLst>
          </p:cNvPr>
          <p:cNvSpPr/>
          <p:nvPr/>
        </p:nvSpPr>
        <p:spPr>
          <a:xfrm>
            <a:off x="7773180" y="77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972A68FD-8041-46A0-B370-9A019CF986E3}"/>
              </a:ext>
            </a:extLst>
          </p:cNvPr>
          <p:cNvSpPr/>
          <p:nvPr/>
        </p:nvSpPr>
        <p:spPr>
          <a:xfrm>
            <a:off x="9333385" y="53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4</a:t>
            </a:r>
            <a:r>
              <a:rPr lang="en-US" sz="1200" b="1" dirty="0">
                <a:solidFill>
                  <a:schemeClr val="tx1"/>
                </a:solidFill>
              </a:rPr>
              <a:t>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82" name="Овал 81">
            <a:extLst>
              <a:ext uri="{FF2B5EF4-FFF2-40B4-BE49-F238E27FC236}">
                <a16:creationId xmlns:a16="http://schemas.microsoft.com/office/drawing/2014/main" id="{AAA90A1F-B110-441B-AF6C-C10F2D09B590}"/>
              </a:ext>
            </a:extLst>
          </p:cNvPr>
          <p:cNvSpPr/>
          <p:nvPr/>
        </p:nvSpPr>
        <p:spPr>
          <a:xfrm>
            <a:off x="9333385" y="173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20%</a:t>
            </a:r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733AA2BA-0861-4140-9CA8-AD09D046433B}"/>
              </a:ext>
            </a:extLst>
          </p:cNvPr>
          <p:cNvSpPr/>
          <p:nvPr/>
        </p:nvSpPr>
        <p:spPr>
          <a:xfrm>
            <a:off x="9333385" y="293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84" name="Овал 83">
            <a:extLst>
              <a:ext uri="{FF2B5EF4-FFF2-40B4-BE49-F238E27FC236}">
                <a16:creationId xmlns:a16="http://schemas.microsoft.com/office/drawing/2014/main" id="{67E92025-33DD-4820-A246-6A1268F6DCFD}"/>
              </a:ext>
            </a:extLst>
          </p:cNvPr>
          <p:cNvSpPr/>
          <p:nvPr/>
        </p:nvSpPr>
        <p:spPr>
          <a:xfrm>
            <a:off x="9333385" y="413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10%</a:t>
            </a:r>
          </a:p>
        </p:txBody>
      </p:sp>
      <p:sp>
        <p:nvSpPr>
          <p:cNvPr id="85" name="Овал 84">
            <a:extLst>
              <a:ext uri="{FF2B5EF4-FFF2-40B4-BE49-F238E27FC236}">
                <a16:creationId xmlns:a16="http://schemas.microsoft.com/office/drawing/2014/main" id="{CF3C47CF-5287-4B16-ACE2-603213525286}"/>
              </a:ext>
            </a:extLst>
          </p:cNvPr>
          <p:cNvSpPr/>
          <p:nvPr/>
        </p:nvSpPr>
        <p:spPr>
          <a:xfrm>
            <a:off x="9336985" y="533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10%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AACD8F7-07FD-494A-9884-0B3CCEB19327}"/>
              </a:ext>
            </a:extLst>
          </p:cNvPr>
          <p:cNvSpPr txBox="1"/>
          <p:nvPr/>
        </p:nvSpPr>
        <p:spPr>
          <a:xfrm>
            <a:off x="10176000" y="6453556"/>
            <a:ext cx="1320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</a:rPr>
              <a:t>Выходной слой</a:t>
            </a:r>
          </a:p>
        </p:txBody>
      </p:sp>
      <p:cxnSp>
        <p:nvCxnSpPr>
          <p:cNvPr id="110" name="Прямая со стрелкой 109">
            <a:extLst>
              <a:ext uri="{FF2B5EF4-FFF2-40B4-BE49-F238E27FC236}">
                <a16:creationId xmlns:a16="http://schemas.microsoft.com/office/drawing/2014/main" id="{FA0591C2-BE9F-4B60-B38E-1CA05F463ABE}"/>
              </a:ext>
            </a:extLst>
          </p:cNvPr>
          <p:cNvCxnSpPr>
            <a:cxnSpLocks/>
          </p:cNvCxnSpPr>
          <p:nvPr/>
        </p:nvCxnSpPr>
        <p:spPr>
          <a:xfrm>
            <a:off x="9821587" y="3429000"/>
            <a:ext cx="474413" cy="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>
            <a:extLst>
              <a:ext uri="{FF2B5EF4-FFF2-40B4-BE49-F238E27FC236}">
                <a16:creationId xmlns:a16="http://schemas.microsoft.com/office/drawing/2014/main" id="{13950566-4084-4478-A7A1-CA93D6F02DE8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9816000" y="3428850"/>
            <a:ext cx="477310" cy="120015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>
            <a:extLst>
              <a:ext uri="{FF2B5EF4-FFF2-40B4-BE49-F238E27FC236}">
                <a16:creationId xmlns:a16="http://schemas.microsoft.com/office/drawing/2014/main" id="{8E01E379-379F-4E7C-B55B-84553E3EDD6C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9816000" y="3428850"/>
            <a:ext cx="477310" cy="240015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>
            <a:extLst>
              <a:ext uri="{FF2B5EF4-FFF2-40B4-BE49-F238E27FC236}">
                <a16:creationId xmlns:a16="http://schemas.microsoft.com/office/drawing/2014/main" id="{8A09CD1E-C316-4552-B59B-7B71DE3BE968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9816000" y="2229000"/>
            <a:ext cx="477310" cy="119985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>
            <a:extLst>
              <a:ext uri="{FF2B5EF4-FFF2-40B4-BE49-F238E27FC236}">
                <a16:creationId xmlns:a16="http://schemas.microsoft.com/office/drawing/2014/main" id="{2D78B46A-E6B1-47FC-9652-05E5668F19A3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9816000" y="1029000"/>
            <a:ext cx="477310" cy="239985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>
            <a:extLst>
              <a:ext uri="{FF2B5EF4-FFF2-40B4-BE49-F238E27FC236}">
                <a16:creationId xmlns:a16="http://schemas.microsoft.com/office/drawing/2014/main" id="{1DF08FBE-320B-4EAE-9244-EC7EA0BF4CF8}"/>
              </a:ext>
            </a:extLst>
          </p:cNvPr>
          <p:cNvCxnSpPr>
            <a:cxnSpLocks/>
          </p:cNvCxnSpPr>
          <p:nvPr/>
        </p:nvCxnSpPr>
        <p:spPr>
          <a:xfrm flipV="1">
            <a:off x="11376000" y="2000213"/>
            <a:ext cx="480000" cy="1428787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>
            <a:extLst>
              <a:ext uri="{FF2B5EF4-FFF2-40B4-BE49-F238E27FC236}">
                <a16:creationId xmlns:a16="http://schemas.microsoft.com/office/drawing/2014/main" id="{EDED56C7-C783-481E-9EC0-98738797170F}"/>
              </a:ext>
            </a:extLst>
          </p:cNvPr>
          <p:cNvCxnSpPr>
            <a:cxnSpLocks/>
            <a:endCxn id="74" idx="1"/>
          </p:cNvCxnSpPr>
          <p:nvPr/>
        </p:nvCxnSpPr>
        <p:spPr>
          <a:xfrm>
            <a:off x="8256000" y="5589000"/>
            <a:ext cx="476330" cy="245213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 стрелкой 122">
            <a:extLst>
              <a:ext uri="{FF2B5EF4-FFF2-40B4-BE49-F238E27FC236}">
                <a16:creationId xmlns:a16="http://schemas.microsoft.com/office/drawing/2014/main" id="{59D2CC1F-831D-484F-A911-06D1C081BCA3}"/>
              </a:ext>
            </a:extLst>
          </p:cNvPr>
          <p:cNvCxnSpPr>
            <a:cxnSpLocks/>
            <a:stCxn id="65" idx="3"/>
            <a:endCxn id="73" idx="1"/>
          </p:cNvCxnSpPr>
          <p:nvPr/>
        </p:nvCxnSpPr>
        <p:spPr>
          <a:xfrm flipV="1">
            <a:off x="8249781" y="4629000"/>
            <a:ext cx="475469" cy="96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 стрелкой 126">
            <a:extLst>
              <a:ext uri="{FF2B5EF4-FFF2-40B4-BE49-F238E27FC236}">
                <a16:creationId xmlns:a16="http://schemas.microsoft.com/office/drawing/2014/main" id="{2074FDEB-FD5B-4285-94C6-ADBFFA7B5C4A}"/>
              </a:ext>
            </a:extLst>
          </p:cNvPr>
          <p:cNvCxnSpPr>
            <a:cxnSpLocks/>
            <a:stCxn id="65" idx="3"/>
            <a:endCxn id="72" idx="1"/>
          </p:cNvCxnSpPr>
          <p:nvPr/>
        </p:nvCxnSpPr>
        <p:spPr>
          <a:xfrm flipV="1">
            <a:off x="8249781" y="3423787"/>
            <a:ext cx="480709" cy="2165213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>
            <a:extLst>
              <a:ext uri="{FF2B5EF4-FFF2-40B4-BE49-F238E27FC236}">
                <a16:creationId xmlns:a16="http://schemas.microsoft.com/office/drawing/2014/main" id="{5D41499F-83C9-4A58-A4F6-905439A74E37}"/>
              </a:ext>
            </a:extLst>
          </p:cNvPr>
          <p:cNvCxnSpPr>
            <a:cxnSpLocks/>
            <a:endCxn id="75" idx="1"/>
          </p:cNvCxnSpPr>
          <p:nvPr/>
        </p:nvCxnSpPr>
        <p:spPr>
          <a:xfrm flipV="1">
            <a:off x="8256000" y="2229000"/>
            <a:ext cx="475965" cy="336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>
            <a:extLst>
              <a:ext uri="{FF2B5EF4-FFF2-40B4-BE49-F238E27FC236}">
                <a16:creationId xmlns:a16="http://schemas.microsoft.com/office/drawing/2014/main" id="{0DDF8257-F56B-4DFA-B8FB-B25D3B7069C6}"/>
              </a:ext>
            </a:extLst>
          </p:cNvPr>
          <p:cNvCxnSpPr>
            <a:cxnSpLocks/>
            <a:endCxn id="76" idx="1"/>
          </p:cNvCxnSpPr>
          <p:nvPr/>
        </p:nvCxnSpPr>
        <p:spPr>
          <a:xfrm flipV="1">
            <a:off x="8256000" y="1029000"/>
            <a:ext cx="475965" cy="456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 стрелкой 135">
            <a:extLst>
              <a:ext uri="{FF2B5EF4-FFF2-40B4-BE49-F238E27FC236}">
                <a16:creationId xmlns:a16="http://schemas.microsoft.com/office/drawing/2014/main" id="{06AECB86-A9BC-41AB-BBAC-1CA2809EE61A}"/>
              </a:ext>
            </a:extLst>
          </p:cNvPr>
          <p:cNvCxnSpPr>
            <a:cxnSpLocks/>
            <a:endCxn id="74" idx="1"/>
          </p:cNvCxnSpPr>
          <p:nvPr/>
        </p:nvCxnSpPr>
        <p:spPr>
          <a:xfrm>
            <a:off x="8256000" y="4149000"/>
            <a:ext cx="476330" cy="1685213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 стрелкой 137">
            <a:extLst>
              <a:ext uri="{FF2B5EF4-FFF2-40B4-BE49-F238E27FC236}">
                <a16:creationId xmlns:a16="http://schemas.microsoft.com/office/drawing/2014/main" id="{F4AF9B16-E4ED-4650-974B-BB7AB498332D}"/>
              </a:ext>
            </a:extLst>
          </p:cNvPr>
          <p:cNvCxnSpPr>
            <a:cxnSpLocks/>
            <a:endCxn id="73" idx="1"/>
          </p:cNvCxnSpPr>
          <p:nvPr/>
        </p:nvCxnSpPr>
        <p:spPr>
          <a:xfrm>
            <a:off x="8256000" y="4149000"/>
            <a:ext cx="469250" cy="48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 стрелкой 139">
            <a:extLst>
              <a:ext uri="{FF2B5EF4-FFF2-40B4-BE49-F238E27FC236}">
                <a16:creationId xmlns:a16="http://schemas.microsoft.com/office/drawing/2014/main" id="{74C530F3-8C11-46CD-9C4C-4E24988D1BC4}"/>
              </a:ext>
            </a:extLst>
          </p:cNvPr>
          <p:cNvCxnSpPr>
            <a:cxnSpLocks/>
            <a:endCxn id="72" idx="1"/>
          </p:cNvCxnSpPr>
          <p:nvPr/>
        </p:nvCxnSpPr>
        <p:spPr>
          <a:xfrm flipV="1">
            <a:off x="8256000" y="3423787"/>
            <a:ext cx="474490" cy="725214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 стрелкой 141">
            <a:extLst>
              <a:ext uri="{FF2B5EF4-FFF2-40B4-BE49-F238E27FC236}">
                <a16:creationId xmlns:a16="http://schemas.microsoft.com/office/drawing/2014/main" id="{CB84802A-A7F2-48EB-83C2-5328919FF5EE}"/>
              </a:ext>
            </a:extLst>
          </p:cNvPr>
          <p:cNvCxnSpPr>
            <a:cxnSpLocks/>
            <a:endCxn id="75" idx="1"/>
          </p:cNvCxnSpPr>
          <p:nvPr/>
        </p:nvCxnSpPr>
        <p:spPr>
          <a:xfrm flipV="1">
            <a:off x="8256000" y="2229000"/>
            <a:ext cx="475965" cy="192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 стрелкой 143">
            <a:extLst>
              <a:ext uri="{FF2B5EF4-FFF2-40B4-BE49-F238E27FC236}">
                <a16:creationId xmlns:a16="http://schemas.microsoft.com/office/drawing/2014/main" id="{7708EE1B-166C-49B6-A672-68EF01B78B59}"/>
              </a:ext>
            </a:extLst>
          </p:cNvPr>
          <p:cNvCxnSpPr>
            <a:cxnSpLocks/>
            <a:endCxn id="76" idx="1"/>
          </p:cNvCxnSpPr>
          <p:nvPr/>
        </p:nvCxnSpPr>
        <p:spPr>
          <a:xfrm flipV="1">
            <a:off x="8256000" y="1029000"/>
            <a:ext cx="475965" cy="312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 стрелкой 145">
            <a:extLst>
              <a:ext uri="{FF2B5EF4-FFF2-40B4-BE49-F238E27FC236}">
                <a16:creationId xmlns:a16="http://schemas.microsoft.com/office/drawing/2014/main" id="{A8B4EF04-7D8A-4A39-908B-01FE2DD0747B}"/>
              </a:ext>
            </a:extLst>
          </p:cNvPr>
          <p:cNvCxnSpPr>
            <a:cxnSpLocks/>
            <a:endCxn id="74" idx="1"/>
          </p:cNvCxnSpPr>
          <p:nvPr/>
        </p:nvCxnSpPr>
        <p:spPr>
          <a:xfrm>
            <a:off x="8256000" y="2709000"/>
            <a:ext cx="476330" cy="3125213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>
            <a:extLst>
              <a:ext uri="{FF2B5EF4-FFF2-40B4-BE49-F238E27FC236}">
                <a16:creationId xmlns:a16="http://schemas.microsoft.com/office/drawing/2014/main" id="{52941AB0-852B-4146-95A7-C3F3A84D3239}"/>
              </a:ext>
            </a:extLst>
          </p:cNvPr>
          <p:cNvCxnSpPr>
            <a:cxnSpLocks/>
            <a:endCxn id="73" idx="1"/>
          </p:cNvCxnSpPr>
          <p:nvPr/>
        </p:nvCxnSpPr>
        <p:spPr>
          <a:xfrm>
            <a:off x="8256000" y="2709000"/>
            <a:ext cx="469250" cy="192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>
            <a:extLst>
              <a:ext uri="{FF2B5EF4-FFF2-40B4-BE49-F238E27FC236}">
                <a16:creationId xmlns:a16="http://schemas.microsoft.com/office/drawing/2014/main" id="{E5202193-D6A5-4B50-8D46-11E28AA2D36E}"/>
              </a:ext>
            </a:extLst>
          </p:cNvPr>
          <p:cNvCxnSpPr>
            <a:cxnSpLocks/>
            <a:endCxn id="72" idx="1"/>
          </p:cNvCxnSpPr>
          <p:nvPr/>
        </p:nvCxnSpPr>
        <p:spPr>
          <a:xfrm>
            <a:off x="8256000" y="2709000"/>
            <a:ext cx="474490" cy="714787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>
            <a:extLst>
              <a:ext uri="{FF2B5EF4-FFF2-40B4-BE49-F238E27FC236}">
                <a16:creationId xmlns:a16="http://schemas.microsoft.com/office/drawing/2014/main" id="{DF2E75DB-14B0-4CDC-8C3F-ABAAE1D5B7E8}"/>
              </a:ext>
            </a:extLst>
          </p:cNvPr>
          <p:cNvCxnSpPr>
            <a:cxnSpLocks/>
            <a:endCxn id="75" idx="1"/>
          </p:cNvCxnSpPr>
          <p:nvPr/>
        </p:nvCxnSpPr>
        <p:spPr>
          <a:xfrm flipV="1">
            <a:off x="8256000" y="2229000"/>
            <a:ext cx="475965" cy="48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 стрелкой 153">
            <a:extLst>
              <a:ext uri="{FF2B5EF4-FFF2-40B4-BE49-F238E27FC236}">
                <a16:creationId xmlns:a16="http://schemas.microsoft.com/office/drawing/2014/main" id="{95E094B8-60F1-48ED-AE77-A7463D883F2B}"/>
              </a:ext>
            </a:extLst>
          </p:cNvPr>
          <p:cNvCxnSpPr>
            <a:cxnSpLocks/>
            <a:endCxn id="76" idx="1"/>
          </p:cNvCxnSpPr>
          <p:nvPr/>
        </p:nvCxnSpPr>
        <p:spPr>
          <a:xfrm flipV="1">
            <a:off x="8256000" y="1029000"/>
            <a:ext cx="475965" cy="168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>
            <a:extLst>
              <a:ext uri="{FF2B5EF4-FFF2-40B4-BE49-F238E27FC236}">
                <a16:creationId xmlns:a16="http://schemas.microsoft.com/office/drawing/2014/main" id="{AA3D761A-0AB5-4770-9CFE-9592A596999B}"/>
              </a:ext>
            </a:extLst>
          </p:cNvPr>
          <p:cNvCxnSpPr>
            <a:cxnSpLocks/>
            <a:endCxn id="74" idx="1"/>
          </p:cNvCxnSpPr>
          <p:nvPr/>
        </p:nvCxnSpPr>
        <p:spPr>
          <a:xfrm>
            <a:off x="8256000" y="1269000"/>
            <a:ext cx="476330" cy="4565213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 стрелкой 158">
            <a:extLst>
              <a:ext uri="{FF2B5EF4-FFF2-40B4-BE49-F238E27FC236}">
                <a16:creationId xmlns:a16="http://schemas.microsoft.com/office/drawing/2014/main" id="{E106D6B0-BC5B-4D3A-BD81-38D91170963C}"/>
              </a:ext>
            </a:extLst>
          </p:cNvPr>
          <p:cNvCxnSpPr>
            <a:cxnSpLocks/>
            <a:endCxn id="73" idx="1"/>
          </p:cNvCxnSpPr>
          <p:nvPr/>
        </p:nvCxnSpPr>
        <p:spPr>
          <a:xfrm>
            <a:off x="8256000" y="1269000"/>
            <a:ext cx="469250" cy="336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 стрелкой 160">
            <a:extLst>
              <a:ext uri="{FF2B5EF4-FFF2-40B4-BE49-F238E27FC236}">
                <a16:creationId xmlns:a16="http://schemas.microsoft.com/office/drawing/2014/main" id="{7114A05D-C5C3-48D2-B88D-DEBFE4C2BBDC}"/>
              </a:ext>
            </a:extLst>
          </p:cNvPr>
          <p:cNvCxnSpPr>
            <a:cxnSpLocks/>
            <a:endCxn id="72" idx="1"/>
          </p:cNvCxnSpPr>
          <p:nvPr/>
        </p:nvCxnSpPr>
        <p:spPr>
          <a:xfrm>
            <a:off x="8256000" y="1269000"/>
            <a:ext cx="474490" cy="2154787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 стрелкой 162">
            <a:extLst>
              <a:ext uri="{FF2B5EF4-FFF2-40B4-BE49-F238E27FC236}">
                <a16:creationId xmlns:a16="http://schemas.microsoft.com/office/drawing/2014/main" id="{5D3C4BC2-B64A-4889-A900-57FECDAFA164}"/>
              </a:ext>
            </a:extLst>
          </p:cNvPr>
          <p:cNvCxnSpPr>
            <a:cxnSpLocks/>
            <a:endCxn id="75" idx="1"/>
          </p:cNvCxnSpPr>
          <p:nvPr/>
        </p:nvCxnSpPr>
        <p:spPr>
          <a:xfrm>
            <a:off x="8256000" y="1269000"/>
            <a:ext cx="475965" cy="96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 стрелкой 164">
            <a:extLst>
              <a:ext uri="{FF2B5EF4-FFF2-40B4-BE49-F238E27FC236}">
                <a16:creationId xmlns:a16="http://schemas.microsoft.com/office/drawing/2014/main" id="{76E587C1-103D-4289-A486-917AD22C5E75}"/>
              </a:ext>
            </a:extLst>
          </p:cNvPr>
          <p:cNvCxnSpPr>
            <a:cxnSpLocks/>
            <a:endCxn id="76" idx="1"/>
          </p:cNvCxnSpPr>
          <p:nvPr/>
        </p:nvCxnSpPr>
        <p:spPr>
          <a:xfrm flipV="1">
            <a:off x="8256000" y="1029000"/>
            <a:ext cx="475965" cy="24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>
            <a:extLst>
              <a:ext uri="{FF2B5EF4-FFF2-40B4-BE49-F238E27FC236}">
                <a16:creationId xmlns:a16="http://schemas.microsoft.com/office/drawing/2014/main" id="{84F4DAEE-3089-469B-B3F7-5E2D5FF38E85}"/>
              </a:ext>
            </a:extLst>
          </p:cNvPr>
          <p:cNvCxnSpPr>
            <a:cxnSpLocks/>
            <a:endCxn id="55" idx="1"/>
          </p:cNvCxnSpPr>
          <p:nvPr/>
        </p:nvCxnSpPr>
        <p:spPr>
          <a:xfrm flipV="1">
            <a:off x="5136000" y="1030125"/>
            <a:ext cx="476945" cy="1678876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>
            <a:extLst>
              <a:ext uri="{FF2B5EF4-FFF2-40B4-BE49-F238E27FC236}">
                <a16:creationId xmlns:a16="http://schemas.microsoft.com/office/drawing/2014/main" id="{B0EC42CD-60C1-4536-B721-520291B2B7C7}"/>
              </a:ext>
            </a:extLst>
          </p:cNvPr>
          <p:cNvCxnSpPr>
            <a:cxnSpLocks/>
            <a:endCxn id="54" idx="1"/>
          </p:cNvCxnSpPr>
          <p:nvPr/>
        </p:nvCxnSpPr>
        <p:spPr>
          <a:xfrm flipV="1">
            <a:off x="5136000" y="2225981"/>
            <a:ext cx="476945" cy="48302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>
            <a:extLst>
              <a:ext uri="{FF2B5EF4-FFF2-40B4-BE49-F238E27FC236}">
                <a16:creationId xmlns:a16="http://schemas.microsoft.com/office/drawing/2014/main" id="{D75E5FDD-29EE-4392-8530-646A5A4F461A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5136000" y="2709000"/>
            <a:ext cx="475470" cy="731759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>
            <a:extLst>
              <a:ext uri="{FF2B5EF4-FFF2-40B4-BE49-F238E27FC236}">
                <a16:creationId xmlns:a16="http://schemas.microsoft.com/office/drawing/2014/main" id="{2C2360DD-8908-4C45-BA97-4CFDCA3B872F}"/>
              </a:ext>
            </a:extLst>
          </p:cNvPr>
          <p:cNvCxnSpPr>
            <a:cxnSpLocks/>
            <a:endCxn id="50" idx="1"/>
          </p:cNvCxnSpPr>
          <p:nvPr/>
        </p:nvCxnSpPr>
        <p:spPr>
          <a:xfrm>
            <a:off x="5136000" y="2709000"/>
            <a:ext cx="470230" cy="1923029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>
            <a:extLst>
              <a:ext uri="{FF2B5EF4-FFF2-40B4-BE49-F238E27FC236}">
                <a16:creationId xmlns:a16="http://schemas.microsoft.com/office/drawing/2014/main" id="{A6A953A0-E8CD-4BFC-9FEF-6D4DF4E230CA}"/>
              </a:ext>
            </a:extLst>
          </p:cNvPr>
          <p:cNvCxnSpPr>
            <a:cxnSpLocks/>
            <a:endCxn id="53" idx="1"/>
          </p:cNvCxnSpPr>
          <p:nvPr/>
        </p:nvCxnSpPr>
        <p:spPr>
          <a:xfrm>
            <a:off x="5136000" y="2709000"/>
            <a:ext cx="477310" cy="3123263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>
            <a:extLst>
              <a:ext uri="{FF2B5EF4-FFF2-40B4-BE49-F238E27FC236}">
                <a16:creationId xmlns:a16="http://schemas.microsoft.com/office/drawing/2014/main" id="{452816A3-E164-41D9-B8E3-36C706C09B0D}"/>
              </a:ext>
            </a:extLst>
          </p:cNvPr>
          <p:cNvCxnSpPr>
            <a:cxnSpLocks/>
            <a:endCxn id="55" idx="1"/>
          </p:cNvCxnSpPr>
          <p:nvPr/>
        </p:nvCxnSpPr>
        <p:spPr>
          <a:xfrm flipV="1">
            <a:off x="5136000" y="1030125"/>
            <a:ext cx="476945" cy="3118876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 стрелкой 114">
            <a:extLst>
              <a:ext uri="{FF2B5EF4-FFF2-40B4-BE49-F238E27FC236}">
                <a16:creationId xmlns:a16="http://schemas.microsoft.com/office/drawing/2014/main" id="{ED6C0FC9-6695-4ED7-AA4F-4FFFD0B8538D}"/>
              </a:ext>
            </a:extLst>
          </p:cNvPr>
          <p:cNvCxnSpPr>
            <a:cxnSpLocks/>
            <a:endCxn id="54" idx="1"/>
          </p:cNvCxnSpPr>
          <p:nvPr/>
        </p:nvCxnSpPr>
        <p:spPr>
          <a:xfrm flipV="1">
            <a:off x="5136000" y="2225981"/>
            <a:ext cx="476945" cy="192302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>
            <a:extLst>
              <a:ext uri="{FF2B5EF4-FFF2-40B4-BE49-F238E27FC236}">
                <a16:creationId xmlns:a16="http://schemas.microsoft.com/office/drawing/2014/main" id="{E868938F-9FB3-4C3C-93BD-0FD92596F6EE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5136000" y="3440759"/>
            <a:ext cx="475470" cy="708242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>
            <a:extLst>
              <a:ext uri="{FF2B5EF4-FFF2-40B4-BE49-F238E27FC236}">
                <a16:creationId xmlns:a16="http://schemas.microsoft.com/office/drawing/2014/main" id="{96781E4B-0ED0-4050-B4DC-476C57EF72D9}"/>
              </a:ext>
            </a:extLst>
          </p:cNvPr>
          <p:cNvCxnSpPr>
            <a:cxnSpLocks/>
            <a:endCxn id="50" idx="1"/>
          </p:cNvCxnSpPr>
          <p:nvPr/>
        </p:nvCxnSpPr>
        <p:spPr>
          <a:xfrm>
            <a:off x="5136000" y="4149000"/>
            <a:ext cx="470230" cy="483029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 стрелкой 117">
            <a:extLst>
              <a:ext uri="{FF2B5EF4-FFF2-40B4-BE49-F238E27FC236}">
                <a16:creationId xmlns:a16="http://schemas.microsoft.com/office/drawing/2014/main" id="{E3E1D1A6-C487-4DF1-B8C8-1A340B2D15F3}"/>
              </a:ext>
            </a:extLst>
          </p:cNvPr>
          <p:cNvCxnSpPr>
            <a:cxnSpLocks/>
            <a:endCxn id="53" idx="1"/>
          </p:cNvCxnSpPr>
          <p:nvPr/>
        </p:nvCxnSpPr>
        <p:spPr>
          <a:xfrm>
            <a:off x="5136000" y="4149000"/>
            <a:ext cx="477310" cy="1683263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>
            <a:extLst>
              <a:ext uri="{FF2B5EF4-FFF2-40B4-BE49-F238E27FC236}">
                <a16:creationId xmlns:a16="http://schemas.microsoft.com/office/drawing/2014/main" id="{6C4CD8C8-C4B0-4369-ACC0-E6EE835B17F8}"/>
              </a:ext>
            </a:extLst>
          </p:cNvPr>
          <p:cNvCxnSpPr>
            <a:cxnSpLocks/>
            <a:endCxn id="65" idx="1"/>
          </p:cNvCxnSpPr>
          <p:nvPr/>
        </p:nvCxnSpPr>
        <p:spPr>
          <a:xfrm>
            <a:off x="6701587" y="1029000"/>
            <a:ext cx="468194" cy="456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>
            <a:extLst>
              <a:ext uri="{FF2B5EF4-FFF2-40B4-BE49-F238E27FC236}">
                <a16:creationId xmlns:a16="http://schemas.microsoft.com/office/drawing/2014/main" id="{CFA6C394-3ED9-4F16-B419-A4F5A364B9E4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6701587" y="1029000"/>
            <a:ext cx="468194" cy="3117683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 стрелкой 123">
            <a:extLst>
              <a:ext uri="{FF2B5EF4-FFF2-40B4-BE49-F238E27FC236}">
                <a16:creationId xmlns:a16="http://schemas.microsoft.com/office/drawing/2014/main" id="{CACEF997-81E2-4DBA-A2ED-C6782705C919}"/>
              </a:ext>
            </a:extLst>
          </p:cNvPr>
          <p:cNvCxnSpPr>
            <a:cxnSpLocks/>
            <a:endCxn id="63" idx="1"/>
          </p:cNvCxnSpPr>
          <p:nvPr/>
        </p:nvCxnSpPr>
        <p:spPr>
          <a:xfrm>
            <a:off x="6701587" y="1029000"/>
            <a:ext cx="470023" cy="1684388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>
            <a:extLst>
              <a:ext uri="{FF2B5EF4-FFF2-40B4-BE49-F238E27FC236}">
                <a16:creationId xmlns:a16="http://schemas.microsoft.com/office/drawing/2014/main" id="{F5E44CC2-4A01-48D9-AE31-9F417AB6D4CF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6701587" y="1029000"/>
            <a:ext cx="470023" cy="234879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 стрелкой 125">
            <a:extLst>
              <a:ext uri="{FF2B5EF4-FFF2-40B4-BE49-F238E27FC236}">
                <a16:creationId xmlns:a16="http://schemas.microsoft.com/office/drawing/2014/main" id="{1C14569B-0DEB-4E8A-A551-772CB652B9C9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6701587" y="1263879"/>
            <a:ext cx="470023" cy="965122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 стрелкой 127">
            <a:extLst>
              <a:ext uri="{FF2B5EF4-FFF2-40B4-BE49-F238E27FC236}">
                <a16:creationId xmlns:a16="http://schemas.microsoft.com/office/drawing/2014/main" id="{E71D938D-F1B9-4DA9-9501-E75F92A9C769}"/>
              </a:ext>
            </a:extLst>
          </p:cNvPr>
          <p:cNvCxnSpPr>
            <a:cxnSpLocks/>
            <a:endCxn id="63" idx="1"/>
          </p:cNvCxnSpPr>
          <p:nvPr/>
        </p:nvCxnSpPr>
        <p:spPr>
          <a:xfrm>
            <a:off x="6701587" y="2229000"/>
            <a:ext cx="470023" cy="484388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 стрелкой 129">
            <a:extLst>
              <a:ext uri="{FF2B5EF4-FFF2-40B4-BE49-F238E27FC236}">
                <a16:creationId xmlns:a16="http://schemas.microsoft.com/office/drawing/2014/main" id="{255F0F52-F321-4F9D-8CD2-B100A7AB2BD7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6701587" y="2229000"/>
            <a:ext cx="468194" cy="1917683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 стрелкой 131">
            <a:extLst>
              <a:ext uri="{FF2B5EF4-FFF2-40B4-BE49-F238E27FC236}">
                <a16:creationId xmlns:a16="http://schemas.microsoft.com/office/drawing/2014/main" id="{CD612320-B72C-450D-992C-20B490132775}"/>
              </a:ext>
            </a:extLst>
          </p:cNvPr>
          <p:cNvCxnSpPr>
            <a:cxnSpLocks/>
            <a:endCxn id="65" idx="1"/>
          </p:cNvCxnSpPr>
          <p:nvPr/>
        </p:nvCxnSpPr>
        <p:spPr>
          <a:xfrm>
            <a:off x="6701587" y="2229000"/>
            <a:ext cx="468194" cy="336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33">
            <a:extLst>
              <a:ext uri="{FF2B5EF4-FFF2-40B4-BE49-F238E27FC236}">
                <a16:creationId xmlns:a16="http://schemas.microsoft.com/office/drawing/2014/main" id="{296D240E-DCD5-4C15-9915-40D5EC403119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6701587" y="1263879"/>
            <a:ext cx="470023" cy="2165122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 стрелкой 136">
            <a:extLst>
              <a:ext uri="{FF2B5EF4-FFF2-40B4-BE49-F238E27FC236}">
                <a16:creationId xmlns:a16="http://schemas.microsoft.com/office/drawing/2014/main" id="{936634AB-50A1-4360-AF71-757FD804F164}"/>
              </a:ext>
            </a:extLst>
          </p:cNvPr>
          <p:cNvCxnSpPr>
            <a:cxnSpLocks/>
            <a:endCxn id="63" idx="1"/>
          </p:cNvCxnSpPr>
          <p:nvPr/>
        </p:nvCxnSpPr>
        <p:spPr>
          <a:xfrm flipV="1">
            <a:off x="6701587" y="2713388"/>
            <a:ext cx="470023" cy="715612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 стрелкой 138">
            <a:extLst>
              <a:ext uri="{FF2B5EF4-FFF2-40B4-BE49-F238E27FC236}">
                <a16:creationId xmlns:a16="http://schemas.microsoft.com/office/drawing/2014/main" id="{779D8422-13C4-4F9D-A5E0-6AC3A088AF2A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6701587" y="3429000"/>
            <a:ext cx="468194" cy="717683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 стрелкой 140">
            <a:extLst>
              <a:ext uri="{FF2B5EF4-FFF2-40B4-BE49-F238E27FC236}">
                <a16:creationId xmlns:a16="http://schemas.microsoft.com/office/drawing/2014/main" id="{E8CB6B66-73EF-4D95-9629-12C85C742236}"/>
              </a:ext>
            </a:extLst>
          </p:cNvPr>
          <p:cNvCxnSpPr>
            <a:cxnSpLocks/>
            <a:endCxn id="65" idx="1"/>
          </p:cNvCxnSpPr>
          <p:nvPr/>
        </p:nvCxnSpPr>
        <p:spPr>
          <a:xfrm>
            <a:off x="6701587" y="3429000"/>
            <a:ext cx="468194" cy="216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 стрелкой 142">
            <a:extLst>
              <a:ext uri="{FF2B5EF4-FFF2-40B4-BE49-F238E27FC236}">
                <a16:creationId xmlns:a16="http://schemas.microsoft.com/office/drawing/2014/main" id="{3E04660C-190E-46F7-BC36-533C795DCE43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6696000" y="1263879"/>
            <a:ext cx="475610" cy="3365122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>
            <a:extLst>
              <a:ext uri="{FF2B5EF4-FFF2-40B4-BE49-F238E27FC236}">
                <a16:creationId xmlns:a16="http://schemas.microsoft.com/office/drawing/2014/main" id="{903223E0-5B3F-4324-BCE7-7ABAC841C040}"/>
              </a:ext>
            </a:extLst>
          </p:cNvPr>
          <p:cNvCxnSpPr>
            <a:cxnSpLocks/>
            <a:endCxn id="63" idx="1"/>
          </p:cNvCxnSpPr>
          <p:nvPr/>
        </p:nvCxnSpPr>
        <p:spPr>
          <a:xfrm flipV="1">
            <a:off x="6696000" y="2713388"/>
            <a:ext cx="475610" cy="1915612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 стрелкой 146">
            <a:extLst>
              <a:ext uri="{FF2B5EF4-FFF2-40B4-BE49-F238E27FC236}">
                <a16:creationId xmlns:a16="http://schemas.microsoft.com/office/drawing/2014/main" id="{558D0675-F405-4F46-AE72-452166F74A3E}"/>
              </a:ext>
            </a:extLst>
          </p:cNvPr>
          <p:cNvCxnSpPr>
            <a:cxnSpLocks/>
            <a:endCxn id="64" idx="1"/>
          </p:cNvCxnSpPr>
          <p:nvPr/>
        </p:nvCxnSpPr>
        <p:spPr>
          <a:xfrm flipV="1">
            <a:off x="6696000" y="4146683"/>
            <a:ext cx="473781" cy="482318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>
            <a:extLst>
              <a:ext uri="{FF2B5EF4-FFF2-40B4-BE49-F238E27FC236}">
                <a16:creationId xmlns:a16="http://schemas.microsoft.com/office/drawing/2014/main" id="{A350AC02-1551-4FD5-988B-B21B41DF3FDD}"/>
              </a:ext>
            </a:extLst>
          </p:cNvPr>
          <p:cNvCxnSpPr>
            <a:cxnSpLocks/>
            <a:endCxn id="65" idx="1"/>
          </p:cNvCxnSpPr>
          <p:nvPr/>
        </p:nvCxnSpPr>
        <p:spPr>
          <a:xfrm>
            <a:off x="6696000" y="4629000"/>
            <a:ext cx="473781" cy="96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 стрелкой 150">
            <a:extLst>
              <a:ext uri="{FF2B5EF4-FFF2-40B4-BE49-F238E27FC236}">
                <a16:creationId xmlns:a16="http://schemas.microsoft.com/office/drawing/2014/main" id="{8271D156-78A1-4037-9A26-5088F3A7D965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6696000" y="1263879"/>
            <a:ext cx="475610" cy="4565122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 стрелкой 152">
            <a:extLst>
              <a:ext uri="{FF2B5EF4-FFF2-40B4-BE49-F238E27FC236}">
                <a16:creationId xmlns:a16="http://schemas.microsoft.com/office/drawing/2014/main" id="{C96AFAB9-A6C8-437B-92BD-6F5547E6767C}"/>
              </a:ext>
            </a:extLst>
          </p:cNvPr>
          <p:cNvCxnSpPr>
            <a:cxnSpLocks/>
            <a:endCxn id="63" idx="1"/>
          </p:cNvCxnSpPr>
          <p:nvPr/>
        </p:nvCxnSpPr>
        <p:spPr>
          <a:xfrm flipV="1">
            <a:off x="6696000" y="2713388"/>
            <a:ext cx="475610" cy="3115612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 стрелкой 154">
            <a:extLst>
              <a:ext uri="{FF2B5EF4-FFF2-40B4-BE49-F238E27FC236}">
                <a16:creationId xmlns:a16="http://schemas.microsoft.com/office/drawing/2014/main" id="{2FAC53BD-3988-46A0-A30A-0434D5BFCED9}"/>
              </a:ext>
            </a:extLst>
          </p:cNvPr>
          <p:cNvCxnSpPr>
            <a:cxnSpLocks/>
            <a:endCxn id="64" idx="1"/>
          </p:cNvCxnSpPr>
          <p:nvPr/>
        </p:nvCxnSpPr>
        <p:spPr>
          <a:xfrm flipV="1">
            <a:off x="6696000" y="4146683"/>
            <a:ext cx="473781" cy="1682318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 стрелкой 156">
            <a:extLst>
              <a:ext uri="{FF2B5EF4-FFF2-40B4-BE49-F238E27FC236}">
                <a16:creationId xmlns:a16="http://schemas.microsoft.com/office/drawing/2014/main" id="{6C985DFC-7344-4753-B1D7-93EDAB519071}"/>
              </a:ext>
            </a:extLst>
          </p:cNvPr>
          <p:cNvCxnSpPr>
            <a:cxnSpLocks/>
            <a:endCxn id="65" idx="1"/>
          </p:cNvCxnSpPr>
          <p:nvPr/>
        </p:nvCxnSpPr>
        <p:spPr>
          <a:xfrm flipV="1">
            <a:off x="6696000" y="5589000"/>
            <a:ext cx="473781" cy="240000"/>
          </a:xfrm>
          <a:prstGeom prst="straightConnector1">
            <a:avLst/>
          </a:prstGeom>
          <a:ln w="15875"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Овал 159">
            <a:extLst>
              <a:ext uri="{FF2B5EF4-FFF2-40B4-BE49-F238E27FC236}">
                <a16:creationId xmlns:a16="http://schemas.microsoft.com/office/drawing/2014/main" id="{35EE2FBC-B375-42AB-9A75-419EF413ECDA}"/>
              </a:ext>
            </a:extLst>
          </p:cNvPr>
          <p:cNvSpPr/>
          <p:nvPr/>
        </p:nvSpPr>
        <p:spPr>
          <a:xfrm>
            <a:off x="1056000" y="777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62" name="Овал 161">
            <a:extLst>
              <a:ext uri="{FF2B5EF4-FFF2-40B4-BE49-F238E27FC236}">
                <a16:creationId xmlns:a16="http://schemas.microsoft.com/office/drawing/2014/main" id="{75993229-B8C3-4889-AA1E-61CA92890FA7}"/>
              </a:ext>
            </a:extLst>
          </p:cNvPr>
          <p:cNvSpPr/>
          <p:nvPr/>
        </p:nvSpPr>
        <p:spPr>
          <a:xfrm>
            <a:off x="1056000" y="2217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64" name="Овал 163">
            <a:extLst>
              <a:ext uri="{FF2B5EF4-FFF2-40B4-BE49-F238E27FC236}">
                <a16:creationId xmlns:a16="http://schemas.microsoft.com/office/drawing/2014/main" id="{FFC74879-FD0A-45A1-9BFA-78540B45A00B}"/>
              </a:ext>
            </a:extLst>
          </p:cNvPr>
          <p:cNvSpPr/>
          <p:nvPr/>
        </p:nvSpPr>
        <p:spPr>
          <a:xfrm>
            <a:off x="1056000" y="3657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66" name="Овал 165">
            <a:extLst>
              <a:ext uri="{FF2B5EF4-FFF2-40B4-BE49-F238E27FC236}">
                <a16:creationId xmlns:a16="http://schemas.microsoft.com/office/drawing/2014/main" id="{F880720E-7C54-4553-8956-2A72B2C64EB6}"/>
              </a:ext>
            </a:extLst>
          </p:cNvPr>
          <p:cNvSpPr/>
          <p:nvPr/>
        </p:nvSpPr>
        <p:spPr>
          <a:xfrm>
            <a:off x="1056000" y="5097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67" name="Овал 166">
            <a:extLst>
              <a:ext uri="{FF2B5EF4-FFF2-40B4-BE49-F238E27FC236}">
                <a16:creationId xmlns:a16="http://schemas.microsoft.com/office/drawing/2014/main" id="{03F60E73-3798-4BAC-9E96-9CBA7CFD74D6}"/>
              </a:ext>
            </a:extLst>
          </p:cNvPr>
          <p:cNvSpPr/>
          <p:nvPr/>
        </p:nvSpPr>
        <p:spPr>
          <a:xfrm>
            <a:off x="2580000" y="2217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68" name="Овал 167">
            <a:extLst>
              <a:ext uri="{FF2B5EF4-FFF2-40B4-BE49-F238E27FC236}">
                <a16:creationId xmlns:a16="http://schemas.microsoft.com/office/drawing/2014/main" id="{1DFFBC31-107B-4CBB-A914-1C38D15D887B}"/>
              </a:ext>
            </a:extLst>
          </p:cNvPr>
          <p:cNvSpPr/>
          <p:nvPr/>
        </p:nvSpPr>
        <p:spPr>
          <a:xfrm>
            <a:off x="2580000" y="366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7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69" name="Овал 168">
            <a:extLst>
              <a:ext uri="{FF2B5EF4-FFF2-40B4-BE49-F238E27FC236}">
                <a16:creationId xmlns:a16="http://schemas.microsoft.com/office/drawing/2014/main" id="{9710CE84-F3C7-4627-A840-9B681B208C63}"/>
              </a:ext>
            </a:extLst>
          </p:cNvPr>
          <p:cNvSpPr/>
          <p:nvPr/>
        </p:nvSpPr>
        <p:spPr>
          <a:xfrm>
            <a:off x="4140000" y="222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9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70" name="Овал 169">
            <a:extLst>
              <a:ext uri="{FF2B5EF4-FFF2-40B4-BE49-F238E27FC236}">
                <a16:creationId xmlns:a16="http://schemas.microsoft.com/office/drawing/2014/main" id="{22FA5FBC-6480-43DB-8E5F-4381957CB281}"/>
              </a:ext>
            </a:extLst>
          </p:cNvPr>
          <p:cNvSpPr/>
          <p:nvPr/>
        </p:nvSpPr>
        <p:spPr>
          <a:xfrm>
            <a:off x="4140000" y="3657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71" name="Овал 170">
            <a:extLst>
              <a:ext uri="{FF2B5EF4-FFF2-40B4-BE49-F238E27FC236}">
                <a16:creationId xmlns:a16="http://schemas.microsoft.com/office/drawing/2014/main" id="{6B4C0C84-E8AC-49E6-AC10-68C2B7FA4677}"/>
              </a:ext>
            </a:extLst>
          </p:cNvPr>
          <p:cNvSpPr/>
          <p:nvPr/>
        </p:nvSpPr>
        <p:spPr>
          <a:xfrm>
            <a:off x="7260000" y="78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72" name="Овал 171">
            <a:extLst>
              <a:ext uri="{FF2B5EF4-FFF2-40B4-BE49-F238E27FC236}">
                <a16:creationId xmlns:a16="http://schemas.microsoft.com/office/drawing/2014/main" id="{E8AD9F51-E7F4-42AF-8179-6A1D27CC7C32}"/>
              </a:ext>
            </a:extLst>
          </p:cNvPr>
          <p:cNvSpPr/>
          <p:nvPr/>
        </p:nvSpPr>
        <p:spPr>
          <a:xfrm>
            <a:off x="7260000" y="222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73" name="Овал 172">
            <a:extLst>
              <a:ext uri="{FF2B5EF4-FFF2-40B4-BE49-F238E27FC236}">
                <a16:creationId xmlns:a16="http://schemas.microsoft.com/office/drawing/2014/main" id="{DB025C24-6AD4-4A74-9904-4D871F60F34F}"/>
              </a:ext>
            </a:extLst>
          </p:cNvPr>
          <p:cNvSpPr/>
          <p:nvPr/>
        </p:nvSpPr>
        <p:spPr>
          <a:xfrm>
            <a:off x="7296000" y="366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174" name="Овал 173">
            <a:extLst>
              <a:ext uri="{FF2B5EF4-FFF2-40B4-BE49-F238E27FC236}">
                <a16:creationId xmlns:a16="http://schemas.microsoft.com/office/drawing/2014/main" id="{2F0B6482-E219-498A-8496-EF13D911E9FD}"/>
              </a:ext>
            </a:extLst>
          </p:cNvPr>
          <p:cNvSpPr/>
          <p:nvPr/>
        </p:nvSpPr>
        <p:spPr>
          <a:xfrm>
            <a:off x="7260000" y="5097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175" name="Овал 174">
            <a:extLst>
              <a:ext uri="{FF2B5EF4-FFF2-40B4-BE49-F238E27FC236}">
                <a16:creationId xmlns:a16="http://schemas.microsoft.com/office/drawing/2014/main" id="{F0BFA92A-CBE6-4259-8185-B4FAE4E80275}"/>
              </a:ext>
            </a:extLst>
          </p:cNvPr>
          <p:cNvSpPr/>
          <p:nvPr/>
        </p:nvSpPr>
        <p:spPr>
          <a:xfrm>
            <a:off x="8820000" y="54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176" name="Овал 175">
            <a:extLst>
              <a:ext uri="{FF2B5EF4-FFF2-40B4-BE49-F238E27FC236}">
                <a16:creationId xmlns:a16="http://schemas.microsoft.com/office/drawing/2014/main" id="{19C16D81-9EF1-433A-8EA4-BB5659FE45B1}"/>
              </a:ext>
            </a:extLst>
          </p:cNvPr>
          <p:cNvSpPr/>
          <p:nvPr/>
        </p:nvSpPr>
        <p:spPr>
          <a:xfrm>
            <a:off x="8856000" y="1737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177" name="Овал 176">
            <a:extLst>
              <a:ext uri="{FF2B5EF4-FFF2-40B4-BE49-F238E27FC236}">
                <a16:creationId xmlns:a16="http://schemas.microsoft.com/office/drawing/2014/main" id="{20FDED00-698E-4DC8-8F65-AB142A7EF5F9}"/>
              </a:ext>
            </a:extLst>
          </p:cNvPr>
          <p:cNvSpPr/>
          <p:nvPr/>
        </p:nvSpPr>
        <p:spPr>
          <a:xfrm>
            <a:off x="8856000" y="2937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78" name="Овал 177">
            <a:extLst>
              <a:ext uri="{FF2B5EF4-FFF2-40B4-BE49-F238E27FC236}">
                <a16:creationId xmlns:a16="http://schemas.microsoft.com/office/drawing/2014/main" id="{E44EEC1F-C397-41AA-824B-70313F20BCA4}"/>
              </a:ext>
            </a:extLst>
          </p:cNvPr>
          <p:cNvSpPr/>
          <p:nvPr/>
        </p:nvSpPr>
        <p:spPr>
          <a:xfrm>
            <a:off x="8856000" y="414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80" name="Овал 179">
            <a:extLst>
              <a:ext uri="{FF2B5EF4-FFF2-40B4-BE49-F238E27FC236}">
                <a16:creationId xmlns:a16="http://schemas.microsoft.com/office/drawing/2014/main" id="{53C5C76D-17A4-41A1-8876-A4223AF92717}"/>
              </a:ext>
            </a:extLst>
          </p:cNvPr>
          <p:cNvSpPr/>
          <p:nvPr/>
        </p:nvSpPr>
        <p:spPr>
          <a:xfrm>
            <a:off x="8856000" y="5337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197" name="Овал 196">
            <a:extLst>
              <a:ext uri="{FF2B5EF4-FFF2-40B4-BE49-F238E27FC236}">
                <a16:creationId xmlns:a16="http://schemas.microsoft.com/office/drawing/2014/main" id="{8EF55432-1168-4057-AF9B-5F49168FDC17}"/>
              </a:ext>
            </a:extLst>
          </p:cNvPr>
          <p:cNvSpPr/>
          <p:nvPr/>
        </p:nvSpPr>
        <p:spPr>
          <a:xfrm>
            <a:off x="6180000" y="429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-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98" name="Овал 197">
            <a:extLst>
              <a:ext uri="{FF2B5EF4-FFF2-40B4-BE49-F238E27FC236}">
                <a16:creationId xmlns:a16="http://schemas.microsoft.com/office/drawing/2014/main" id="{419FB138-CAA6-4B00-83EB-F8D3AE427669}"/>
              </a:ext>
            </a:extLst>
          </p:cNvPr>
          <p:cNvSpPr/>
          <p:nvPr/>
        </p:nvSpPr>
        <p:spPr>
          <a:xfrm>
            <a:off x="6180000" y="1629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-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99" name="Овал 198">
            <a:extLst>
              <a:ext uri="{FF2B5EF4-FFF2-40B4-BE49-F238E27FC236}">
                <a16:creationId xmlns:a16="http://schemas.microsoft.com/office/drawing/2014/main" id="{C06400BC-C677-41A1-AE8E-FD4292DA3503}"/>
              </a:ext>
            </a:extLst>
          </p:cNvPr>
          <p:cNvSpPr/>
          <p:nvPr/>
        </p:nvSpPr>
        <p:spPr>
          <a:xfrm>
            <a:off x="6180000" y="2829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200" name="Овал 199">
            <a:extLst>
              <a:ext uri="{FF2B5EF4-FFF2-40B4-BE49-F238E27FC236}">
                <a16:creationId xmlns:a16="http://schemas.microsoft.com/office/drawing/2014/main" id="{31FBA043-364D-4122-83EC-65BCBC33A7FA}"/>
              </a:ext>
            </a:extLst>
          </p:cNvPr>
          <p:cNvSpPr/>
          <p:nvPr/>
        </p:nvSpPr>
        <p:spPr>
          <a:xfrm>
            <a:off x="6180000" y="401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201" name="Овал 200">
            <a:extLst>
              <a:ext uri="{FF2B5EF4-FFF2-40B4-BE49-F238E27FC236}">
                <a16:creationId xmlns:a16="http://schemas.microsoft.com/office/drawing/2014/main" id="{71E1C51B-378E-4642-B3A3-9706A25AEAD8}"/>
              </a:ext>
            </a:extLst>
          </p:cNvPr>
          <p:cNvSpPr/>
          <p:nvPr/>
        </p:nvSpPr>
        <p:spPr>
          <a:xfrm>
            <a:off x="6180000" y="5217000"/>
            <a:ext cx="396000" cy="252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  <p:sp>
        <p:nvSpPr>
          <p:cNvPr id="202" name="Овал 201">
            <a:extLst>
              <a:ext uri="{FF2B5EF4-FFF2-40B4-BE49-F238E27FC236}">
                <a16:creationId xmlns:a16="http://schemas.microsoft.com/office/drawing/2014/main" id="{AFC382CC-0830-44C8-A72D-E0E23B5268C2}"/>
              </a:ext>
            </a:extLst>
          </p:cNvPr>
          <p:cNvSpPr/>
          <p:nvPr/>
        </p:nvSpPr>
        <p:spPr>
          <a:xfrm>
            <a:off x="5700000" y="42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203" name="Овал 202">
            <a:extLst>
              <a:ext uri="{FF2B5EF4-FFF2-40B4-BE49-F238E27FC236}">
                <a16:creationId xmlns:a16="http://schemas.microsoft.com/office/drawing/2014/main" id="{C682C032-22CB-421B-B624-585FF3A385D9}"/>
              </a:ext>
            </a:extLst>
          </p:cNvPr>
          <p:cNvSpPr/>
          <p:nvPr/>
        </p:nvSpPr>
        <p:spPr>
          <a:xfrm>
            <a:off x="5700000" y="162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10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204" name="Овал 203">
            <a:extLst>
              <a:ext uri="{FF2B5EF4-FFF2-40B4-BE49-F238E27FC236}">
                <a16:creationId xmlns:a16="http://schemas.microsoft.com/office/drawing/2014/main" id="{9E96D6F2-55D5-45EC-B300-1253B107F937}"/>
              </a:ext>
            </a:extLst>
          </p:cNvPr>
          <p:cNvSpPr/>
          <p:nvPr/>
        </p:nvSpPr>
        <p:spPr>
          <a:xfrm>
            <a:off x="5700000" y="282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205" name="Овал 204">
            <a:extLst>
              <a:ext uri="{FF2B5EF4-FFF2-40B4-BE49-F238E27FC236}">
                <a16:creationId xmlns:a16="http://schemas.microsoft.com/office/drawing/2014/main" id="{2BE789F6-097C-4657-929E-103DDB9425DC}"/>
              </a:ext>
            </a:extLst>
          </p:cNvPr>
          <p:cNvSpPr/>
          <p:nvPr/>
        </p:nvSpPr>
        <p:spPr>
          <a:xfrm>
            <a:off x="5700000" y="4017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206" name="Овал 205">
            <a:extLst>
              <a:ext uri="{FF2B5EF4-FFF2-40B4-BE49-F238E27FC236}">
                <a16:creationId xmlns:a16="http://schemas.microsoft.com/office/drawing/2014/main" id="{013F7F30-89FB-49AE-A436-AD2494C7EC62}"/>
              </a:ext>
            </a:extLst>
          </p:cNvPr>
          <p:cNvSpPr/>
          <p:nvPr/>
        </p:nvSpPr>
        <p:spPr>
          <a:xfrm>
            <a:off x="5700000" y="522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25</a:t>
            </a:r>
            <a:r>
              <a:rPr lang="ru-RU" sz="1200" b="1" dirty="0">
                <a:solidFill>
                  <a:schemeClr val="tx1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23926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" grpId="0" animBg="1"/>
      <p:bldP spid="11" grpId="0" animBg="1"/>
      <p:bldP spid="12" grpId="0" animBg="1"/>
      <p:bldP spid="13" grpId="0" animBg="1"/>
      <p:bldP spid="15" grpId="0" animBg="1"/>
      <p:bldP spid="28" grpId="0" animBg="1"/>
      <p:bldP spid="33" grpId="0" animBg="1"/>
      <p:bldP spid="2" grpId="0"/>
      <p:bldP spid="4" grpId="0" animBg="1"/>
      <p:bldP spid="19" grpId="0" animBg="1"/>
      <p:bldP spid="21" grpId="0" animBg="1"/>
      <p:bldP spid="22" grpId="0" animBg="1"/>
      <p:bldP spid="23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48" grpId="0"/>
      <p:bldP spid="49" grpId="0" animBg="1"/>
      <p:bldP spid="50" grpId="0" animBg="1"/>
      <p:bldP spid="51" grpId="0"/>
      <p:bldP spid="52" grpId="0"/>
      <p:bldP spid="53" grpId="0" animBg="1"/>
      <p:bldP spid="54" grpId="0" animBg="1"/>
      <p:bldP spid="55" grpId="0" animBg="1"/>
      <p:bldP spid="60" grpId="0" animBg="1"/>
      <p:bldP spid="61" grpId="0" animBg="1"/>
      <p:bldP spid="62" grpId="0"/>
      <p:bldP spid="63" grpId="0" animBg="1"/>
      <p:bldP spid="64" grpId="0" animBg="1"/>
      <p:bldP spid="65" grpId="0" animBg="1"/>
      <p:bldP spid="71" grpId="0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109" grpId="0"/>
      <p:bldP spid="160" grpId="0" animBg="1"/>
      <p:bldP spid="162" grpId="0" animBg="1"/>
      <p:bldP spid="164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80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A4C38DB-585F-472E-B744-C27BD57F61E2}"/>
              </a:ext>
            </a:extLst>
          </p:cNvPr>
          <p:cNvSpPr/>
          <p:nvPr/>
        </p:nvSpPr>
        <p:spPr>
          <a:xfrm>
            <a:off x="3336000" y="1989000"/>
            <a:ext cx="5754413" cy="4320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9CA3050-2E53-47BF-ADCA-EAB548B1D2B7}"/>
              </a:ext>
            </a:extLst>
          </p:cNvPr>
          <p:cNvSpPr/>
          <p:nvPr/>
        </p:nvSpPr>
        <p:spPr>
          <a:xfrm>
            <a:off x="1536000" y="3549000"/>
            <a:ext cx="1440000" cy="108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Интерфейс (набор прав, настройки)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D01FCD-FFB2-49A3-9026-ADF61448E54A}"/>
              </a:ext>
            </a:extLst>
          </p:cNvPr>
          <p:cNvSpPr/>
          <p:nvPr/>
        </p:nvSpPr>
        <p:spPr>
          <a:xfrm>
            <a:off x="4776000" y="669000"/>
            <a:ext cx="2880000" cy="108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БАЗА ДАННЫХ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E63A44D-A78C-4281-AF16-83421D908124}"/>
              </a:ext>
            </a:extLst>
          </p:cNvPr>
          <p:cNvSpPr/>
          <p:nvPr/>
        </p:nvSpPr>
        <p:spPr>
          <a:xfrm>
            <a:off x="3696000" y="3549000"/>
            <a:ext cx="1440000" cy="108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Данные для обработки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8B38B00-8A95-4ABD-90D2-241A7494EC76}"/>
              </a:ext>
            </a:extLst>
          </p:cNvPr>
          <p:cNvSpPr/>
          <p:nvPr/>
        </p:nvSpPr>
        <p:spPr>
          <a:xfrm>
            <a:off x="5496000" y="3549000"/>
            <a:ext cx="1440000" cy="108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МОДУЛЬ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машинной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обработки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1D14D2F-D1CE-48E8-B517-230B47E74D10}"/>
              </a:ext>
            </a:extLst>
          </p:cNvPr>
          <p:cNvSpPr/>
          <p:nvPr/>
        </p:nvSpPr>
        <p:spPr>
          <a:xfrm>
            <a:off x="5496000" y="2109000"/>
            <a:ext cx="1440000" cy="108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</a:rPr>
              <a:t>Лексер</a:t>
            </a:r>
            <a:r>
              <a:rPr lang="ru-RU" sz="1600" b="1" dirty="0">
                <a:solidFill>
                  <a:schemeClr val="tx1"/>
                </a:solidFill>
              </a:rPr>
              <a:t> (</a:t>
            </a:r>
            <a:r>
              <a:rPr lang="ru-RU" sz="1600" b="1" dirty="0" err="1">
                <a:solidFill>
                  <a:schemeClr val="tx1"/>
                </a:solidFill>
              </a:rPr>
              <a:t>токенизатор</a:t>
            </a:r>
            <a:r>
              <a:rPr lang="ru-RU" sz="16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DEBCCF1-D11F-4935-9EBB-BC0D81B4F975}"/>
              </a:ext>
            </a:extLst>
          </p:cNvPr>
          <p:cNvSpPr/>
          <p:nvPr/>
        </p:nvSpPr>
        <p:spPr>
          <a:xfrm>
            <a:off x="3696000" y="4989000"/>
            <a:ext cx="1440000" cy="108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МОДЕЛЬ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(База знаний)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«ВОДА»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C815022-8429-45ED-8FA7-9A925559186B}"/>
              </a:ext>
            </a:extLst>
          </p:cNvPr>
          <p:cNvSpPr/>
          <p:nvPr/>
        </p:nvSpPr>
        <p:spPr>
          <a:xfrm>
            <a:off x="7296000" y="4989000"/>
            <a:ext cx="1440000" cy="108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МОДЕЛЬ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(База знаний)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«ГАЗ»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790FDBE-11CD-4AC9-A6E8-EC226DB25945}"/>
              </a:ext>
            </a:extLst>
          </p:cNvPr>
          <p:cNvSpPr/>
          <p:nvPr/>
        </p:nvSpPr>
        <p:spPr>
          <a:xfrm>
            <a:off x="5496000" y="4989000"/>
            <a:ext cx="1440000" cy="1080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МОДЕЛЬ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(База знаний)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«СВЕТ»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68362930-F015-4354-973C-9B446E23D6B5}"/>
              </a:ext>
            </a:extLst>
          </p:cNvPr>
          <p:cNvSpPr/>
          <p:nvPr/>
        </p:nvSpPr>
        <p:spPr>
          <a:xfrm>
            <a:off x="4740674" y="6188999"/>
            <a:ext cx="2945064" cy="252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Модуль машинной обработки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779F7742-8AF3-4CF0-8B66-05C234173CC9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>
            <a:off x="2976000" y="4089000"/>
            <a:ext cx="720000" cy="0"/>
          </a:xfrm>
          <a:prstGeom prst="straightConnector1">
            <a:avLst/>
          </a:prstGeom>
          <a:ln w="15875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4EC84FB-06CA-45D6-A068-92CCFA7FC213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5136000" y="4089000"/>
            <a:ext cx="360000" cy="0"/>
          </a:xfrm>
          <a:prstGeom prst="straightConnector1">
            <a:avLst/>
          </a:prstGeom>
          <a:ln w="15875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8685978F-5548-4F01-88A0-F5615285D0CA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>
            <a:off x="6216000" y="3189000"/>
            <a:ext cx="0" cy="360000"/>
          </a:xfrm>
          <a:prstGeom prst="straightConnector1">
            <a:avLst/>
          </a:prstGeom>
          <a:ln w="15875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100149D9-0771-40A8-8AC4-F7ACAE888F3D}"/>
              </a:ext>
            </a:extLst>
          </p:cNvPr>
          <p:cNvCxnSpPr>
            <a:cxnSpLocks/>
          </p:cNvCxnSpPr>
          <p:nvPr/>
        </p:nvCxnSpPr>
        <p:spPr>
          <a:xfrm flipV="1">
            <a:off x="4451738" y="4629000"/>
            <a:ext cx="1764262" cy="360000"/>
          </a:xfrm>
          <a:prstGeom prst="straightConnector1">
            <a:avLst/>
          </a:prstGeom>
          <a:ln w="15875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D4741B9-10D3-4375-8850-E569058DF8CF}"/>
              </a:ext>
            </a:extLst>
          </p:cNvPr>
          <p:cNvCxnSpPr>
            <a:cxnSpLocks/>
            <a:stCxn id="10" idx="0"/>
            <a:endCxn id="5" idx="2"/>
          </p:cNvCxnSpPr>
          <p:nvPr/>
        </p:nvCxnSpPr>
        <p:spPr>
          <a:xfrm flipV="1">
            <a:off x="6216000" y="4629000"/>
            <a:ext cx="0" cy="360000"/>
          </a:xfrm>
          <a:prstGeom prst="straightConnector1">
            <a:avLst/>
          </a:prstGeom>
          <a:ln w="15875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80946AA1-EC36-4722-A78D-F42B1B42AFB0}"/>
              </a:ext>
            </a:extLst>
          </p:cNvPr>
          <p:cNvCxnSpPr>
            <a:cxnSpLocks/>
            <a:stCxn id="9" idx="0"/>
            <a:endCxn id="5" idx="2"/>
          </p:cNvCxnSpPr>
          <p:nvPr/>
        </p:nvCxnSpPr>
        <p:spPr>
          <a:xfrm flipH="1" flipV="1">
            <a:off x="6216000" y="4629000"/>
            <a:ext cx="1800000" cy="360000"/>
          </a:xfrm>
          <a:prstGeom prst="straightConnector1">
            <a:avLst/>
          </a:prstGeom>
          <a:ln w="15875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628D86B8-76BB-49CB-89AF-FAF72333F0C8}"/>
              </a:ext>
            </a:extLst>
          </p:cNvPr>
          <p:cNvCxnSpPr>
            <a:cxnSpLocks/>
          </p:cNvCxnSpPr>
          <p:nvPr/>
        </p:nvCxnSpPr>
        <p:spPr>
          <a:xfrm>
            <a:off x="6936000" y="4269000"/>
            <a:ext cx="1554413" cy="0"/>
          </a:xfrm>
          <a:prstGeom prst="straightConnector1">
            <a:avLst/>
          </a:prstGeom>
          <a:ln w="15875">
            <a:headEnd type="none"/>
            <a:tailEnd type="non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08ABD1CF-EB4E-441D-9121-2B5430259526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6936000" y="4088999"/>
            <a:ext cx="1440000" cy="1"/>
          </a:xfrm>
          <a:prstGeom prst="straightConnector1">
            <a:avLst/>
          </a:prstGeom>
          <a:ln w="15875">
            <a:headEnd type="none"/>
            <a:tailEnd type="non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819723BF-275D-4BC1-81CA-47C262E23DA8}"/>
              </a:ext>
            </a:extLst>
          </p:cNvPr>
          <p:cNvCxnSpPr>
            <a:cxnSpLocks/>
          </p:cNvCxnSpPr>
          <p:nvPr/>
        </p:nvCxnSpPr>
        <p:spPr>
          <a:xfrm>
            <a:off x="6936000" y="3909000"/>
            <a:ext cx="1320000" cy="0"/>
          </a:xfrm>
          <a:prstGeom prst="straightConnector1">
            <a:avLst/>
          </a:prstGeom>
          <a:ln w="15875">
            <a:headEnd type="none"/>
            <a:tailEnd type="non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F1DBD14C-81C7-44F1-ADEC-A2CE175091F9}"/>
              </a:ext>
            </a:extLst>
          </p:cNvPr>
          <p:cNvCxnSpPr>
            <a:cxnSpLocks/>
          </p:cNvCxnSpPr>
          <p:nvPr/>
        </p:nvCxnSpPr>
        <p:spPr>
          <a:xfrm flipV="1">
            <a:off x="8376000" y="1209000"/>
            <a:ext cx="1" cy="2879998"/>
          </a:xfrm>
          <a:prstGeom prst="straightConnector1">
            <a:avLst/>
          </a:prstGeom>
          <a:ln w="15875">
            <a:headEnd type="none"/>
            <a:tailEnd type="non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18EBF7C8-8469-4E2D-9042-FC5222E7662B}"/>
              </a:ext>
            </a:extLst>
          </p:cNvPr>
          <p:cNvCxnSpPr>
            <a:cxnSpLocks/>
          </p:cNvCxnSpPr>
          <p:nvPr/>
        </p:nvCxnSpPr>
        <p:spPr>
          <a:xfrm flipV="1">
            <a:off x="8256000" y="1389000"/>
            <a:ext cx="0" cy="2520000"/>
          </a:xfrm>
          <a:prstGeom prst="straightConnector1">
            <a:avLst/>
          </a:prstGeom>
          <a:ln w="15875">
            <a:headEnd type="none"/>
            <a:tailEnd type="non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93F8487D-F3E3-44B7-B063-0B9BB6CBE033}"/>
              </a:ext>
            </a:extLst>
          </p:cNvPr>
          <p:cNvCxnSpPr>
            <a:cxnSpLocks/>
          </p:cNvCxnSpPr>
          <p:nvPr/>
        </p:nvCxnSpPr>
        <p:spPr>
          <a:xfrm flipV="1">
            <a:off x="8490413" y="1029000"/>
            <a:ext cx="5587" cy="3240000"/>
          </a:xfrm>
          <a:prstGeom prst="straightConnector1">
            <a:avLst/>
          </a:prstGeom>
          <a:ln w="15875">
            <a:headEnd type="none"/>
            <a:tailEnd type="non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13D306B4-5D19-446E-8F17-CD35A14FE1BA}"/>
              </a:ext>
            </a:extLst>
          </p:cNvPr>
          <p:cNvCxnSpPr>
            <a:cxnSpLocks/>
          </p:cNvCxnSpPr>
          <p:nvPr/>
        </p:nvCxnSpPr>
        <p:spPr>
          <a:xfrm flipH="1">
            <a:off x="7656000" y="1389000"/>
            <a:ext cx="600000" cy="0"/>
          </a:xfrm>
          <a:prstGeom prst="straightConnector1">
            <a:avLst/>
          </a:prstGeom>
          <a:ln w="15875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35CBFE4B-D0E7-46BE-8CC6-0DE451729676}"/>
              </a:ext>
            </a:extLst>
          </p:cNvPr>
          <p:cNvCxnSpPr>
            <a:cxnSpLocks/>
          </p:cNvCxnSpPr>
          <p:nvPr/>
        </p:nvCxnSpPr>
        <p:spPr>
          <a:xfrm flipH="1">
            <a:off x="7656000" y="1209000"/>
            <a:ext cx="720000" cy="0"/>
          </a:xfrm>
          <a:prstGeom prst="straightConnector1">
            <a:avLst/>
          </a:prstGeom>
          <a:ln w="15875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E7A155F7-6CBF-47A5-9119-06765E742A0E}"/>
              </a:ext>
            </a:extLst>
          </p:cNvPr>
          <p:cNvCxnSpPr>
            <a:cxnSpLocks/>
          </p:cNvCxnSpPr>
          <p:nvPr/>
        </p:nvCxnSpPr>
        <p:spPr>
          <a:xfrm flipH="1">
            <a:off x="7656000" y="1029000"/>
            <a:ext cx="834414" cy="0"/>
          </a:xfrm>
          <a:prstGeom prst="straightConnector1">
            <a:avLst/>
          </a:prstGeom>
          <a:ln w="15875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FAE7A4F0-DC03-439B-B5A9-3DA4BCBB6F67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4416000" y="1209000"/>
            <a:ext cx="360000" cy="0"/>
          </a:xfrm>
          <a:prstGeom prst="straightConnector1">
            <a:avLst/>
          </a:prstGeom>
          <a:ln w="15875">
            <a:headEnd type="none"/>
            <a:tailEnd type="non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120A4B8E-3753-4183-9C57-F0AC17C03F93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4416000" y="1209000"/>
            <a:ext cx="0" cy="2340000"/>
          </a:xfrm>
          <a:prstGeom prst="straightConnector1">
            <a:avLst/>
          </a:prstGeom>
          <a:ln w="15875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48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24619F-F758-4C92-A73E-0D2CFB748951}"/>
              </a:ext>
            </a:extLst>
          </p:cNvPr>
          <p:cNvSpPr/>
          <p:nvPr/>
        </p:nvSpPr>
        <p:spPr>
          <a:xfrm>
            <a:off x="336000" y="555000"/>
            <a:ext cx="10320000" cy="561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Тексты объявлений о продаже объектов недвижимости на сайтах-агрегаторах.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6EF6551-C348-4C95-B9AB-D6EC478BC5CE}"/>
              </a:ext>
            </a:extLst>
          </p:cNvPr>
          <p:cNvSpPr/>
          <p:nvPr/>
        </p:nvSpPr>
        <p:spPr>
          <a:xfrm>
            <a:off x="390936" y="381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Предмет обработки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0B4157-38D5-4767-9821-614FF6F2C5F0}"/>
              </a:ext>
            </a:extLst>
          </p:cNvPr>
          <p:cNvSpPr/>
          <p:nvPr/>
        </p:nvSpPr>
        <p:spPr>
          <a:xfrm>
            <a:off x="696000" y="1667400"/>
            <a:ext cx="10320000" cy="2401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1. Получение из текстов объявлений информации о состоянии коммуникаций на участке: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    водоснабжения, электроснабжения и газоснабжения.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2. Устранение несоответствий смысла текста объявлений фактически указанным значениям подключения к коммуникациям (например, когда в разделе о коммуникациях указано, что газ есть, а в тексте объявления указано, что «ведется газификация поселка»).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3. Возможность дальнейшего использования Модуля, например, для обработки дублей (объявлений о продаже одних и тех же объектов на разных сайтах и/или с разным содержанием текста), для определения функционального использования, сроков экспозиции и т.д.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30ABA84-8C90-4CF8-A8AD-C9F456FFD3E5}"/>
              </a:ext>
            </a:extLst>
          </p:cNvPr>
          <p:cNvSpPr/>
          <p:nvPr/>
        </p:nvSpPr>
        <p:spPr>
          <a:xfrm>
            <a:off x="750936" y="150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Задачи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162F73-6400-4509-9C87-D3AC0D63E15E}"/>
              </a:ext>
            </a:extLst>
          </p:cNvPr>
          <p:cNvSpPr/>
          <p:nvPr/>
        </p:nvSpPr>
        <p:spPr>
          <a:xfrm>
            <a:off x="1416000" y="5902232"/>
            <a:ext cx="10320000" cy="561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От возможностей зависела реализация, а также «веса некоторых синапсов в слоях».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3029EBC-50AF-48DC-BF0E-D47E8946E9F5}"/>
              </a:ext>
            </a:extLst>
          </p:cNvPr>
          <p:cNvSpPr/>
          <p:nvPr/>
        </p:nvSpPr>
        <p:spPr>
          <a:xfrm>
            <a:off x="1470936" y="570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Возможности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27F58B4-02C6-4765-81B1-5975CF2FB1E9}"/>
              </a:ext>
            </a:extLst>
          </p:cNvPr>
          <p:cNvSpPr/>
          <p:nvPr/>
        </p:nvSpPr>
        <p:spPr>
          <a:xfrm>
            <a:off x="1056000" y="4667400"/>
            <a:ext cx="10320000" cy="561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Сложно воспроизвести в формате презентации всё многообразие идей )))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DED2931-B269-49DF-AB1D-63FD4874EA28}"/>
              </a:ext>
            </a:extLst>
          </p:cNvPr>
          <p:cNvSpPr/>
          <p:nvPr/>
        </p:nvSpPr>
        <p:spPr>
          <a:xfrm>
            <a:off x="1110936" y="450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Идеи</a:t>
            </a:r>
          </a:p>
        </p:txBody>
      </p:sp>
    </p:spTree>
    <p:extLst>
      <p:ext uri="{BB962C8B-B14F-4D97-AF65-F5344CB8AC3E}">
        <p14:creationId xmlns:p14="http://schemas.microsoft.com/office/powerpoint/2010/main" val="55986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B76E44-2339-442F-9C2C-EDCB6CE6ADA9}"/>
              </a:ext>
            </a:extLst>
          </p:cNvPr>
          <p:cNvSpPr/>
          <p:nvPr/>
        </p:nvSpPr>
        <p:spPr>
          <a:xfrm>
            <a:off x="696000" y="1755000"/>
            <a:ext cx="11160000" cy="479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dirty="0">
                <a:solidFill>
                  <a:schemeClr val="tx1"/>
                </a:solidFill>
              </a:rPr>
              <a:t>Поиск информации о коммуникациях производится на основе строк-образцов (шаблонов). </a:t>
            </a:r>
          </a:p>
          <a:p>
            <a:r>
              <a:rPr lang="ru-RU" b="1" u="sng" dirty="0">
                <a:solidFill>
                  <a:schemeClr val="tx1"/>
                </a:solidFill>
              </a:rPr>
              <a:t>Например</a:t>
            </a:r>
            <a:r>
              <a:rPr lang="ru-RU" b="1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«(</a:t>
            </a:r>
            <a:r>
              <a:rPr lang="ru-RU" sz="2400" b="1" dirty="0" err="1">
                <a:solidFill>
                  <a:srgbClr val="0070C0"/>
                </a:solidFill>
              </a:rPr>
              <a:t>электричество|свет|эл-во</a:t>
            </a:r>
            <a:r>
              <a:rPr lang="ru-RU" sz="2400" b="1" dirty="0">
                <a:solidFill>
                  <a:srgbClr val="0070C0"/>
                </a:solidFill>
              </a:rPr>
              <a:t>) </a:t>
            </a:r>
            <a:r>
              <a:rPr lang="en-US" sz="2400" b="1" dirty="0">
                <a:solidFill>
                  <a:srgbClr val="0070C0"/>
                </a:solidFill>
              </a:rPr>
              <a:t>(</a:t>
            </a:r>
            <a:r>
              <a:rPr lang="ru-RU" sz="2400" b="1" dirty="0">
                <a:solidFill>
                  <a:srgbClr val="0070C0"/>
                </a:solidFill>
              </a:rPr>
              <a:t>(не ((</a:t>
            </a:r>
            <a:r>
              <a:rPr lang="ru-RU" sz="2400" b="1" dirty="0" err="1">
                <a:solidFill>
                  <a:srgbClr val="0070C0"/>
                </a:solidFill>
              </a:rPr>
              <a:t>под|про</a:t>
            </a:r>
            <a:r>
              <a:rPr lang="ru-RU" sz="2400" b="1" dirty="0">
                <a:solidFill>
                  <a:srgbClr val="0070C0"/>
                </a:solidFill>
              </a:rPr>
              <a:t>)</a:t>
            </a:r>
            <a:r>
              <a:rPr lang="ru-RU" sz="2400" b="1" dirty="0" err="1">
                <a:solidFill>
                  <a:srgbClr val="0070C0"/>
                </a:solidFill>
              </a:rPr>
              <a:t>веден|подключен</a:t>
            </a:r>
            <a:r>
              <a:rPr lang="ru-RU" sz="2400" b="1" dirty="0">
                <a:solidFill>
                  <a:srgbClr val="0070C0"/>
                </a:solidFill>
              </a:rPr>
              <a:t>)(?о))|отсутствует)»</a:t>
            </a:r>
          </a:p>
          <a:p>
            <a:endParaRPr lang="ru-RU" b="1" u="sng" dirty="0">
              <a:solidFill>
                <a:schemeClr val="tx1"/>
              </a:solidFill>
            </a:endParaRPr>
          </a:p>
          <a:p>
            <a:r>
              <a:rPr lang="ru-RU" b="1" u="sng" dirty="0">
                <a:solidFill>
                  <a:schemeClr val="tx1"/>
                </a:solidFill>
              </a:rPr>
              <a:t>Пример реального объявления</a:t>
            </a:r>
            <a:r>
              <a:rPr lang="ru-RU" b="1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«без </a:t>
            </a:r>
            <a:r>
              <a:rPr lang="ru-RU" sz="2400" b="1" dirty="0" err="1">
                <a:solidFill>
                  <a:srgbClr val="0070C0"/>
                </a:solidFill>
              </a:rPr>
              <a:t>комуникаций</a:t>
            </a:r>
            <a:r>
              <a:rPr lang="ru-RU" sz="2400" b="1" dirty="0">
                <a:solidFill>
                  <a:srgbClr val="0070C0"/>
                </a:solidFill>
              </a:rPr>
              <a:t> но все рядом свет прям на участке»</a:t>
            </a:r>
          </a:p>
          <a:p>
            <a:r>
              <a:rPr lang="ru-RU" b="1" dirty="0">
                <a:solidFill>
                  <a:schemeClr val="tx1"/>
                </a:solidFill>
              </a:rPr>
              <a:t>1. </a:t>
            </a:r>
            <a:r>
              <a:rPr lang="ru-RU" b="1" dirty="0">
                <a:solidFill>
                  <a:srgbClr val="FF0000"/>
                </a:solidFill>
              </a:rPr>
              <a:t>БЕЗ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комуникаций</a:t>
            </a:r>
            <a:r>
              <a:rPr lang="ru-RU" b="1" dirty="0">
                <a:solidFill>
                  <a:schemeClr val="tx1"/>
                </a:solidFill>
              </a:rPr>
              <a:t> – сразу хочет присвоить значение </a:t>
            </a:r>
            <a:r>
              <a:rPr lang="en-US" b="1" dirty="0">
                <a:solidFill>
                  <a:schemeClr val="tx1"/>
                </a:solidFill>
              </a:rPr>
              <a:t>Unavailable </a:t>
            </a:r>
            <a:r>
              <a:rPr lang="ru-RU" b="1" dirty="0">
                <a:solidFill>
                  <a:schemeClr val="tx1"/>
                </a:solidFill>
              </a:rPr>
              <a:t>для всех коммуникаций.</a:t>
            </a:r>
          </a:p>
          <a:p>
            <a:r>
              <a:rPr lang="ru-RU" b="1" dirty="0">
                <a:solidFill>
                  <a:schemeClr val="tx1"/>
                </a:solidFill>
              </a:rPr>
              <a:t>2. </a:t>
            </a:r>
            <a:r>
              <a:rPr lang="ru-RU" b="1" dirty="0" err="1">
                <a:solidFill>
                  <a:schemeClr val="tx1"/>
                </a:solidFill>
              </a:rPr>
              <a:t>Ко</a:t>
            </a:r>
            <a:r>
              <a:rPr lang="ru-RU" b="1" dirty="0" err="1">
                <a:solidFill>
                  <a:srgbClr val="FF0000"/>
                </a:solidFill>
              </a:rPr>
              <a:t>м</a:t>
            </a:r>
            <a:r>
              <a:rPr lang="ru-RU" b="1" dirty="0" err="1">
                <a:solidFill>
                  <a:schemeClr val="tx1"/>
                </a:solidFill>
              </a:rPr>
              <a:t>уникаций</a:t>
            </a:r>
            <a:r>
              <a:rPr lang="ru-RU" b="1" dirty="0">
                <a:solidFill>
                  <a:schemeClr val="tx1"/>
                </a:solidFill>
              </a:rPr>
              <a:t> – орфографическая ошибка. Возможно ли учесть все варианты?</a:t>
            </a:r>
          </a:p>
          <a:p>
            <a:r>
              <a:rPr lang="ru-RU" b="1" dirty="0">
                <a:solidFill>
                  <a:schemeClr val="tx1"/>
                </a:solidFill>
              </a:rPr>
              <a:t>3. </a:t>
            </a:r>
            <a:r>
              <a:rPr lang="ru-RU" b="1" dirty="0">
                <a:solidFill>
                  <a:srgbClr val="FF0000"/>
                </a:solidFill>
              </a:rPr>
              <a:t>БЕЗ</a:t>
            </a:r>
            <a:r>
              <a:rPr lang="ru-RU" b="1" dirty="0">
                <a:solidFill>
                  <a:schemeClr val="tx1"/>
                </a:solidFill>
              </a:rPr>
              <a:t>… </a:t>
            </a:r>
            <a:r>
              <a:rPr lang="ru-RU" b="1" dirty="0">
                <a:solidFill>
                  <a:srgbClr val="FF0000"/>
                </a:solidFill>
              </a:rPr>
              <a:t>НО</a:t>
            </a:r>
            <a:r>
              <a:rPr lang="ru-RU" b="1" dirty="0">
                <a:solidFill>
                  <a:schemeClr val="tx1"/>
                </a:solidFill>
              </a:rPr>
              <a:t> всё рядом – смысловая конструкция.</a:t>
            </a:r>
          </a:p>
          <a:p>
            <a:r>
              <a:rPr lang="ru-RU" b="1" dirty="0">
                <a:solidFill>
                  <a:schemeClr val="tx1"/>
                </a:solidFill>
              </a:rPr>
              <a:t>4. Без… но </a:t>
            </a:r>
            <a:r>
              <a:rPr lang="ru-RU" b="1" dirty="0">
                <a:solidFill>
                  <a:srgbClr val="FF0000"/>
                </a:solidFill>
              </a:rPr>
              <a:t>ВСЁ</a:t>
            </a:r>
            <a:r>
              <a:rPr lang="ru-RU" b="1" dirty="0">
                <a:solidFill>
                  <a:schemeClr val="tx1"/>
                </a:solidFill>
              </a:rPr>
              <a:t> рядом.</a:t>
            </a:r>
          </a:p>
          <a:p>
            <a:r>
              <a:rPr lang="ru-RU" b="1" dirty="0">
                <a:solidFill>
                  <a:schemeClr val="tx1"/>
                </a:solidFill>
              </a:rPr>
              <a:t>5. Без… но всё </a:t>
            </a:r>
            <a:r>
              <a:rPr lang="ru-RU" b="1" dirty="0">
                <a:solidFill>
                  <a:srgbClr val="FF0000"/>
                </a:solidFill>
              </a:rPr>
              <a:t>РЯДОМ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6. «</a:t>
            </a:r>
            <a:r>
              <a:rPr lang="ru-RU" b="1" dirty="0">
                <a:solidFill>
                  <a:srgbClr val="FF0000"/>
                </a:solidFill>
              </a:rPr>
              <a:t>Свет</a:t>
            </a:r>
            <a:r>
              <a:rPr lang="ru-RU" b="1" dirty="0">
                <a:solidFill>
                  <a:schemeClr val="tx1"/>
                </a:solidFill>
              </a:rPr>
              <a:t>» – разговорный синоним электроснабжения (многообразие регулярных выражений: эл-во, э-во, </a:t>
            </a:r>
          </a:p>
          <a:p>
            <a:r>
              <a:rPr lang="ru-RU" b="1" dirty="0">
                <a:solidFill>
                  <a:schemeClr val="tx1"/>
                </a:solidFill>
              </a:rPr>
              <a:t>     электрифицирован, «КТП в 100 метрах», разные «мощностные» фразы, </a:t>
            </a:r>
            <a:r>
              <a:rPr lang="ru-RU" b="1" dirty="0" err="1">
                <a:solidFill>
                  <a:schemeClr val="tx1"/>
                </a:solidFill>
              </a:rPr>
              <a:t>техусловия</a:t>
            </a:r>
            <a:r>
              <a:rPr lang="ru-RU" b="1" dirty="0">
                <a:solidFill>
                  <a:schemeClr val="tx1"/>
                </a:solidFill>
              </a:rPr>
              <a:t> и т.п.)</a:t>
            </a:r>
          </a:p>
          <a:p>
            <a:r>
              <a:rPr lang="ru-RU" b="1" dirty="0">
                <a:solidFill>
                  <a:schemeClr val="tx1"/>
                </a:solidFill>
              </a:rPr>
              <a:t>7. «</a:t>
            </a:r>
            <a:r>
              <a:rPr lang="ru-RU" b="1" dirty="0">
                <a:solidFill>
                  <a:srgbClr val="FF0000"/>
                </a:solidFill>
              </a:rPr>
              <a:t>Прям</a:t>
            </a:r>
            <a:r>
              <a:rPr lang="ru-RU" b="1" dirty="0">
                <a:solidFill>
                  <a:schemeClr val="tx1"/>
                </a:solidFill>
              </a:rPr>
              <a:t>» – оборот «великого и могучего».</a:t>
            </a:r>
          </a:p>
          <a:p>
            <a:r>
              <a:rPr lang="ru-RU" b="1" dirty="0">
                <a:solidFill>
                  <a:schemeClr val="tx1"/>
                </a:solidFill>
              </a:rPr>
              <a:t>8. «</a:t>
            </a:r>
            <a:r>
              <a:rPr lang="ru-RU" b="1" dirty="0">
                <a:solidFill>
                  <a:srgbClr val="FF0000"/>
                </a:solidFill>
              </a:rPr>
              <a:t>свет прям на участке</a:t>
            </a:r>
            <a:r>
              <a:rPr lang="ru-RU" b="1" dirty="0">
                <a:solidFill>
                  <a:schemeClr val="tx1"/>
                </a:solidFill>
              </a:rPr>
              <a:t>» - можно распознать как </a:t>
            </a:r>
            <a:r>
              <a:rPr lang="en-US" b="1" dirty="0">
                <a:solidFill>
                  <a:schemeClr val="tx1"/>
                </a:solidFill>
              </a:rPr>
              <a:t>Available</a:t>
            </a:r>
            <a:r>
              <a:rPr lang="ru-RU" b="1" dirty="0">
                <a:solidFill>
                  <a:schemeClr val="tx1"/>
                </a:solidFill>
              </a:rPr>
              <a:t>, т.е. «есть», или «подключено».</a:t>
            </a:r>
          </a:p>
          <a:p>
            <a:r>
              <a:rPr lang="ru-RU" b="1" dirty="0">
                <a:solidFill>
                  <a:schemeClr val="tx1"/>
                </a:solidFill>
              </a:rPr>
              <a:t>Весёлые примеры: «Газ, свет, вода </a:t>
            </a:r>
            <a:r>
              <a:rPr lang="ru-RU" b="1" dirty="0" err="1">
                <a:solidFill>
                  <a:schemeClr val="tx1"/>
                </a:solidFill>
              </a:rPr>
              <a:t>проплочены</a:t>
            </a:r>
            <a:r>
              <a:rPr lang="ru-RU" b="1" dirty="0">
                <a:solidFill>
                  <a:schemeClr val="tx1"/>
                </a:solidFill>
              </a:rPr>
              <a:t>», «Вода есть газ», «Вода газ проходит».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830F294-9C6E-4DE1-AD0A-B95C038AEF8B}"/>
              </a:ext>
            </a:extLst>
          </p:cNvPr>
          <p:cNvSpPr/>
          <p:nvPr/>
        </p:nvSpPr>
        <p:spPr>
          <a:xfrm>
            <a:off x="750936" y="1581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Регулярные выражения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7EC843-6DD8-4C87-82B2-71736C8CAF16}"/>
              </a:ext>
            </a:extLst>
          </p:cNvPr>
          <p:cNvSpPr/>
          <p:nvPr/>
        </p:nvSpPr>
        <p:spPr>
          <a:xfrm>
            <a:off x="336000" y="555000"/>
            <a:ext cx="10200000" cy="8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Соотношение весов «на входе»: ИИ -           ; Регулярные выражения - 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В результате «оптимизации после оценки потерь» веса существенно изменились: 90% за ИИ.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C671CBE-36B9-4859-AEE8-86E0058063AB}"/>
              </a:ext>
            </a:extLst>
          </p:cNvPr>
          <p:cNvSpPr/>
          <p:nvPr/>
        </p:nvSpPr>
        <p:spPr>
          <a:xfrm>
            <a:off x="390936" y="381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Вид обработки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8D9EAB2-B51E-4541-8BBF-2FB4D52E1E16}"/>
              </a:ext>
            </a:extLst>
          </p:cNvPr>
          <p:cNvSpPr/>
          <p:nvPr/>
        </p:nvSpPr>
        <p:spPr>
          <a:xfrm>
            <a:off x="7500000" y="78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70%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60D071BD-908C-49C8-B984-706CB6408456}"/>
              </a:ext>
            </a:extLst>
          </p:cNvPr>
          <p:cNvSpPr/>
          <p:nvPr/>
        </p:nvSpPr>
        <p:spPr>
          <a:xfrm>
            <a:off x="4296000" y="789000"/>
            <a:ext cx="396000" cy="252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  <a:r>
              <a:rPr lang="ru-RU" sz="1200" b="1" dirty="0">
                <a:solidFill>
                  <a:schemeClr val="tx1"/>
                </a:solidFill>
              </a:rPr>
              <a:t>0%</a:t>
            </a:r>
          </a:p>
        </p:txBody>
      </p:sp>
    </p:spTree>
    <p:extLst>
      <p:ext uri="{BB962C8B-B14F-4D97-AF65-F5344CB8AC3E}">
        <p14:creationId xmlns:p14="http://schemas.microsoft.com/office/powerpoint/2010/main" val="29125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24619F-F758-4C92-A73E-0D2CFB748951}"/>
              </a:ext>
            </a:extLst>
          </p:cNvPr>
          <p:cNvSpPr/>
          <p:nvPr/>
        </p:nvSpPr>
        <p:spPr>
          <a:xfrm>
            <a:off x="456000" y="555000"/>
            <a:ext cx="10320000" cy="1930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dirty="0">
                <a:solidFill>
                  <a:schemeClr val="tx1"/>
                </a:solidFill>
              </a:rPr>
              <a:t>Преимущества:</a:t>
            </a:r>
          </a:p>
          <a:p>
            <a:r>
              <a:rPr lang="ru-RU" b="1" dirty="0">
                <a:solidFill>
                  <a:schemeClr val="tx1"/>
                </a:solidFill>
              </a:rPr>
              <a:t>1. Решение уже готовое.</a:t>
            </a:r>
          </a:p>
          <a:p>
            <a:r>
              <a:rPr lang="ru-RU" b="1" dirty="0">
                <a:solidFill>
                  <a:schemeClr val="tx1"/>
                </a:solidFill>
              </a:rPr>
              <a:t>2. Экономия технических ресурсов.</a:t>
            </a:r>
          </a:p>
          <a:p>
            <a:r>
              <a:rPr lang="ru-RU" b="1" dirty="0">
                <a:solidFill>
                  <a:schemeClr val="tx1"/>
                </a:solidFill>
              </a:rPr>
              <a:t>Недостатки:</a:t>
            </a:r>
          </a:p>
          <a:p>
            <a:r>
              <a:rPr lang="ru-RU" b="1" dirty="0">
                <a:solidFill>
                  <a:schemeClr val="tx1"/>
                </a:solidFill>
              </a:rPr>
              <a:t>1. Необходимо встраивать чужое в собственную систему</a:t>
            </a:r>
          </a:p>
          <a:p>
            <a:r>
              <a:rPr lang="ru-RU" b="1" dirty="0">
                <a:solidFill>
                  <a:schemeClr val="tx1"/>
                </a:solidFill>
              </a:rPr>
              <a:t>2. Возможность изменений / непредвиденных ситуаций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6EF6551-C348-4C95-B9AB-D6EC478BC5CE}"/>
              </a:ext>
            </a:extLst>
          </p:cNvPr>
          <p:cNvSpPr/>
          <p:nvPr/>
        </p:nvSpPr>
        <p:spPr>
          <a:xfrm>
            <a:off x="510936" y="3486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Использовать готовое решение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0B4157-38D5-4767-9821-614FF6F2C5F0}"/>
              </a:ext>
            </a:extLst>
          </p:cNvPr>
          <p:cNvSpPr/>
          <p:nvPr/>
        </p:nvSpPr>
        <p:spPr>
          <a:xfrm>
            <a:off x="1416000" y="3275400"/>
            <a:ext cx="10320000" cy="3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dirty="0">
                <a:solidFill>
                  <a:schemeClr val="tx1"/>
                </a:solidFill>
              </a:rPr>
              <a:t>Преимущества:</a:t>
            </a:r>
          </a:p>
          <a:p>
            <a:r>
              <a:rPr lang="ru-RU" b="1" dirty="0">
                <a:solidFill>
                  <a:schemeClr val="tx1"/>
                </a:solidFill>
              </a:rPr>
              <a:t>1. Возможность применения различных алгоритмов глубокого машинного обучения</a:t>
            </a:r>
          </a:p>
          <a:p>
            <a:r>
              <a:rPr lang="ru-RU" b="1" dirty="0">
                <a:solidFill>
                  <a:schemeClr val="tx1"/>
                </a:solidFill>
              </a:rPr>
              <a:t>2. СВОЁ (можно крутить-вертеть-менять-добавлять-удалять-наращивать в зависимости от задач).</a:t>
            </a:r>
          </a:p>
          <a:p>
            <a:r>
              <a:rPr lang="ru-RU" b="1" dirty="0">
                <a:solidFill>
                  <a:schemeClr val="tx1"/>
                </a:solidFill>
              </a:rPr>
              <a:t>3. СВОЁ (права на </a:t>
            </a:r>
            <a:r>
              <a:rPr lang="ru-RU" b="1" dirty="0" err="1">
                <a:solidFill>
                  <a:schemeClr val="tx1"/>
                </a:solidFill>
              </a:rPr>
              <a:t>лексер</a:t>
            </a:r>
            <a:r>
              <a:rPr lang="ru-RU" b="1" dirty="0">
                <a:solidFill>
                  <a:schemeClr val="tx1"/>
                </a:solidFill>
              </a:rPr>
              <a:t> и результаты обучения).</a:t>
            </a:r>
          </a:p>
          <a:p>
            <a:r>
              <a:rPr lang="ru-RU" b="1" dirty="0">
                <a:solidFill>
                  <a:schemeClr val="tx1"/>
                </a:solidFill>
              </a:rPr>
              <a:t>4. Высокая гибкость при решении сложных задач.</a:t>
            </a:r>
          </a:p>
          <a:p>
            <a:r>
              <a:rPr lang="ru-RU" b="1" dirty="0">
                <a:solidFill>
                  <a:schemeClr val="tx1"/>
                </a:solidFill>
              </a:rPr>
              <a:t>5. Модульность</a:t>
            </a:r>
          </a:p>
          <a:p>
            <a:r>
              <a:rPr lang="ru-RU" b="1" dirty="0">
                <a:solidFill>
                  <a:schemeClr val="tx1"/>
                </a:solidFill>
              </a:rPr>
              <a:t>Недостатки:</a:t>
            </a:r>
          </a:p>
          <a:p>
            <a:r>
              <a:rPr lang="ru-RU" b="1" dirty="0">
                <a:solidFill>
                  <a:schemeClr val="tx1"/>
                </a:solidFill>
              </a:rPr>
              <a:t>1. Нужны высококлассные специалисты.</a:t>
            </a:r>
          </a:p>
          <a:p>
            <a:r>
              <a:rPr lang="ru-RU" b="1" dirty="0">
                <a:solidFill>
                  <a:schemeClr val="tx1"/>
                </a:solidFill>
              </a:rPr>
              <a:t>2. Необходимо учитывать технические требования (процессорные мощности и оперативную память)</a:t>
            </a:r>
          </a:p>
          <a:p>
            <a:r>
              <a:rPr lang="ru-RU" b="1" dirty="0">
                <a:solidFill>
                  <a:schemeClr val="tx1"/>
                </a:solidFill>
              </a:rPr>
              <a:t>3. Множество решаемых параллельных задач (нейросеть обычно в составе крупных проектов).</a:t>
            </a:r>
          </a:p>
          <a:p>
            <a:r>
              <a:rPr lang="ru-RU" b="1" dirty="0">
                <a:solidFill>
                  <a:schemeClr val="tx1"/>
                </a:solidFill>
              </a:rPr>
              <a:t>4. Время на разработку и поддержку.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30ABA84-8C90-4CF8-A8AD-C9F456FFD3E5}"/>
              </a:ext>
            </a:extLst>
          </p:cNvPr>
          <p:cNvSpPr/>
          <p:nvPr/>
        </p:nvSpPr>
        <p:spPr>
          <a:xfrm>
            <a:off x="1536000" y="306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Создать своё</a:t>
            </a:r>
          </a:p>
        </p:txBody>
      </p:sp>
    </p:spTree>
    <p:extLst>
      <p:ext uri="{BB962C8B-B14F-4D97-AF65-F5344CB8AC3E}">
        <p14:creationId xmlns:p14="http://schemas.microsoft.com/office/powerpoint/2010/main" val="75156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0B4157-38D5-4767-9821-614FF6F2C5F0}"/>
              </a:ext>
            </a:extLst>
          </p:cNvPr>
          <p:cNvSpPr/>
          <p:nvPr/>
        </p:nvSpPr>
        <p:spPr>
          <a:xfrm>
            <a:off x="936000" y="1307400"/>
            <a:ext cx="10080000" cy="3921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en-US" b="1" i="1" dirty="0">
                <a:solidFill>
                  <a:schemeClr val="tx1"/>
                </a:solidFill>
              </a:rPr>
              <a:t>1</a:t>
            </a:r>
            <a:r>
              <a:rPr lang="ru-RU" b="1" i="1" dirty="0">
                <a:solidFill>
                  <a:schemeClr val="tx1"/>
                </a:solidFill>
              </a:rPr>
              <a:t>. На выбор стека существенное влияние оказали стеки других модулей АС.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2. Применение </a:t>
            </a:r>
            <a:r>
              <a:rPr lang="en-US" b="1" i="1" dirty="0">
                <a:solidFill>
                  <a:schemeClr val="tx1"/>
                </a:solidFill>
              </a:rPr>
              <a:t>C# </a:t>
            </a:r>
            <a:r>
              <a:rPr lang="ru-RU" b="1" i="1" dirty="0">
                <a:solidFill>
                  <a:schemeClr val="tx1"/>
                </a:solidFill>
              </a:rPr>
              <a:t>обусловлено необходимостью объединения разнообразных библиотек и готовых решений, а также создания независимых установочных и исполняемых файлов для компьютеров под управлением </a:t>
            </a:r>
            <a:r>
              <a:rPr lang="en-US" b="1" i="1" dirty="0">
                <a:solidFill>
                  <a:schemeClr val="tx1"/>
                </a:solidFill>
              </a:rPr>
              <a:t>OS Windows</a:t>
            </a:r>
            <a:r>
              <a:rPr lang="ru-RU" b="1" i="1" dirty="0">
                <a:solidFill>
                  <a:schemeClr val="tx1"/>
                </a:solidFill>
              </a:rPr>
              <a:t>, являющихся частью большой распределённой системы.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3. Отказ от платных решений в пользу бесплатного открытого ПО стал возможным благодаря выходу новой платформы </a:t>
            </a:r>
            <a:r>
              <a:rPr lang="en-US" b="1" i="1" dirty="0">
                <a:solidFill>
                  <a:schemeClr val="tx1"/>
                </a:solidFill>
              </a:rPr>
              <a:t>.NET Core</a:t>
            </a:r>
            <a:r>
              <a:rPr lang="ru-RU" b="1" i="1" dirty="0">
                <a:solidFill>
                  <a:schemeClr val="tx1"/>
                </a:solidFill>
              </a:rPr>
              <a:t>, работающей под </a:t>
            </a:r>
            <a:r>
              <a:rPr lang="en-US" b="1" i="1" dirty="0">
                <a:solidFill>
                  <a:schemeClr val="tx1"/>
                </a:solidFill>
              </a:rPr>
              <a:t>Linux</a:t>
            </a:r>
            <a:r>
              <a:rPr lang="ru-RU" b="1" i="1" dirty="0">
                <a:solidFill>
                  <a:schemeClr val="tx1"/>
                </a:solidFill>
              </a:rPr>
              <a:t>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4. Учитывая вышеизложенное, для реализации машинного обучения логичным было использовать </a:t>
            </a:r>
            <a:r>
              <a:rPr lang="en-US" b="1" i="1" dirty="0">
                <a:solidFill>
                  <a:schemeClr val="tx1"/>
                </a:solidFill>
              </a:rPr>
              <a:t>F#</a:t>
            </a:r>
            <a:r>
              <a:rPr lang="ru-RU" b="1" i="1" dirty="0">
                <a:solidFill>
                  <a:schemeClr val="tx1"/>
                </a:solidFill>
              </a:rPr>
              <a:t>, но оказалось что по сравнению с «</a:t>
            </a:r>
            <a:r>
              <a:rPr lang="en-US" b="1" i="1" dirty="0">
                <a:solidFill>
                  <a:schemeClr val="tx1"/>
                </a:solidFill>
              </a:rPr>
              <a:t>R</a:t>
            </a:r>
            <a:r>
              <a:rPr lang="ru-RU" b="1" i="1" dirty="0">
                <a:solidFill>
                  <a:schemeClr val="tx1"/>
                </a:solidFill>
              </a:rPr>
              <a:t>», у </a:t>
            </a:r>
            <a:r>
              <a:rPr lang="en-US" b="1" i="1" dirty="0">
                <a:solidFill>
                  <a:schemeClr val="tx1"/>
                </a:solidFill>
              </a:rPr>
              <a:t>F#</a:t>
            </a:r>
            <a:r>
              <a:rPr lang="ru-RU" b="1" i="1" dirty="0">
                <a:solidFill>
                  <a:schemeClr val="tx1"/>
                </a:solidFill>
              </a:rPr>
              <a:t> не столь развита поддержка интернет-сообщества, отсутствовали готовые решения для морфологического разбора кириллицы, и в целом (субъективно) более сложные разработка и сопровождение.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5. Уже в процессе создания нейросети стало понятно, что некоторые моменты проще реализовать на Питоне.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30ABA84-8C90-4CF8-A8AD-C9F456FFD3E5}"/>
              </a:ext>
            </a:extLst>
          </p:cNvPr>
          <p:cNvSpPr/>
          <p:nvPr/>
        </p:nvSpPr>
        <p:spPr>
          <a:xfrm>
            <a:off x="990936" y="114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Выбор стека</a:t>
            </a:r>
          </a:p>
        </p:txBody>
      </p:sp>
    </p:spTree>
    <p:extLst>
      <p:ext uri="{BB962C8B-B14F-4D97-AF65-F5344CB8AC3E}">
        <p14:creationId xmlns:p14="http://schemas.microsoft.com/office/powerpoint/2010/main" val="125298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24619F-F758-4C92-A73E-0D2CFB748951}"/>
              </a:ext>
            </a:extLst>
          </p:cNvPr>
          <p:cNvSpPr/>
          <p:nvPr/>
        </p:nvSpPr>
        <p:spPr>
          <a:xfrm>
            <a:off x="336000" y="555000"/>
            <a:ext cx="10080000" cy="561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dirty="0">
                <a:solidFill>
                  <a:schemeClr val="tx1"/>
                </a:solidFill>
              </a:rPr>
              <a:t>Кадры решают всё )))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6EF6551-C348-4C95-B9AB-D6EC478BC5CE}"/>
              </a:ext>
            </a:extLst>
          </p:cNvPr>
          <p:cNvSpPr/>
          <p:nvPr/>
        </p:nvSpPr>
        <p:spPr>
          <a:xfrm>
            <a:off x="390936" y="381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Кадры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0B4157-38D5-4767-9821-614FF6F2C5F0}"/>
              </a:ext>
            </a:extLst>
          </p:cNvPr>
          <p:cNvSpPr/>
          <p:nvPr/>
        </p:nvSpPr>
        <p:spPr>
          <a:xfrm>
            <a:off x="696000" y="1667400"/>
            <a:ext cx="10080000" cy="763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dirty="0">
                <a:solidFill>
                  <a:schemeClr val="tx1"/>
                </a:solidFill>
              </a:rPr>
              <a:t>Необходимо стыковать «мыслительные процессы программистов» с «мыслительными процессами оценщиков» )))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30ABA84-8C90-4CF8-A8AD-C9F456FFD3E5}"/>
              </a:ext>
            </a:extLst>
          </p:cNvPr>
          <p:cNvSpPr/>
          <p:nvPr/>
        </p:nvSpPr>
        <p:spPr>
          <a:xfrm>
            <a:off x="750936" y="150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Управление проектом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162F73-6400-4509-9C87-D3AC0D63E15E}"/>
              </a:ext>
            </a:extLst>
          </p:cNvPr>
          <p:cNvSpPr/>
          <p:nvPr/>
        </p:nvSpPr>
        <p:spPr>
          <a:xfrm>
            <a:off x="1416000" y="5147400"/>
            <a:ext cx="10080000" cy="1281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dirty="0">
                <a:solidFill>
                  <a:schemeClr val="tx1"/>
                </a:solidFill>
              </a:rPr>
              <a:t>Обычный сервер. Ничего сверхъестественного. </a:t>
            </a:r>
            <a:r>
              <a:rPr lang="en-US" b="1" dirty="0">
                <a:solidFill>
                  <a:schemeClr val="tx1"/>
                </a:solidFill>
              </a:rPr>
              <a:t>Intel Xeon E5 2680 v2</a:t>
            </a:r>
            <a:r>
              <a:rPr lang="ru-RU" b="1" dirty="0">
                <a:solidFill>
                  <a:schemeClr val="tx1"/>
                </a:solidFill>
              </a:rPr>
              <a:t> и 64Гб.</a:t>
            </a:r>
          </a:p>
          <a:p>
            <a:r>
              <a:rPr lang="ru-RU" b="1" dirty="0">
                <a:solidFill>
                  <a:schemeClr val="tx1"/>
                </a:solidFill>
              </a:rPr>
              <a:t>Очень много зависит от умения программиста оптимизировать процессы.</a:t>
            </a:r>
          </a:p>
          <a:p>
            <a:r>
              <a:rPr lang="ru-RU" b="1" dirty="0">
                <a:solidFill>
                  <a:schemeClr val="tx1"/>
                </a:solidFill>
              </a:rPr>
              <a:t>Изначально ИИ «кушал» все выделяемые ему ресурсы (8 ядер и 16Гб). </a:t>
            </a:r>
          </a:p>
          <a:p>
            <a:r>
              <a:rPr lang="ru-RU" b="1" dirty="0">
                <a:solidFill>
                  <a:schemeClr val="tx1"/>
                </a:solidFill>
              </a:rPr>
              <a:t>Сейчас аппетиты уменьшились кратно (см. ниже).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3029EBC-50AF-48DC-BF0E-D47E8946E9F5}"/>
              </a:ext>
            </a:extLst>
          </p:cNvPr>
          <p:cNvSpPr/>
          <p:nvPr/>
        </p:nvSpPr>
        <p:spPr>
          <a:xfrm>
            <a:off x="1470936" y="498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Технические возможности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27F58B4-02C6-4765-81B1-5975CF2FB1E9}"/>
              </a:ext>
            </a:extLst>
          </p:cNvPr>
          <p:cNvSpPr/>
          <p:nvPr/>
        </p:nvSpPr>
        <p:spPr>
          <a:xfrm>
            <a:off x="1056000" y="3107400"/>
            <a:ext cx="10080000" cy="1401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dirty="0">
                <a:solidFill>
                  <a:schemeClr val="tx1"/>
                </a:solidFill>
              </a:rPr>
              <a:t>Практика показала, что хорошие программисты в офисе работают эффективнее хороших фрилансеров. Не лучше, а именно эффективнее, поскольку существенно экономится время на разработку ТЗ. Иногда, чтобы показать «на пальцах», достаточно нескольких секунд или пары схем на маркерной доске.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DED2931-B269-49DF-AB1D-63FD4874EA28}"/>
              </a:ext>
            </a:extLst>
          </p:cNvPr>
          <p:cNvSpPr/>
          <p:nvPr/>
        </p:nvSpPr>
        <p:spPr>
          <a:xfrm>
            <a:off x="1110936" y="294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Условия разработки</a:t>
            </a:r>
          </a:p>
        </p:txBody>
      </p:sp>
    </p:spTree>
    <p:extLst>
      <p:ext uri="{BB962C8B-B14F-4D97-AF65-F5344CB8AC3E}">
        <p14:creationId xmlns:p14="http://schemas.microsoft.com/office/powerpoint/2010/main" val="397422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2000" t="22000" r="2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24619F-F758-4C92-A73E-0D2CFB748951}"/>
              </a:ext>
            </a:extLst>
          </p:cNvPr>
          <p:cNvSpPr/>
          <p:nvPr/>
        </p:nvSpPr>
        <p:spPr>
          <a:xfrm>
            <a:off x="336000" y="482999"/>
            <a:ext cx="10080000" cy="10404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dirty="0">
                <a:solidFill>
                  <a:schemeClr val="tx1"/>
                </a:solidFill>
              </a:rPr>
              <a:t>Бинарная классификация: </a:t>
            </a:r>
            <a:r>
              <a:rPr lang="en-US" b="1" dirty="0">
                <a:solidFill>
                  <a:schemeClr val="tx1"/>
                </a:solidFill>
              </a:rPr>
              <a:t>ACC ≈ 89%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Многоклассовая</a:t>
            </a:r>
            <a:r>
              <a:rPr lang="ru-RU" b="1" dirty="0">
                <a:solidFill>
                  <a:schemeClr val="tx1"/>
                </a:solidFill>
              </a:rPr>
              <a:t> классификация: «свет» </a:t>
            </a:r>
            <a:r>
              <a:rPr lang="en-US" b="1" dirty="0">
                <a:solidFill>
                  <a:schemeClr val="tx1"/>
                </a:solidFill>
              </a:rPr>
              <a:t>≈</a:t>
            </a:r>
            <a:r>
              <a:rPr lang="ru-RU" b="1" dirty="0">
                <a:solidFill>
                  <a:schemeClr val="tx1"/>
                </a:solidFill>
              </a:rPr>
              <a:t> 85%, «газ» </a:t>
            </a:r>
            <a:r>
              <a:rPr lang="en-US" b="1" dirty="0">
                <a:solidFill>
                  <a:schemeClr val="tx1"/>
                </a:solidFill>
              </a:rPr>
              <a:t>≈</a:t>
            </a:r>
            <a:r>
              <a:rPr lang="ru-RU" b="1" dirty="0">
                <a:solidFill>
                  <a:schemeClr val="tx1"/>
                </a:solidFill>
              </a:rPr>
              <a:t> 80%, «вода» </a:t>
            </a:r>
            <a:r>
              <a:rPr lang="en-US" b="1" dirty="0">
                <a:solidFill>
                  <a:schemeClr val="tx1"/>
                </a:solidFill>
              </a:rPr>
              <a:t>≈</a:t>
            </a:r>
            <a:r>
              <a:rPr lang="ru-RU" b="1" dirty="0">
                <a:solidFill>
                  <a:schemeClr val="tx1"/>
                </a:solidFill>
              </a:rPr>
              <a:t> 75%</a:t>
            </a:r>
          </a:p>
          <a:p>
            <a:r>
              <a:rPr lang="en-US" b="1" dirty="0">
                <a:solidFill>
                  <a:schemeClr val="tx1"/>
                </a:solidFill>
              </a:rPr>
              <a:t>P.S. </a:t>
            </a:r>
            <a:r>
              <a:rPr lang="ru-RU" b="1" dirty="0">
                <a:solidFill>
                  <a:schemeClr val="tx1"/>
                </a:solidFill>
              </a:rPr>
              <a:t>У «воды» много разновидностей: колодец, скважина, поливная, горячая, река (для с/х)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6EF6551-C348-4C95-B9AB-D6EC478BC5CE}"/>
              </a:ext>
            </a:extLst>
          </p:cNvPr>
          <p:cNvSpPr/>
          <p:nvPr/>
        </p:nvSpPr>
        <p:spPr>
          <a:xfrm>
            <a:off x="390936" y="30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Точность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162F73-6400-4509-9C87-D3AC0D63E15E}"/>
              </a:ext>
            </a:extLst>
          </p:cNvPr>
          <p:cNvSpPr/>
          <p:nvPr/>
        </p:nvSpPr>
        <p:spPr>
          <a:xfrm>
            <a:off x="1776000" y="5422232"/>
            <a:ext cx="10080000" cy="12467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Глубокая модульность. Платформа и стек позволяют без существенных затрат менять как применяемые алгоритмы, так и используемые фреймворки</a:t>
            </a:r>
            <a:r>
              <a:rPr lang="en-US" b="1" i="1" dirty="0">
                <a:solidFill>
                  <a:schemeClr val="tx1"/>
                </a:solidFill>
              </a:rPr>
              <a:t> </a:t>
            </a:r>
            <a:r>
              <a:rPr lang="ru-RU" b="1" i="1" dirty="0">
                <a:solidFill>
                  <a:schemeClr val="tx1"/>
                </a:solidFill>
              </a:rPr>
              <a:t>и библиотеки (на текущий момент это </a:t>
            </a:r>
            <a:r>
              <a:rPr lang="en-US" b="1" i="1" dirty="0" err="1">
                <a:solidFill>
                  <a:schemeClr val="tx1"/>
                </a:solidFill>
              </a:rPr>
              <a:t>Keras</a:t>
            </a:r>
            <a:r>
              <a:rPr lang="en-US" b="1" i="1" dirty="0">
                <a:solidFill>
                  <a:schemeClr val="tx1"/>
                </a:solidFill>
              </a:rPr>
              <a:t> </a:t>
            </a:r>
            <a:r>
              <a:rPr lang="ru-RU" b="1" i="1" dirty="0">
                <a:solidFill>
                  <a:schemeClr val="tx1"/>
                </a:solidFill>
              </a:rPr>
              <a:t>и </a:t>
            </a:r>
            <a:r>
              <a:rPr lang="en-US" b="1" i="1" dirty="0">
                <a:solidFill>
                  <a:schemeClr val="tx1"/>
                </a:solidFill>
              </a:rPr>
              <a:t>TensorFlow</a:t>
            </a:r>
            <a:r>
              <a:rPr lang="ru-RU" b="1" i="1" dirty="0">
                <a:solidFill>
                  <a:schemeClr val="tx1"/>
                </a:solidFill>
              </a:rPr>
              <a:t>).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Ручной управляемый запуск позволяет существенно экономить серверные мощности.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3029EBC-50AF-48DC-BF0E-D47E8946E9F5}"/>
              </a:ext>
            </a:extLst>
          </p:cNvPr>
          <p:cNvSpPr/>
          <p:nvPr/>
        </p:nvSpPr>
        <p:spPr>
          <a:xfrm>
            <a:off x="1830936" y="522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Техническая реализация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27F58B4-02C6-4765-81B1-5975CF2FB1E9}"/>
              </a:ext>
            </a:extLst>
          </p:cNvPr>
          <p:cNvSpPr/>
          <p:nvPr/>
        </p:nvSpPr>
        <p:spPr>
          <a:xfrm>
            <a:off x="1416000" y="4307400"/>
            <a:ext cx="10080000" cy="7187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Управление через веб-интерфейс. Машинная обработка – лишь часть (модуль) разрабатываемого многофункционального СПО. 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DED2931-B269-49DF-AB1D-63FD4874EA28}"/>
              </a:ext>
            </a:extLst>
          </p:cNvPr>
          <p:cNvSpPr/>
          <p:nvPr/>
        </p:nvSpPr>
        <p:spPr>
          <a:xfrm>
            <a:off x="1470936" y="4149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Интерфейс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B19A6A3-246D-4324-9ECF-4443B69E0E72}"/>
              </a:ext>
            </a:extLst>
          </p:cNvPr>
          <p:cNvSpPr/>
          <p:nvPr/>
        </p:nvSpPr>
        <p:spPr>
          <a:xfrm>
            <a:off x="1056000" y="2915399"/>
            <a:ext cx="10080000" cy="10044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Из текста объявления извлекается и классифицируется информация о коммуникациях.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Предусмотрено использование различных моделей (основной и пользовательских).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Запуск осуществляется вручную.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3C8BFAB-281B-4CC0-B5B0-70D3AB746F03}"/>
              </a:ext>
            </a:extLst>
          </p:cNvPr>
          <p:cNvSpPr/>
          <p:nvPr/>
        </p:nvSpPr>
        <p:spPr>
          <a:xfrm>
            <a:off x="1110936" y="2757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Функционал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EFB2B13-CBE2-40B1-85F4-5C5773F87DF4}"/>
              </a:ext>
            </a:extLst>
          </p:cNvPr>
          <p:cNvSpPr/>
          <p:nvPr/>
        </p:nvSpPr>
        <p:spPr>
          <a:xfrm>
            <a:off x="696000" y="1835400"/>
            <a:ext cx="10080000" cy="7187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b" anchorCtr="0"/>
          <a:lstStyle/>
          <a:p>
            <a:r>
              <a:rPr lang="ru-RU" b="1" i="1" dirty="0">
                <a:solidFill>
                  <a:schemeClr val="tx1"/>
                </a:solidFill>
              </a:rPr>
              <a:t>Виртуальный сервер. Выделено: 8 ядер процессора и 16 Гб оперативной памяти.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По наблюдениям используется 4 ядра и 6-8 Гб оперативки (</a:t>
            </a:r>
            <a:r>
              <a:rPr lang="ru-RU" b="1" i="1" dirty="0" err="1">
                <a:solidFill>
                  <a:schemeClr val="tx1"/>
                </a:solidFill>
              </a:rPr>
              <a:t>лексер</a:t>
            </a:r>
            <a:r>
              <a:rPr lang="ru-RU" b="1" i="1" dirty="0">
                <a:solidFill>
                  <a:schemeClr val="tx1"/>
                </a:solidFill>
              </a:rPr>
              <a:t> и все три модели)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DEF3F7C5-D921-4003-BE9C-F07166515E73}"/>
              </a:ext>
            </a:extLst>
          </p:cNvPr>
          <p:cNvSpPr/>
          <p:nvPr/>
        </p:nvSpPr>
        <p:spPr>
          <a:xfrm>
            <a:off x="750936" y="1677000"/>
            <a:ext cx="3600000" cy="288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</a:rPr>
              <a:t>Ресурсозатратность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8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1266</TotalTime>
  <Words>2001</Words>
  <Application>Microsoft Office PowerPoint</Application>
  <PresentationFormat>Широкоэкранный</PresentationFormat>
  <Paragraphs>230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Машинное обучение при анализе  объектов-аналогов:  задачи, проблемы, опыт,  технологические решения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Зумберг</dc:creator>
  <cp:lastModifiedBy>Арина Потоцкая</cp:lastModifiedBy>
  <cp:revision>106</cp:revision>
  <dcterms:created xsi:type="dcterms:W3CDTF">2019-05-30T12:02:17Z</dcterms:created>
  <dcterms:modified xsi:type="dcterms:W3CDTF">2019-06-24T09:27:12Z</dcterms:modified>
</cp:coreProperties>
</file>