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83" r:id="rId3"/>
    <p:sldId id="270" r:id="rId4"/>
    <p:sldId id="269" r:id="rId5"/>
    <p:sldId id="271" r:id="rId6"/>
    <p:sldId id="272" r:id="rId7"/>
    <p:sldId id="273" r:id="rId8"/>
    <p:sldId id="277" r:id="rId9"/>
    <p:sldId id="279" r:id="rId10"/>
    <p:sldId id="262" r:id="rId11"/>
    <p:sldId id="281" r:id="rId1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576" y="8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1F5C6E5-856D-4C1E-9C8F-E7D015FEB1C3}" type="datetimeFigureOut">
              <a:rPr lang="ru-RU" smtClean="0"/>
              <a:t>29.01.2019</a:t>
            </a:fld>
            <a:endParaRPr lang="ru-RU"/>
          </a:p>
        </p:txBody>
      </p:sp>
      <p:sp>
        <p:nvSpPr>
          <p:cNvPr id="4" name="Нижний колонтитул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87CA2E-F739-4BA5-AE2D-B196763324EA}" type="slidenum">
              <a:rPr lang="ru-RU" smtClean="0"/>
              <a:t>‹#›</a:t>
            </a:fld>
            <a:endParaRPr lang="ru-RU"/>
          </a:p>
        </p:txBody>
      </p:sp>
    </p:spTree>
    <p:extLst>
      <p:ext uri="{BB962C8B-B14F-4D97-AF65-F5344CB8AC3E}">
        <p14:creationId xmlns:p14="http://schemas.microsoft.com/office/powerpoint/2010/main" val="2165935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B53458B-2758-4E6E-A9BA-797053FDFCA3}" type="datetimeFigureOut">
              <a:rPr lang="ru-RU" smtClean="0"/>
              <a:t>29.01.2019</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39C0035-73AB-48C2-BD38-3FD3A27655F0}" type="slidenum">
              <a:rPr lang="ru-RU" smtClean="0"/>
              <a:t>‹#›</a:t>
            </a:fld>
            <a:endParaRPr lang="ru-RU"/>
          </a:p>
        </p:txBody>
      </p:sp>
    </p:spTree>
    <p:extLst>
      <p:ext uri="{BB962C8B-B14F-4D97-AF65-F5344CB8AC3E}">
        <p14:creationId xmlns:p14="http://schemas.microsoft.com/office/powerpoint/2010/main" val="283950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405660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3678943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3730893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2229453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3007989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1739351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1480419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My First Template</a:t>
            </a:r>
            <a:endParaRPr lang="en-US" dirty="0"/>
          </a:p>
        </p:txBody>
      </p:sp>
    </p:spTree>
    <p:extLst>
      <p:ext uri="{BB962C8B-B14F-4D97-AF65-F5344CB8AC3E}">
        <p14:creationId xmlns:p14="http://schemas.microsoft.com/office/powerpoint/2010/main" val="18110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My First Template</a:t>
            </a:r>
            <a:endParaRPr lang="en-US"/>
          </a:p>
        </p:txBody>
      </p:sp>
    </p:spTree>
    <p:extLst>
      <p:ext uri="{BB962C8B-B14F-4D97-AF65-F5344CB8AC3E}">
        <p14:creationId xmlns:p14="http://schemas.microsoft.com/office/powerpoint/2010/main" val="1076087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CB9FF11-6C38-491F-B675-91436E8F2A02}" type="datetimeFigureOut">
              <a:rPr lang="ru-RU" smtClean="0"/>
              <a:t>29.01.2019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3823997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B9FF11-6C38-491F-B675-91436E8F2A02}" type="datetimeFigureOut">
              <a:rPr lang="ru-RU" smtClean="0"/>
              <a:t>29.01.2019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2751824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B9FF11-6C38-491F-B675-91436E8F2A02}" type="datetimeFigureOut">
              <a:rPr lang="ru-RU" smtClean="0"/>
              <a:t>29.01.2019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797563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Number+Foo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36800" y="356628"/>
            <a:ext cx="7518400" cy="471365"/>
          </a:xfrm>
          <a:prstGeom prst="rect">
            <a:avLst/>
          </a:prstGeom>
        </p:spPr>
        <p:txBody>
          <a:bodyPr wrap="none" lIns="0" tIns="0" rIns="0" bIns="0" anchor="ctr">
            <a:noAutofit/>
          </a:bodyPr>
          <a:lstStyle>
            <a:lvl1pPr algn="ctr">
              <a:defRPr sz="3200" b="1" baseline="0">
                <a:solidFill>
                  <a:schemeClr val="tx1">
                    <a:lumMod val="90000"/>
                    <a:lumOff val="10000"/>
                  </a:schemeClr>
                </a:solidFill>
              </a:defRPr>
            </a:lvl1pPr>
          </a:lstStyle>
          <a:p>
            <a:r>
              <a:rPr lang="en-US" dirty="0" smtClean="0"/>
              <a:t>Click To Edit Master Title Style</a:t>
            </a:r>
            <a:endParaRPr lang="en-US" dirty="0"/>
          </a:p>
        </p:txBody>
      </p:sp>
      <p:sp>
        <p:nvSpPr>
          <p:cNvPr id="15" name="Text Placeholder 3"/>
          <p:cNvSpPr>
            <a:spLocks noGrp="1"/>
          </p:cNvSpPr>
          <p:nvPr>
            <p:ph type="body" sz="half" idx="2" hasCustomPrompt="1"/>
          </p:nvPr>
        </p:nvSpPr>
        <p:spPr>
          <a:xfrm>
            <a:off x="3352800" y="825950"/>
            <a:ext cx="5486400" cy="267661"/>
          </a:xfrm>
          <a:prstGeom prst="rect">
            <a:avLst/>
          </a:prstGeom>
        </p:spPr>
        <p:txBody>
          <a:bodyPr wrap="square" lIns="0" tIns="0" rIns="0" bIns="0" anchor="ctr">
            <a:noAutofit/>
          </a:bodyPr>
          <a:lstStyle>
            <a:lvl1pPr marL="0" indent="0" algn="ctr">
              <a:buNone/>
              <a:defRPr sz="1600" b="1" i="0" baseline="0">
                <a:solidFill>
                  <a:schemeClr val="bg1">
                    <a:lumMod val="75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smtClean="0"/>
              <a:t>Subtext Goes Here</a:t>
            </a:r>
          </a:p>
        </p:txBody>
      </p:sp>
      <p:sp>
        <p:nvSpPr>
          <p:cNvPr id="24" name="Right Triangle 23"/>
          <p:cNvSpPr/>
          <p:nvPr userDrawn="1"/>
        </p:nvSpPr>
        <p:spPr>
          <a:xfrm rot="8100000">
            <a:off x="5942382" y="6704379"/>
            <a:ext cx="307239" cy="307239"/>
          </a:xfrm>
          <a:prstGeom prst="r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8" name="Oval 7"/>
          <p:cNvSpPr/>
          <p:nvPr userDrawn="1"/>
        </p:nvSpPr>
        <p:spPr>
          <a:xfrm>
            <a:off x="222203" y="6256701"/>
            <a:ext cx="384047" cy="384047"/>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Slide Number Placeholder 4"/>
          <p:cNvSpPr>
            <a:spLocks noGrp="1"/>
          </p:cNvSpPr>
          <p:nvPr>
            <p:ph type="sldNum" sz="quarter" idx="12"/>
          </p:nvPr>
        </p:nvSpPr>
        <p:spPr>
          <a:xfrm>
            <a:off x="109106" y="6265633"/>
            <a:ext cx="610241" cy="366183"/>
          </a:xfrm>
          <a:prstGeom prst="rect">
            <a:avLst/>
          </a:prstGeom>
        </p:spPr>
        <p:txBody>
          <a:bodyPr anchor="ctr"/>
          <a:lstStyle>
            <a:lvl1pPr algn="ctr">
              <a:defRPr sz="1333" b="1">
                <a:solidFill>
                  <a:schemeClr val="tx1">
                    <a:lumMod val="25000"/>
                    <a:lumOff val="75000"/>
                  </a:schemeClr>
                </a:solidFill>
              </a:defRPr>
            </a:lvl1pPr>
          </a:lstStyle>
          <a:p>
            <a:fld id="{C136B7D2-B98C-44FD-8D04-7EC62A564975}" type="slidenum">
              <a:rPr lang="en-US" smtClean="0"/>
              <a:pPr/>
              <a:t>‹#›</a:t>
            </a:fld>
            <a:endParaRPr lang="en-US" dirty="0"/>
          </a:p>
        </p:txBody>
      </p:sp>
    </p:spTree>
    <p:extLst>
      <p:ext uri="{BB962C8B-B14F-4D97-AF65-F5344CB8AC3E}">
        <p14:creationId xmlns:p14="http://schemas.microsoft.com/office/powerpoint/2010/main" val="92929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B9FF11-6C38-491F-B675-91436E8F2A02}" type="datetimeFigureOut">
              <a:rPr lang="ru-RU" smtClean="0"/>
              <a:t>29.01.2019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3767568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CB9FF11-6C38-491F-B675-91436E8F2A02}" type="datetimeFigureOut">
              <a:rPr lang="ru-RU" smtClean="0"/>
              <a:t>29.01.2019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1970912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CB9FF11-6C38-491F-B675-91436E8F2A02}" type="datetimeFigureOut">
              <a:rPr lang="ru-RU" smtClean="0"/>
              <a:t>29.01.2019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1867801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CB9FF11-6C38-491F-B675-91436E8F2A02}" type="datetimeFigureOut">
              <a:rPr lang="ru-RU" smtClean="0"/>
              <a:t>29.01.2019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3385449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CB9FF11-6C38-491F-B675-91436E8F2A02}" type="datetimeFigureOut">
              <a:rPr lang="ru-RU" smtClean="0"/>
              <a:t>29.01.2019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865688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B9FF11-6C38-491F-B675-91436E8F2A02}" type="datetimeFigureOut">
              <a:rPr lang="ru-RU" smtClean="0"/>
              <a:t>29.01.2019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22485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CB9FF11-6C38-491F-B675-91436E8F2A02}" type="datetimeFigureOut">
              <a:rPr lang="ru-RU" smtClean="0"/>
              <a:t>29.01.2019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2067586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CB9FF11-6C38-491F-B675-91436E8F2A02}" type="datetimeFigureOut">
              <a:rPr lang="ru-RU" smtClean="0"/>
              <a:t>29.01.2019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F5DA6D-FB28-4EB1-8EBF-79ABB404D76A}" type="slidenum">
              <a:rPr lang="ru-RU" smtClean="0"/>
              <a:t>‹#›</a:t>
            </a:fld>
            <a:endParaRPr lang="ru-RU"/>
          </a:p>
        </p:txBody>
      </p:sp>
    </p:spTree>
    <p:extLst>
      <p:ext uri="{BB962C8B-B14F-4D97-AF65-F5344CB8AC3E}">
        <p14:creationId xmlns:p14="http://schemas.microsoft.com/office/powerpoint/2010/main" val="77225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B9FF11-6C38-491F-B675-91436E8F2A02}" type="datetimeFigureOut">
              <a:rPr lang="ru-RU" smtClean="0"/>
              <a:t>29.01.2019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5DA6D-FB28-4EB1-8EBF-79ABB404D76A}" type="slidenum">
              <a:rPr lang="ru-RU" smtClean="0"/>
              <a:t>‹#›</a:t>
            </a:fld>
            <a:endParaRPr lang="ru-RU"/>
          </a:p>
        </p:txBody>
      </p:sp>
    </p:spTree>
    <p:extLst>
      <p:ext uri="{BB962C8B-B14F-4D97-AF65-F5344CB8AC3E}">
        <p14:creationId xmlns:p14="http://schemas.microsoft.com/office/powerpoint/2010/main" val="1857733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75520" y="1916113"/>
            <a:ext cx="8568952" cy="2737023"/>
          </a:xfrm>
        </p:spPr>
        <p:txBody>
          <a:bodyPr rtlCol="0">
            <a:normAutofit/>
          </a:bodyPr>
          <a:lstStyle/>
          <a:p>
            <a:pPr>
              <a:defRPr/>
            </a:pPr>
            <a:r>
              <a:rPr lang="ru-RU" altLang="ru-RU" sz="2200" b="1" dirty="0" smtClean="0">
                <a:solidFill>
                  <a:srgbClr val="0070C0"/>
                </a:solidFill>
                <a:latin typeface="Times New Roman" panose="02020603050405020304" pitchFamily="18" charset="0"/>
                <a:cs typeface="Times New Roman" panose="02020603050405020304" pitchFamily="18" charset="0"/>
              </a:rPr>
              <a:t>Выпускная квалификационная работа на </a:t>
            </a:r>
            <a:r>
              <a:rPr lang="ru-RU" altLang="ru-RU" sz="2200" b="1" dirty="0">
                <a:solidFill>
                  <a:srgbClr val="0070C0"/>
                </a:solidFill>
                <a:latin typeface="Times New Roman" panose="02020603050405020304" pitchFamily="18" charset="0"/>
                <a:cs typeface="Times New Roman" panose="02020603050405020304" pitchFamily="18" charset="0"/>
              </a:rPr>
              <a:t>тему:</a:t>
            </a:r>
            <a:r>
              <a:rPr lang="ru-RU" altLang="ru-RU" sz="1800" b="1" dirty="0">
                <a:solidFill>
                  <a:srgbClr val="0070C0"/>
                </a:solidFill>
                <a:latin typeface="Times New Roman" panose="02020603050405020304" pitchFamily="18" charset="0"/>
                <a:cs typeface="Times New Roman" panose="02020603050405020304" pitchFamily="18" charset="0"/>
              </a:rPr>
              <a:t/>
            </a:r>
            <a:br>
              <a:rPr lang="ru-RU" altLang="ru-RU" sz="1800" b="1" dirty="0">
                <a:solidFill>
                  <a:srgbClr val="0070C0"/>
                </a:solidFill>
                <a:latin typeface="Times New Roman" panose="02020603050405020304" pitchFamily="18" charset="0"/>
                <a:cs typeface="Times New Roman" panose="02020603050405020304" pitchFamily="18" charset="0"/>
              </a:rPr>
            </a:br>
            <a:r>
              <a:rPr lang="ru-RU" altLang="ru-RU" sz="2800" b="1" dirty="0">
                <a:solidFill>
                  <a:srgbClr val="0070C0"/>
                </a:solidFill>
                <a:latin typeface="Times New Roman" panose="02020603050405020304" pitchFamily="18" charset="0"/>
                <a:cs typeface="Times New Roman" panose="02020603050405020304" pitchFamily="18" charset="0"/>
              </a:rPr>
              <a:t/>
            </a:r>
            <a:br>
              <a:rPr lang="ru-RU" altLang="ru-RU" sz="2800" b="1" dirty="0">
                <a:solidFill>
                  <a:srgbClr val="0070C0"/>
                </a:solidFill>
                <a:latin typeface="Times New Roman" panose="02020603050405020304" pitchFamily="18" charset="0"/>
                <a:cs typeface="Times New Roman" panose="02020603050405020304" pitchFamily="18" charset="0"/>
              </a:rPr>
            </a:br>
            <a:r>
              <a:rPr lang="ru-RU" altLang="ru-RU" sz="2800" b="1" dirty="0">
                <a:solidFill>
                  <a:srgbClr val="0070C0"/>
                </a:solidFill>
                <a:latin typeface="Times New Roman" panose="02020603050405020304" pitchFamily="18" charset="0"/>
                <a:cs typeface="Times New Roman" panose="02020603050405020304" pitchFamily="18" charset="0"/>
              </a:rPr>
              <a:t> </a:t>
            </a:r>
            <a:r>
              <a:rPr lang="ru-RU" altLang="ru-RU" sz="2800" b="1" dirty="0" smtClean="0">
                <a:solidFill>
                  <a:srgbClr val="0070C0"/>
                </a:solidFill>
                <a:latin typeface="Times New Roman" panose="02020603050405020304" pitchFamily="18" charset="0"/>
                <a:cs typeface="Times New Roman" panose="02020603050405020304" pitchFamily="18" charset="0"/>
              </a:rPr>
              <a:t>«АНАЛИЗ ЧУВСТВИТЕЛЬНОСТИ </a:t>
            </a:r>
            <a:br>
              <a:rPr lang="ru-RU" altLang="ru-RU" sz="2800" b="1" dirty="0" smtClean="0">
                <a:solidFill>
                  <a:srgbClr val="0070C0"/>
                </a:solidFill>
                <a:latin typeface="Times New Roman" panose="02020603050405020304" pitchFamily="18" charset="0"/>
                <a:cs typeface="Times New Roman" panose="02020603050405020304" pitchFamily="18" charset="0"/>
              </a:rPr>
            </a:br>
            <a:r>
              <a:rPr lang="ru-RU" altLang="ru-RU" sz="2800" b="1" dirty="0" smtClean="0">
                <a:solidFill>
                  <a:srgbClr val="0070C0"/>
                </a:solidFill>
                <a:latin typeface="Times New Roman" panose="02020603050405020304" pitchFamily="18" charset="0"/>
                <a:cs typeface="Times New Roman" panose="02020603050405020304" pitchFamily="18" charset="0"/>
              </a:rPr>
              <a:t>КАК ИНСТРУМЕНТ ЭКСПЕРТИЗЫ ОТЧЕТОВ ОБ ОЦЕНКЕ БИЗНЕСА»</a:t>
            </a:r>
            <a:endParaRPr lang="ru-RU" altLang="ru-RU" sz="2800" b="1" dirty="0">
              <a:solidFill>
                <a:srgbClr val="0070C0"/>
              </a:solidFill>
              <a:latin typeface="Times New Roman" panose="02020603050405020304" pitchFamily="18" charset="0"/>
              <a:cs typeface="Times New Roman" panose="02020603050405020304" pitchFamily="18" charset="0"/>
            </a:endParaRPr>
          </a:p>
        </p:txBody>
      </p:sp>
      <p:sp>
        <p:nvSpPr>
          <p:cNvPr id="15362" name="Rectangle 3"/>
          <p:cNvSpPr>
            <a:spLocks noGrp="1" noChangeArrowheads="1"/>
          </p:cNvSpPr>
          <p:nvPr>
            <p:ph type="subTitle" idx="1"/>
          </p:nvPr>
        </p:nvSpPr>
        <p:spPr>
          <a:xfrm>
            <a:off x="2910187" y="5085185"/>
            <a:ext cx="6985000" cy="936625"/>
          </a:xfrm>
        </p:spPr>
        <p:txBody>
          <a:bodyPr>
            <a:normAutofit/>
          </a:bodyPr>
          <a:lstStyle/>
          <a:p>
            <a:r>
              <a:rPr lang="ru-RU" altLang="ru-RU" sz="1800" dirty="0">
                <a:solidFill>
                  <a:srgbClr val="0070C0"/>
                </a:solidFill>
                <a:latin typeface="Times New Roman" panose="02020603050405020304" pitchFamily="18" charset="0"/>
                <a:cs typeface="Times New Roman" panose="02020603050405020304" pitchFamily="18" charset="0"/>
              </a:rPr>
              <a:t>Магистрант: </a:t>
            </a:r>
            <a:r>
              <a:rPr lang="ru-RU" altLang="ru-RU" sz="1800" dirty="0" err="1" smtClean="0">
                <a:solidFill>
                  <a:srgbClr val="0070C0"/>
                </a:solidFill>
                <a:latin typeface="Times New Roman" panose="02020603050405020304" pitchFamily="18" charset="0"/>
                <a:cs typeface="Times New Roman" panose="02020603050405020304" pitchFamily="18" charset="0"/>
              </a:rPr>
              <a:t>Четырина</a:t>
            </a:r>
            <a:r>
              <a:rPr lang="ru-RU" altLang="ru-RU" sz="1800" dirty="0" smtClean="0">
                <a:solidFill>
                  <a:srgbClr val="0070C0"/>
                </a:solidFill>
                <a:latin typeface="Times New Roman" panose="02020603050405020304" pitchFamily="18" charset="0"/>
                <a:cs typeface="Times New Roman" panose="02020603050405020304" pitchFamily="18" charset="0"/>
              </a:rPr>
              <a:t> Ксения Сергеевна</a:t>
            </a:r>
            <a:endParaRPr lang="ru-RU" sz="1800" dirty="0">
              <a:solidFill>
                <a:srgbClr val="0070C0"/>
              </a:solidFill>
              <a:latin typeface="Times New Roman" panose="02020603050405020304" pitchFamily="18" charset="0"/>
              <a:cs typeface="Times New Roman" panose="02020603050405020304" pitchFamily="18" charset="0"/>
            </a:endParaRPr>
          </a:p>
          <a:p>
            <a:r>
              <a:rPr lang="ru-RU" sz="1800" dirty="0">
                <a:solidFill>
                  <a:srgbClr val="0070C0"/>
                </a:solidFill>
                <a:latin typeface="Times New Roman" panose="02020603050405020304" pitchFamily="18" charset="0"/>
                <a:cs typeface="Times New Roman" panose="02020603050405020304" pitchFamily="18" charset="0"/>
              </a:rPr>
              <a:t>Научный руководитель: </a:t>
            </a:r>
            <a:r>
              <a:rPr lang="ru-RU" sz="1800" dirty="0" smtClean="0">
                <a:solidFill>
                  <a:srgbClr val="0070C0"/>
                </a:solidFill>
                <a:latin typeface="Times New Roman" panose="02020603050405020304" pitchFamily="18" charset="0"/>
                <a:cs typeface="Times New Roman" panose="02020603050405020304" pitchFamily="18" charset="0"/>
              </a:rPr>
              <a:t>Семенова Галина Николаевна</a:t>
            </a:r>
            <a:endParaRPr lang="ru-RU" sz="1800" dirty="0">
              <a:solidFill>
                <a:srgbClr val="0070C0"/>
              </a:solidFill>
              <a:latin typeface="Times New Roman" panose="02020603050405020304" pitchFamily="18" charset="0"/>
              <a:cs typeface="Times New Roman" panose="02020603050405020304" pitchFamily="18" charset="0"/>
            </a:endParaRPr>
          </a:p>
          <a:p>
            <a:endParaRPr lang="ru-RU" altLang="ru-RU" sz="1800" dirty="0">
              <a:solidFill>
                <a:srgbClr val="0070C0"/>
              </a:solidFill>
              <a:latin typeface="Times New Roman" panose="02020603050405020304" pitchFamily="18" charset="0"/>
              <a:cs typeface="Times New Roman" panose="02020603050405020304" pitchFamily="18" charset="0"/>
            </a:endParaRPr>
          </a:p>
        </p:txBody>
      </p:sp>
      <p:sp>
        <p:nvSpPr>
          <p:cNvPr id="15363" name="Rectangle 2"/>
          <p:cNvSpPr txBox="1">
            <a:spLocks noChangeArrowheads="1"/>
          </p:cNvSpPr>
          <p:nvPr/>
        </p:nvSpPr>
        <p:spPr bwMode="auto">
          <a:xfrm>
            <a:off x="3786213" y="156473"/>
            <a:ext cx="6696744" cy="981075"/>
          </a:xfrm>
          <a:prstGeom prst="rect">
            <a:avLst/>
          </a:prstGeom>
          <a:noFill/>
          <a:ln w="9525">
            <a:noFill/>
            <a:miter lim="800000"/>
            <a:headEnd/>
            <a:tailEnd/>
          </a:ln>
        </p:spPr>
        <p:txBody>
          <a:bodyPr anchor="ctr"/>
          <a:lstStyle/>
          <a:p>
            <a:pPr algn="ctr"/>
            <a:r>
              <a:rPr lang="ru-RU" sz="2000" b="1" dirty="0">
                <a:solidFill>
                  <a:srgbClr val="0070C0"/>
                </a:solidFill>
                <a:latin typeface="Times New Roman" panose="02020603050405020304" pitchFamily="18" charset="0"/>
                <a:cs typeface="Times New Roman" panose="02020603050405020304" pitchFamily="18" charset="0"/>
              </a:rPr>
              <a:t>ФГБОУ ВПО «Российский экономический университет </a:t>
            </a:r>
            <a:endParaRPr lang="en-US" sz="2000" b="1" dirty="0">
              <a:solidFill>
                <a:srgbClr val="0070C0"/>
              </a:solidFill>
              <a:latin typeface="Times New Roman" panose="02020603050405020304" pitchFamily="18" charset="0"/>
              <a:cs typeface="Times New Roman" panose="02020603050405020304" pitchFamily="18" charset="0"/>
            </a:endParaRPr>
          </a:p>
          <a:p>
            <a:pPr algn="ctr"/>
            <a:r>
              <a:rPr lang="ru-RU" sz="2000" b="1" dirty="0">
                <a:solidFill>
                  <a:srgbClr val="0070C0"/>
                </a:solidFill>
                <a:latin typeface="Times New Roman" panose="02020603050405020304" pitchFamily="18" charset="0"/>
                <a:cs typeface="Times New Roman" panose="02020603050405020304" pitchFamily="18" charset="0"/>
              </a:rPr>
              <a:t>им. Г.В. Плеханова»</a:t>
            </a:r>
            <a:endParaRPr lang="ru-RU" sz="2000" dirty="0">
              <a:solidFill>
                <a:srgbClr val="0070C0"/>
              </a:solidFill>
              <a:latin typeface="Times New Roman" panose="02020603050405020304" pitchFamily="18" charset="0"/>
              <a:cs typeface="Times New Roman" panose="02020603050405020304" pitchFamily="18" charset="0"/>
            </a:endParaRPr>
          </a:p>
          <a:p>
            <a:pPr algn="ctr">
              <a:spcBef>
                <a:spcPts val="600"/>
              </a:spcBef>
            </a:pPr>
            <a:r>
              <a:rPr lang="ru-RU" sz="2000" b="1" dirty="0">
                <a:solidFill>
                  <a:srgbClr val="0070C0"/>
                </a:solidFill>
                <a:latin typeface="Times New Roman" panose="02020603050405020304" pitchFamily="18" charset="0"/>
                <a:cs typeface="Times New Roman" panose="02020603050405020304" pitchFamily="18" charset="0"/>
              </a:rPr>
              <a:t>факультет дистанционного обучения</a:t>
            </a:r>
            <a:endParaRPr lang="ru-RU" sz="2000" dirty="0">
              <a:solidFill>
                <a:srgbClr val="0070C0"/>
              </a:solidFill>
              <a:latin typeface="Times New Roman" panose="02020603050405020304" pitchFamily="18" charset="0"/>
              <a:cs typeface="Times New Roman" panose="02020603050405020304" pitchFamily="18" charset="0"/>
            </a:endParaRPr>
          </a:p>
        </p:txBody>
      </p:sp>
      <p:pic>
        <p:nvPicPr>
          <p:cNvPr id="15364" name="Picture 2" descr="C:\Users\Ильин МО\Desktop\загруженное.jpg"/>
          <p:cNvPicPr>
            <a:picLocks noChangeAspect="1" noChangeArrowheads="1"/>
          </p:cNvPicPr>
          <p:nvPr/>
        </p:nvPicPr>
        <p:blipFill>
          <a:blip r:embed="rId2"/>
          <a:srcRect/>
          <a:stretch>
            <a:fillRect/>
          </a:stretch>
        </p:blipFill>
        <p:spPr bwMode="auto">
          <a:xfrm>
            <a:off x="1573212" y="17463"/>
            <a:ext cx="2218532" cy="1992083"/>
          </a:xfrm>
          <a:prstGeom prst="rect">
            <a:avLst/>
          </a:prstGeom>
          <a:noFill/>
          <a:ln w="9525">
            <a:noFill/>
            <a:miter lim="800000"/>
            <a:headEnd/>
            <a:tailEnd/>
          </a:ln>
        </p:spPr>
      </p:pic>
      <p:sp>
        <p:nvSpPr>
          <p:cNvPr id="2" name="TextBox 1"/>
          <p:cNvSpPr txBox="1"/>
          <p:nvPr/>
        </p:nvSpPr>
        <p:spPr>
          <a:xfrm>
            <a:off x="5646603" y="6278175"/>
            <a:ext cx="1512168" cy="369332"/>
          </a:xfrm>
          <a:prstGeom prst="rect">
            <a:avLst/>
          </a:prstGeom>
          <a:noFill/>
        </p:spPr>
        <p:txBody>
          <a:bodyPr wrap="square" rtlCol="0">
            <a:spAutoFit/>
          </a:bodyPr>
          <a:lstStyle/>
          <a:p>
            <a:pPr algn="ctr"/>
            <a:r>
              <a:rPr lang="ru-RU" dirty="0" smtClean="0">
                <a:solidFill>
                  <a:schemeClr val="accent1"/>
                </a:solidFill>
                <a:latin typeface="Times New Roman" panose="02020603050405020304" pitchFamily="18" charset="0"/>
                <a:cs typeface="Times New Roman" panose="02020603050405020304" pitchFamily="18" charset="0"/>
              </a:rPr>
              <a:t>2019</a:t>
            </a:r>
            <a:endParaRPr lang="ru-RU"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526740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val 52"/>
          <p:cNvSpPr/>
          <p:nvPr/>
        </p:nvSpPr>
        <p:spPr>
          <a:xfrm>
            <a:off x="4381119" y="1297315"/>
            <a:ext cx="3632318" cy="3729167"/>
          </a:xfrm>
          <a:prstGeom prst="ellipse">
            <a:avLst/>
          </a:prstGeom>
          <a:noFill/>
          <a:ln w="19050">
            <a:solidFill>
              <a:schemeClr val="tx2">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 name="Title 21"/>
          <p:cNvSpPr>
            <a:spLocks noGrp="1"/>
          </p:cNvSpPr>
          <p:nvPr>
            <p:ph type="title"/>
          </p:nvPr>
        </p:nvSpPr>
        <p:spPr/>
        <p:txBody>
          <a:bodyPr/>
          <a:lstStyle/>
          <a:p>
            <a:r>
              <a:rPr lang="ru-RU" dirty="0"/>
              <a:t>Алгоритм проведения анализа чувствительности финансовой </a:t>
            </a:r>
            <a:r>
              <a:rPr lang="ru-RU" dirty="0" smtClean="0"/>
              <a:t>модели</a:t>
            </a:r>
            <a:endParaRPr lang="en-US" dirty="0"/>
          </a:p>
        </p:txBody>
      </p:sp>
      <p:sp>
        <p:nvSpPr>
          <p:cNvPr id="35" name="Slide Number Placeholder 34"/>
          <p:cNvSpPr>
            <a:spLocks noGrp="1"/>
          </p:cNvSpPr>
          <p:nvPr>
            <p:ph type="sldNum" sz="quarter" idx="12"/>
          </p:nvPr>
        </p:nvSpPr>
        <p:spPr>
          <a:prstGeom prst="rect">
            <a:avLst/>
          </a:prstGeom>
        </p:spPr>
        <p:txBody>
          <a:bodyPr/>
          <a:lstStyle/>
          <a:p>
            <a:fld id="{C136B7D2-B98C-44FD-8D04-7EC62A564975}" type="slidenum">
              <a:rPr lang="en-US" smtClean="0"/>
              <a:pPr/>
              <a:t>10</a:t>
            </a:fld>
            <a:endParaRPr lang="en-US" dirty="0"/>
          </a:p>
        </p:txBody>
      </p:sp>
      <p:sp>
        <p:nvSpPr>
          <p:cNvPr id="47" name="Freeform 46"/>
          <p:cNvSpPr/>
          <p:nvPr/>
        </p:nvSpPr>
        <p:spPr>
          <a:xfrm>
            <a:off x="7426068" y="2611926"/>
            <a:ext cx="1162708" cy="1152560"/>
          </a:xfrm>
          <a:custGeom>
            <a:avLst/>
            <a:gdLst>
              <a:gd name="connsiteX0" fmla="*/ 0 w 1127124"/>
              <a:gd name="connsiteY0" fmla="*/ 563562 h 1127124"/>
              <a:gd name="connsiteX1" fmla="*/ 165064 w 1127124"/>
              <a:gd name="connsiteY1" fmla="*/ 165064 h 1127124"/>
              <a:gd name="connsiteX2" fmla="*/ 563563 w 1127124"/>
              <a:gd name="connsiteY2" fmla="*/ 1 h 1127124"/>
              <a:gd name="connsiteX3" fmla="*/ 962061 w 1127124"/>
              <a:gd name="connsiteY3" fmla="*/ 165065 h 1127124"/>
              <a:gd name="connsiteX4" fmla="*/ 1127124 w 1127124"/>
              <a:gd name="connsiteY4" fmla="*/ 563564 h 1127124"/>
              <a:gd name="connsiteX5" fmla="*/ 962060 w 1127124"/>
              <a:gd name="connsiteY5" fmla="*/ 962063 h 1127124"/>
              <a:gd name="connsiteX6" fmla="*/ 563561 w 1127124"/>
              <a:gd name="connsiteY6" fmla="*/ 1127126 h 1127124"/>
              <a:gd name="connsiteX7" fmla="*/ 165062 w 1127124"/>
              <a:gd name="connsiteY7" fmla="*/ 962062 h 1127124"/>
              <a:gd name="connsiteX8" fmla="*/ -1 w 1127124"/>
              <a:gd name="connsiteY8" fmla="*/ 563563 h 1127124"/>
              <a:gd name="connsiteX9" fmla="*/ 0 w 1127124"/>
              <a:gd name="connsiteY9" fmla="*/ 563562 h 112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7124" h="1127124">
                <a:moveTo>
                  <a:pt x="0" y="563562"/>
                </a:moveTo>
                <a:cubicBezTo>
                  <a:pt x="0" y="414096"/>
                  <a:pt x="59375" y="270752"/>
                  <a:pt x="165064" y="165064"/>
                </a:cubicBezTo>
                <a:cubicBezTo>
                  <a:pt x="270753" y="59376"/>
                  <a:pt x="414097" y="1"/>
                  <a:pt x="563563" y="1"/>
                </a:cubicBezTo>
                <a:cubicBezTo>
                  <a:pt x="713029" y="1"/>
                  <a:pt x="856373" y="59376"/>
                  <a:pt x="962061" y="165065"/>
                </a:cubicBezTo>
                <a:cubicBezTo>
                  <a:pt x="1067749" y="270754"/>
                  <a:pt x="1127124" y="414098"/>
                  <a:pt x="1127124" y="563564"/>
                </a:cubicBezTo>
                <a:cubicBezTo>
                  <a:pt x="1127124" y="713030"/>
                  <a:pt x="1067749" y="856374"/>
                  <a:pt x="962060" y="962063"/>
                </a:cubicBezTo>
                <a:cubicBezTo>
                  <a:pt x="856372" y="1067751"/>
                  <a:pt x="713027" y="1127126"/>
                  <a:pt x="563561" y="1127126"/>
                </a:cubicBezTo>
                <a:cubicBezTo>
                  <a:pt x="414095" y="1127126"/>
                  <a:pt x="270751" y="1067751"/>
                  <a:pt x="165062" y="962062"/>
                </a:cubicBezTo>
                <a:cubicBezTo>
                  <a:pt x="59374" y="856373"/>
                  <a:pt x="-1" y="713029"/>
                  <a:pt x="-1" y="563563"/>
                </a:cubicBezTo>
                <a:lnTo>
                  <a:pt x="0" y="563562"/>
                </a:lnTo>
                <a:close/>
              </a:path>
            </a:pathLst>
          </a:custGeom>
          <a:solidFill>
            <a:schemeClr val="accent3"/>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64112" tIns="264111" rIns="264112" bIns="264111" numCol="1" spcCol="1270" anchor="ctr" anchorCtr="0">
            <a:noAutofit/>
          </a:bodyPr>
          <a:lstStyle/>
          <a:p>
            <a:pPr algn="ctr" defTabSz="1540895">
              <a:lnSpc>
                <a:spcPct val="90000"/>
              </a:lnSpc>
              <a:spcBef>
                <a:spcPct val="0"/>
              </a:spcBef>
              <a:spcAft>
                <a:spcPct val="35000"/>
              </a:spcAft>
            </a:pPr>
            <a:r>
              <a:rPr lang="ru-RU" sz="3733" dirty="0" smtClean="0">
                <a:solidFill>
                  <a:schemeClr val="accent3">
                    <a:lumMod val="50000"/>
                  </a:schemeClr>
                </a:solidFill>
                <a:latin typeface="FontAwesome" pitchFamily="2" charset="0"/>
              </a:rPr>
              <a:t>6</a:t>
            </a:r>
            <a:endParaRPr lang="en-US" sz="3467" dirty="0">
              <a:solidFill>
                <a:schemeClr val="accent3">
                  <a:lumMod val="50000"/>
                </a:schemeClr>
              </a:solidFill>
            </a:endParaRPr>
          </a:p>
        </p:txBody>
      </p:sp>
      <p:sp>
        <p:nvSpPr>
          <p:cNvPr id="48" name="Freeform 47"/>
          <p:cNvSpPr/>
          <p:nvPr/>
        </p:nvSpPr>
        <p:spPr>
          <a:xfrm>
            <a:off x="5649987" y="4388006"/>
            <a:ext cx="1162708" cy="1152560"/>
          </a:xfrm>
          <a:custGeom>
            <a:avLst/>
            <a:gdLst>
              <a:gd name="connsiteX0" fmla="*/ 0 w 1127124"/>
              <a:gd name="connsiteY0" fmla="*/ 563562 h 1127124"/>
              <a:gd name="connsiteX1" fmla="*/ 165064 w 1127124"/>
              <a:gd name="connsiteY1" fmla="*/ 165064 h 1127124"/>
              <a:gd name="connsiteX2" fmla="*/ 563563 w 1127124"/>
              <a:gd name="connsiteY2" fmla="*/ 1 h 1127124"/>
              <a:gd name="connsiteX3" fmla="*/ 962061 w 1127124"/>
              <a:gd name="connsiteY3" fmla="*/ 165065 h 1127124"/>
              <a:gd name="connsiteX4" fmla="*/ 1127124 w 1127124"/>
              <a:gd name="connsiteY4" fmla="*/ 563564 h 1127124"/>
              <a:gd name="connsiteX5" fmla="*/ 962060 w 1127124"/>
              <a:gd name="connsiteY5" fmla="*/ 962063 h 1127124"/>
              <a:gd name="connsiteX6" fmla="*/ 563561 w 1127124"/>
              <a:gd name="connsiteY6" fmla="*/ 1127126 h 1127124"/>
              <a:gd name="connsiteX7" fmla="*/ 165062 w 1127124"/>
              <a:gd name="connsiteY7" fmla="*/ 962062 h 1127124"/>
              <a:gd name="connsiteX8" fmla="*/ -1 w 1127124"/>
              <a:gd name="connsiteY8" fmla="*/ 563563 h 1127124"/>
              <a:gd name="connsiteX9" fmla="*/ 0 w 1127124"/>
              <a:gd name="connsiteY9" fmla="*/ 563562 h 112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7124" h="1127124">
                <a:moveTo>
                  <a:pt x="0" y="563562"/>
                </a:moveTo>
                <a:cubicBezTo>
                  <a:pt x="0" y="414096"/>
                  <a:pt x="59375" y="270752"/>
                  <a:pt x="165064" y="165064"/>
                </a:cubicBezTo>
                <a:cubicBezTo>
                  <a:pt x="270753" y="59376"/>
                  <a:pt x="414097" y="1"/>
                  <a:pt x="563563" y="1"/>
                </a:cubicBezTo>
                <a:cubicBezTo>
                  <a:pt x="713029" y="1"/>
                  <a:pt x="856373" y="59376"/>
                  <a:pt x="962061" y="165065"/>
                </a:cubicBezTo>
                <a:cubicBezTo>
                  <a:pt x="1067749" y="270754"/>
                  <a:pt x="1127124" y="414098"/>
                  <a:pt x="1127124" y="563564"/>
                </a:cubicBezTo>
                <a:cubicBezTo>
                  <a:pt x="1127124" y="713030"/>
                  <a:pt x="1067749" y="856374"/>
                  <a:pt x="962060" y="962063"/>
                </a:cubicBezTo>
                <a:cubicBezTo>
                  <a:pt x="856372" y="1067751"/>
                  <a:pt x="713027" y="1127126"/>
                  <a:pt x="563561" y="1127126"/>
                </a:cubicBezTo>
                <a:cubicBezTo>
                  <a:pt x="414095" y="1127126"/>
                  <a:pt x="270751" y="1067751"/>
                  <a:pt x="165062" y="962062"/>
                </a:cubicBezTo>
                <a:cubicBezTo>
                  <a:pt x="59374" y="856373"/>
                  <a:pt x="-1" y="713029"/>
                  <a:pt x="-1" y="563563"/>
                </a:cubicBezTo>
                <a:lnTo>
                  <a:pt x="0" y="563562"/>
                </a:lnTo>
                <a:close/>
              </a:path>
            </a:pathLst>
          </a:custGeom>
          <a:solidFill>
            <a:schemeClr val="accent4"/>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64112" tIns="264111" rIns="264112" bIns="264111" numCol="1" spcCol="1270" anchor="ctr" anchorCtr="0">
            <a:noAutofit/>
          </a:bodyPr>
          <a:lstStyle/>
          <a:p>
            <a:pPr algn="ctr" defTabSz="1540895">
              <a:lnSpc>
                <a:spcPct val="90000"/>
              </a:lnSpc>
              <a:spcBef>
                <a:spcPct val="0"/>
              </a:spcBef>
              <a:spcAft>
                <a:spcPct val="35000"/>
              </a:spcAft>
            </a:pPr>
            <a:r>
              <a:rPr lang="ru-RU" sz="3733" dirty="0" smtClean="0">
                <a:solidFill>
                  <a:schemeClr val="accent4">
                    <a:lumMod val="50000"/>
                  </a:schemeClr>
                </a:solidFill>
                <a:latin typeface="FontAwesome" pitchFamily="2" charset="0"/>
              </a:rPr>
              <a:t>4</a:t>
            </a:r>
            <a:endParaRPr lang="en-US" sz="3467" dirty="0">
              <a:solidFill>
                <a:schemeClr val="accent4">
                  <a:lumMod val="50000"/>
                </a:schemeClr>
              </a:solidFill>
            </a:endParaRPr>
          </a:p>
        </p:txBody>
      </p:sp>
      <p:sp>
        <p:nvSpPr>
          <p:cNvPr id="49" name="Freeform 48"/>
          <p:cNvSpPr/>
          <p:nvPr/>
        </p:nvSpPr>
        <p:spPr>
          <a:xfrm>
            <a:off x="3873906" y="2611926"/>
            <a:ext cx="1162708" cy="1152560"/>
          </a:xfrm>
          <a:custGeom>
            <a:avLst/>
            <a:gdLst>
              <a:gd name="connsiteX0" fmla="*/ 0 w 1127124"/>
              <a:gd name="connsiteY0" fmla="*/ 563562 h 1127124"/>
              <a:gd name="connsiteX1" fmla="*/ 165064 w 1127124"/>
              <a:gd name="connsiteY1" fmla="*/ 165064 h 1127124"/>
              <a:gd name="connsiteX2" fmla="*/ 563563 w 1127124"/>
              <a:gd name="connsiteY2" fmla="*/ 1 h 1127124"/>
              <a:gd name="connsiteX3" fmla="*/ 962061 w 1127124"/>
              <a:gd name="connsiteY3" fmla="*/ 165065 h 1127124"/>
              <a:gd name="connsiteX4" fmla="*/ 1127124 w 1127124"/>
              <a:gd name="connsiteY4" fmla="*/ 563564 h 1127124"/>
              <a:gd name="connsiteX5" fmla="*/ 962060 w 1127124"/>
              <a:gd name="connsiteY5" fmla="*/ 962063 h 1127124"/>
              <a:gd name="connsiteX6" fmla="*/ 563561 w 1127124"/>
              <a:gd name="connsiteY6" fmla="*/ 1127126 h 1127124"/>
              <a:gd name="connsiteX7" fmla="*/ 165062 w 1127124"/>
              <a:gd name="connsiteY7" fmla="*/ 962062 h 1127124"/>
              <a:gd name="connsiteX8" fmla="*/ -1 w 1127124"/>
              <a:gd name="connsiteY8" fmla="*/ 563563 h 1127124"/>
              <a:gd name="connsiteX9" fmla="*/ 0 w 1127124"/>
              <a:gd name="connsiteY9" fmla="*/ 563562 h 1127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7124" h="1127124">
                <a:moveTo>
                  <a:pt x="0" y="563562"/>
                </a:moveTo>
                <a:cubicBezTo>
                  <a:pt x="0" y="414096"/>
                  <a:pt x="59375" y="270752"/>
                  <a:pt x="165064" y="165064"/>
                </a:cubicBezTo>
                <a:cubicBezTo>
                  <a:pt x="270753" y="59376"/>
                  <a:pt x="414097" y="1"/>
                  <a:pt x="563563" y="1"/>
                </a:cubicBezTo>
                <a:cubicBezTo>
                  <a:pt x="713029" y="1"/>
                  <a:pt x="856373" y="59376"/>
                  <a:pt x="962061" y="165065"/>
                </a:cubicBezTo>
                <a:cubicBezTo>
                  <a:pt x="1067749" y="270754"/>
                  <a:pt x="1127124" y="414098"/>
                  <a:pt x="1127124" y="563564"/>
                </a:cubicBezTo>
                <a:cubicBezTo>
                  <a:pt x="1127124" y="713030"/>
                  <a:pt x="1067749" y="856374"/>
                  <a:pt x="962060" y="962063"/>
                </a:cubicBezTo>
                <a:cubicBezTo>
                  <a:pt x="856372" y="1067751"/>
                  <a:pt x="713027" y="1127126"/>
                  <a:pt x="563561" y="1127126"/>
                </a:cubicBezTo>
                <a:cubicBezTo>
                  <a:pt x="414095" y="1127126"/>
                  <a:pt x="270751" y="1067751"/>
                  <a:pt x="165062" y="962062"/>
                </a:cubicBezTo>
                <a:cubicBezTo>
                  <a:pt x="59374" y="856373"/>
                  <a:pt x="-1" y="713029"/>
                  <a:pt x="-1" y="563563"/>
                </a:cubicBezTo>
                <a:lnTo>
                  <a:pt x="0" y="563562"/>
                </a:lnTo>
                <a:close/>
              </a:path>
            </a:pathLst>
          </a:custGeom>
          <a:solidFill>
            <a:schemeClr val="accent1"/>
          </a:solidFill>
          <a:ln>
            <a:noFill/>
          </a:ln>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264112" tIns="264111" rIns="264112" bIns="264111" numCol="1" spcCol="1270" anchor="ctr" anchorCtr="0">
            <a:noAutofit/>
          </a:bodyPr>
          <a:lstStyle/>
          <a:p>
            <a:pPr algn="ctr" defTabSz="1540895">
              <a:lnSpc>
                <a:spcPct val="90000"/>
              </a:lnSpc>
              <a:spcBef>
                <a:spcPct val="0"/>
              </a:spcBef>
              <a:spcAft>
                <a:spcPct val="35000"/>
              </a:spcAft>
            </a:pPr>
            <a:r>
              <a:rPr lang="ru-RU" sz="3733" dirty="0" smtClean="0">
                <a:solidFill>
                  <a:schemeClr val="accent1">
                    <a:lumMod val="50000"/>
                  </a:schemeClr>
                </a:solidFill>
                <a:latin typeface="FontAwesome" pitchFamily="2" charset="0"/>
              </a:rPr>
              <a:t>2</a:t>
            </a:r>
            <a:endParaRPr lang="en-US" sz="3467" dirty="0">
              <a:solidFill>
                <a:schemeClr val="accent1">
                  <a:lumMod val="50000"/>
                </a:schemeClr>
              </a:solidFill>
            </a:endParaRPr>
          </a:p>
        </p:txBody>
      </p:sp>
      <p:grpSp>
        <p:nvGrpSpPr>
          <p:cNvPr id="54" name="Group 130"/>
          <p:cNvGrpSpPr>
            <a:grpSpLocks noChangeAspect="1"/>
          </p:cNvGrpSpPr>
          <p:nvPr/>
        </p:nvGrpSpPr>
        <p:grpSpPr>
          <a:xfrm>
            <a:off x="4384487" y="4064847"/>
            <a:ext cx="958438" cy="959241"/>
            <a:chOff x="3287425" y="3613920"/>
            <a:chExt cx="648499" cy="649042"/>
          </a:xfrm>
        </p:grpSpPr>
        <p:sp>
          <p:nvSpPr>
            <p:cNvPr id="55" name="Oval 54"/>
            <p:cNvSpPr>
              <a:spLocks noChangeAspect="1"/>
            </p:cNvSpPr>
            <p:nvPr/>
          </p:nvSpPr>
          <p:spPr>
            <a:xfrm>
              <a:off x="3287425" y="3613920"/>
              <a:ext cx="648499" cy="649042"/>
            </a:xfrm>
            <a:prstGeom prst="ellipse">
              <a:avLst/>
            </a:prstGeom>
            <a:solidFill>
              <a:schemeClr val="accent6">
                <a:lumMod val="60000"/>
                <a:lumOff val="40000"/>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 b="1" dirty="0">
                <a:solidFill>
                  <a:schemeClr val="bg1"/>
                </a:solidFill>
                <a:latin typeface="+mj-lt"/>
              </a:endParaRPr>
            </a:p>
          </p:txBody>
        </p:sp>
        <p:sp>
          <p:nvSpPr>
            <p:cNvPr id="56" name="Oval 55"/>
            <p:cNvSpPr>
              <a:spLocks noChangeAspect="1"/>
            </p:cNvSpPr>
            <p:nvPr/>
          </p:nvSpPr>
          <p:spPr>
            <a:xfrm>
              <a:off x="3362252" y="3688810"/>
              <a:ext cx="498845" cy="499263"/>
            </a:xfrm>
            <a:prstGeom prst="ellipse">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latin typeface="FontAwesome" pitchFamily="2" charset="0"/>
                </a:rPr>
                <a:t>3</a:t>
              </a:r>
              <a:endParaRPr lang="en-US" sz="1600" b="1" dirty="0">
                <a:latin typeface="+mj-lt"/>
              </a:endParaRPr>
            </a:p>
          </p:txBody>
        </p:sp>
      </p:grpSp>
      <p:grpSp>
        <p:nvGrpSpPr>
          <p:cNvPr id="59" name="Group 133"/>
          <p:cNvGrpSpPr>
            <a:grpSpLocks noChangeAspect="1"/>
          </p:cNvGrpSpPr>
          <p:nvPr/>
        </p:nvGrpSpPr>
        <p:grpSpPr>
          <a:xfrm>
            <a:off x="7165589" y="1297315"/>
            <a:ext cx="958438" cy="959241"/>
            <a:chOff x="5249342" y="1406453"/>
            <a:chExt cx="648499" cy="649042"/>
          </a:xfrm>
        </p:grpSpPr>
        <p:sp>
          <p:nvSpPr>
            <p:cNvPr id="62" name="Oval 61"/>
            <p:cNvSpPr>
              <a:spLocks noChangeAspect="1"/>
            </p:cNvSpPr>
            <p:nvPr/>
          </p:nvSpPr>
          <p:spPr>
            <a:xfrm>
              <a:off x="5249342" y="1406453"/>
              <a:ext cx="648499" cy="649042"/>
            </a:xfrm>
            <a:prstGeom prst="ellipse">
              <a:avLst/>
            </a:prstGeom>
            <a:solidFill>
              <a:schemeClr val="accent2">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 b="1" dirty="0">
                <a:solidFill>
                  <a:schemeClr val="bg1"/>
                </a:solidFill>
                <a:latin typeface="+mj-lt"/>
              </a:endParaRPr>
            </a:p>
          </p:txBody>
        </p:sp>
        <p:sp>
          <p:nvSpPr>
            <p:cNvPr id="65" name="Oval 64"/>
            <p:cNvSpPr>
              <a:spLocks noChangeAspect="1"/>
            </p:cNvSpPr>
            <p:nvPr/>
          </p:nvSpPr>
          <p:spPr>
            <a:xfrm>
              <a:off x="5324169" y="1481343"/>
              <a:ext cx="498845" cy="499263"/>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latin typeface="FontAwesome" pitchFamily="2" charset="0"/>
                </a:rPr>
                <a:t>7</a:t>
              </a:r>
              <a:endParaRPr lang="en-US" sz="1600" b="1" dirty="0">
                <a:latin typeface="+mj-lt"/>
              </a:endParaRPr>
            </a:p>
          </p:txBody>
        </p:sp>
      </p:grpSp>
      <p:grpSp>
        <p:nvGrpSpPr>
          <p:cNvPr id="68" name="Group 131"/>
          <p:cNvGrpSpPr>
            <a:grpSpLocks noChangeAspect="1"/>
          </p:cNvGrpSpPr>
          <p:nvPr/>
        </p:nvGrpSpPr>
        <p:grpSpPr>
          <a:xfrm>
            <a:off x="7165589" y="4064847"/>
            <a:ext cx="958438" cy="959241"/>
            <a:chOff x="5244691" y="3613920"/>
            <a:chExt cx="648499" cy="649042"/>
          </a:xfrm>
        </p:grpSpPr>
        <p:sp>
          <p:nvSpPr>
            <p:cNvPr id="69" name="Oval 68"/>
            <p:cNvSpPr>
              <a:spLocks noChangeAspect="1"/>
            </p:cNvSpPr>
            <p:nvPr/>
          </p:nvSpPr>
          <p:spPr>
            <a:xfrm>
              <a:off x="5244691" y="3613920"/>
              <a:ext cx="648499" cy="649042"/>
            </a:xfrm>
            <a:prstGeom prst="ellipse">
              <a:avLst/>
            </a:prstGeom>
            <a:solidFill>
              <a:schemeClr val="accent3">
                <a:alpha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 b="1" dirty="0">
                <a:solidFill>
                  <a:schemeClr val="bg1"/>
                </a:solidFill>
                <a:latin typeface="+mj-lt"/>
              </a:endParaRPr>
            </a:p>
          </p:txBody>
        </p:sp>
        <p:sp>
          <p:nvSpPr>
            <p:cNvPr id="70" name="Oval 69"/>
            <p:cNvSpPr>
              <a:spLocks noChangeAspect="1"/>
            </p:cNvSpPr>
            <p:nvPr/>
          </p:nvSpPr>
          <p:spPr>
            <a:xfrm>
              <a:off x="5319518" y="3688810"/>
              <a:ext cx="498845" cy="499263"/>
            </a:xfrm>
            <a:prstGeom prst="ellipse">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733" dirty="0" smtClean="0">
                  <a:latin typeface="FontAwesome" pitchFamily="2" charset="0"/>
                </a:rPr>
                <a:t>5</a:t>
              </a:r>
              <a:endParaRPr lang="en-US" sz="1600" b="1" dirty="0">
                <a:latin typeface="+mj-lt"/>
              </a:endParaRPr>
            </a:p>
          </p:txBody>
        </p:sp>
      </p:grpSp>
      <p:grpSp>
        <p:nvGrpSpPr>
          <p:cNvPr id="71" name="Group 134"/>
          <p:cNvGrpSpPr>
            <a:grpSpLocks noChangeAspect="1"/>
          </p:cNvGrpSpPr>
          <p:nvPr/>
        </p:nvGrpSpPr>
        <p:grpSpPr>
          <a:xfrm>
            <a:off x="4384487" y="1297315"/>
            <a:ext cx="958438" cy="959241"/>
            <a:chOff x="3287425" y="1417883"/>
            <a:chExt cx="648499" cy="649042"/>
          </a:xfrm>
        </p:grpSpPr>
        <p:sp>
          <p:nvSpPr>
            <p:cNvPr id="73" name="Oval 72"/>
            <p:cNvSpPr>
              <a:spLocks noChangeAspect="1"/>
            </p:cNvSpPr>
            <p:nvPr/>
          </p:nvSpPr>
          <p:spPr>
            <a:xfrm>
              <a:off x="3287425" y="1417883"/>
              <a:ext cx="648499" cy="649042"/>
            </a:xfrm>
            <a:prstGeom prst="ellipse">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3" b="1" dirty="0">
                <a:solidFill>
                  <a:schemeClr val="bg1"/>
                </a:solidFill>
                <a:latin typeface="+mj-lt"/>
              </a:endParaRPr>
            </a:p>
          </p:txBody>
        </p:sp>
        <p:sp>
          <p:nvSpPr>
            <p:cNvPr id="74" name="Oval 73"/>
            <p:cNvSpPr>
              <a:spLocks noChangeAspect="1"/>
            </p:cNvSpPr>
            <p:nvPr/>
          </p:nvSpPr>
          <p:spPr>
            <a:xfrm>
              <a:off x="3362252" y="1492773"/>
              <a:ext cx="498845" cy="49926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latin typeface="FontAwesome" pitchFamily="2" charset="0"/>
                </a:rPr>
                <a:t>1</a:t>
              </a:r>
              <a:endParaRPr lang="en-US" sz="133" b="1" dirty="0">
                <a:solidFill>
                  <a:schemeClr val="bg1"/>
                </a:solidFill>
                <a:latin typeface="+mj-lt"/>
              </a:endParaRPr>
            </a:p>
          </p:txBody>
        </p:sp>
      </p:grpSp>
      <p:sp>
        <p:nvSpPr>
          <p:cNvPr id="88" name="Rectangle 87"/>
          <p:cNvSpPr/>
          <p:nvPr/>
        </p:nvSpPr>
        <p:spPr>
          <a:xfrm>
            <a:off x="391348" y="1012505"/>
            <a:ext cx="3439346" cy="1231106"/>
          </a:xfrm>
          <a:prstGeom prst="rect">
            <a:avLst/>
          </a:prstGeom>
        </p:spPr>
        <p:txBody>
          <a:bodyPr wrap="square" lIns="0" tIns="0" rIns="0" bIns="0">
            <a:spAutoFit/>
          </a:bodyPr>
          <a:lstStyle/>
          <a:p>
            <a:pPr algn="r"/>
            <a:r>
              <a:rPr lang="ru-RU" sz="2000" b="1" dirty="0" smtClean="0">
                <a:solidFill>
                  <a:schemeClr val="accent1"/>
                </a:solidFill>
                <a:latin typeface="Times New Roman" panose="02020603050405020304" pitchFamily="18" charset="0"/>
                <a:cs typeface="Times New Roman" panose="02020603050405020304" pitchFamily="18" charset="0"/>
              </a:rPr>
              <a:t>Анализ отрасли к которой относится исследуемое предприятие и перспектив ее развития</a:t>
            </a:r>
            <a:endParaRPr lang="en-US" sz="2000" b="1" dirty="0">
              <a:solidFill>
                <a:schemeClr val="accent1"/>
              </a:solidFill>
              <a:latin typeface="Times New Roman" panose="02020603050405020304" pitchFamily="18" charset="0"/>
              <a:cs typeface="Times New Roman" panose="02020603050405020304" pitchFamily="18" charset="0"/>
            </a:endParaRPr>
          </a:p>
        </p:txBody>
      </p:sp>
      <p:sp>
        <p:nvSpPr>
          <p:cNvPr id="42" name="Rectangle 87"/>
          <p:cNvSpPr/>
          <p:nvPr/>
        </p:nvSpPr>
        <p:spPr>
          <a:xfrm>
            <a:off x="289534" y="2428123"/>
            <a:ext cx="3439346" cy="1538883"/>
          </a:xfrm>
          <a:prstGeom prst="rect">
            <a:avLst/>
          </a:prstGeom>
        </p:spPr>
        <p:txBody>
          <a:bodyPr wrap="square" lIns="0" tIns="0" rIns="0" bIns="0">
            <a:spAutoFit/>
          </a:bodyPr>
          <a:lstStyle/>
          <a:p>
            <a:pPr algn="r"/>
            <a:r>
              <a:rPr lang="ru-RU" sz="2000" b="1" dirty="0">
                <a:solidFill>
                  <a:schemeClr val="accent1">
                    <a:lumMod val="75000"/>
                  </a:schemeClr>
                </a:solidFill>
                <a:latin typeface="Times New Roman" panose="02020603050405020304" pitchFamily="18" charset="0"/>
                <a:cs typeface="Times New Roman" panose="02020603050405020304" pitchFamily="18" charset="0"/>
              </a:rPr>
              <a:t>Выявление наиболее важных ценообразующих параметров характерных для предприятий исследуемой отрасли</a:t>
            </a:r>
            <a:endParaRPr lang="en-US" sz="2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43" name="Rectangle 87"/>
          <p:cNvSpPr/>
          <p:nvPr/>
        </p:nvSpPr>
        <p:spPr>
          <a:xfrm>
            <a:off x="409592" y="4172824"/>
            <a:ext cx="3439346" cy="1231106"/>
          </a:xfrm>
          <a:prstGeom prst="rect">
            <a:avLst/>
          </a:prstGeom>
        </p:spPr>
        <p:txBody>
          <a:bodyPr wrap="square" lIns="0" tIns="0" rIns="0" bIns="0">
            <a:spAutoFit/>
          </a:bodyPr>
          <a:lstStyle/>
          <a:p>
            <a:pPr algn="r"/>
            <a:r>
              <a:rPr lang="ru-RU" sz="2000" b="1" dirty="0">
                <a:solidFill>
                  <a:schemeClr val="accent6"/>
                </a:solidFill>
                <a:latin typeface="Times New Roman" panose="02020603050405020304" pitchFamily="18" charset="0"/>
                <a:cs typeface="Times New Roman" panose="02020603050405020304" pitchFamily="18" charset="0"/>
              </a:rPr>
              <a:t>Выявление ключевых ценообразующих параметров конкретной финансовой модели</a:t>
            </a:r>
            <a:endParaRPr lang="en-US" sz="2000" b="1" dirty="0">
              <a:solidFill>
                <a:schemeClr val="accent6"/>
              </a:solidFill>
              <a:latin typeface="Times New Roman" panose="02020603050405020304" pitchFamily="18" charset="0"/>
              <a:cs typeface="Times New Roman" panose="02020603050405020304" pitchFamily="18" charset="0"/>
            </a:endParaRPr>
          </a:p>
        </p:txBody>
      </p:sp>
      <p:sp>
        <p:nvSpPr>
          <p:cNvPr id="44" name="Rectangle 87"/>
          <p:cNvSpPr/>
          <p:nvPr/>
        </p:nvSpPr>
        <p:spPr>
          <a:xfrm>
            <a:off x="4027628" y="5561618"/>
            <a:ext cx="4407426" cy="923330"/>
          </a:xfrm>
          <a:prstGeom prst="rect">
            <a:avLst/>
          </a:prstGeom>
        </p:spPr>
        <p:txBody>
          <a:bodyPr wrap="square" lIns="0" tIns="0" rIns="0" bIns="0">
            <a:spAutoFit/>
          </a:bodyPr>
          <a:lstStyle/>
          <a:p>
            <a:pPr algn="ctr"/>
            <a:r>
              <a:rPr lang="ru-RU" sz="2000" b="1" dirty="0" smtClean="0">
                <a:solidFill>
                  <a:schemeClr val="accent4">
                    <a:lumMod val="75000"/>
                  </a:schemeClr>
                </a:solidFill>
                <a:latin typeface="Times New Roman" panose="02020603050405020304" pitchFamily="18" charset="0"/>
                <a:cs typeface="Times New Roman" panose="02020603050405020304" pitchFamily="18" charset="0"/>
              </a:rPr>
              <a:t>Определение возможных рыночных диапазонов изменения выбранных ценообразующих параметров</a:t>
            </a:r>
            <a:endParaRPr lang="en-US" sz="2000"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50" name="Rectangle 87"/>
          <p:cNvSpPr/>
          <p:nvPr/>
        </p:nvSpPr>
        <p:spPr>
          <a:xfrm>
            <a:off x="8733802" y="4172824"/>
            <a:ext cx="3338178" cy="923330"/>
          </a:xfrm>
          <a:prstGeom prst="rect">
            <a:avLst/>
          </a:prstGeom>
        </p:spPr>
        <p:txBody>
          <a:bodyPr wrap="square" lIns="0" tIns="0" rIns="0" bIns="0">
            <a:spAutoFit/>
          </a:bodyPr>
          <a:lstStyle/>
          <a:p>
            <a:r>
              <a:rPr lang="ru-RU" sz="2000" b="1" dirty="0">
                <a:solidFill>
                  <a:schemeClr val="accent3"/>
                </a:solidFill>
                <a:latin typeface="Times New Roman" panose="02020603050405020304" pitchFamily="18" charset="0"/>
                <a:cs typeface="Times New Roman" panose="02020603050405020304" pitchFamily="18" charset="0"/>
              </a:rPr>
              <a:t>Отбор показателей финансовой модели принимаемых к анализу</a:t>
            </a:r>
            <a:endParaRPr lang="en-US" sz="2000" b="1" dirty="0">
              <a:solidFill>
                <a:schemeClr val="accent3"/>
              </a:solidFill>
              <a:latin typeface="Times New Roman" panose="02020603050405020304" pitchFamily="18" charset="0"/>
              <a:cs typeface="Times New Roman" panose="02020603050405020304" pitchFamily="18" charset="0"/>
            </a:endParaRPr>
          </a:p>
        </p:txBody>
      </p:sp>
      <p:sp>
        <p:nvSpPr>
          <p:cNvPr id="51" name="Rectangle 87"/>
          <p:cNvSpPr/>
          <p:nvPr/>
        </p:nvSpPr>
        <p:spPr>
          <a:xfrm>
            <a:off x="8733802" y="2533380"/>
            <a:ext cx="3338178" cy="1231106"/>
          </a:xfrm>
          <a:prstGeom prst="rect">
            <a:avLst/>
          </a:prstGeom>
        </p:spPr>
        <p:txBody>
          <a:bodyPr wrap="square" lIns="0" tIns="0" rIns="0" bIns="0">
            <a:spAutoFit/>
          </a:bodyPr>
          <a:lstStyle/>
          <a:p>
            <a:r>
              <a:rPr lang="ru-RU" sz="2000" b="1" dirty="0">
                <a:solidFill>
                  <a:schemeClr val="accent3">
                    <a:lumMod val="75000"/>
                  </a:schemeClr>
                </a:solidFill>
                <a:latin typeface="Times New Roman" panose="02020603050405020304" pitchFamily="18" charset="0"/>
                <a:cs typeface="Times New Roman" panose="02020603050405020304" pitchFamily="18" charset="0"/>
              </a:rPr>
              <a:t>Расчет чувствительности модели по выявленным ценообразующим параметрам</a:t>
            </a:r>
            <a:endParaRPr lang="en-US" sz="2000" b="1" dirty="0">
              <a:solidFill>
                <a:schemeClr val="accent3">
                  <a:lumMod val="75000"/>
                </a:schemeClr>
              </a:solidFill>
              <a:latin typeface="Times New Roman" panose="02020603050405020304" pitchFamily="18" charset="0"/>
              <a:cs typeface="Times New Roman" panose="02020603050405020304" pitchFamily="18" charset="0"/>
            </a:endParaRPr>
          </a:p>
        </p:txBody>
      </p:sp>
      <p:sp>
        <p:nvSpPr>
          <p:cNvPr id="52" name="Rectangle 87"/>
          <p:cNvSpPr/>
          <p:nvPr/>
        </p:nvSpPr>
        <p:spPr>
          <a:xfrm>
            <a:off x="8707518" y="1320282"/>
            <a:ext cx="3338178" cy="615553"/>
          </a:xfrm>
          <a:prstGeom prst="rect">
            <a:avLst/>
          </a:prstGeom>
        </p:spPr>
        <p:txBody>
          <a:bodyPr wrap="square" lIns="0" tIns="0" rIns="0" bIns="0">
            <a:spAutoFit/>
          </a:bodyPr>
          <a:lstStyle/>
          <a:p>
            <a:r>
              <a:rPr lang="ru-RU" sz="2000" b="1" dirty="0">
                <a:solidFill>
                  <a:schemeClr val="accent2"/>
                </a:solidFill>
                <a:latin typeface="Times New Roman" panose="02020603050405020304" pitchFamily="18" charset="0"/>
                <a:cs typeface="Times New Roman" panose="02020603050405020304" pitchFamily="18" charset="0"/>
              </a:rPr>
              <a:t>Анализ полученных результатов</a:t>
            </a:r>
            <a:endParaRPr lang="en-US" sz="2000" b="1" dirty="0">
              <a:solidFill>
                <a:schemeClr val="accent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3316038"/>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edge">
                                      <p:cBhvr>
                                        <p:cTn id="7" dur="2000"/>
                                        <p:tgtEl>
                                          <p:spTgt spid="53"/>
                                        </p:tgtEl>
                                      </p:cBhvr>
                                    </p:animEffect>
                                  </p:childTnLst>
                                </p:cTn>
                              </p:par>
                            </p:childTnLst>
                          </p:cTn>
                        </p:par>
                        <p:par>
                          <p:cTn id="8" fill="hold">
                            <p:stCondLst>
                              <p:cond delay="2000"/>
                            </p:stCondLst>
                            <p:childTnLst>
                              <p:par>
                                <p:cTn id="9" presetID="53"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500" fill="hold"/>
                                        <p:tgtEl>
                                          <p:spTgt spid="49"/>
                                        </p:tgtEl>
                                        <p:attrNameLst>
                                          <p:attrName>ppt_w</p:attrName>
                                        </p:attrNameLst>
                                      </p:cBhvr>
                                      <p:tavLst>
                                        <p:tav tm="0">
                                          <p:val>
                                            <p:fltVal val="0"/>
                                          </p:val>
                                        </p:tav>
                                        <p:tav tm="100000">
                                          <p:val>
                                            <p:strVal val="#ppt_w"/>
                                          </p:val>
                                        </p:tav>
                                      </p:tavLst>
                                    </p:anim>
                                    <p:anim calcmode="lin" valueType="num">
                                      <p:cBhvr>
                                        <p:cTn id="12" dur="500" fill="hold"/>
                                        <p:tgtEl>
                                          <p:spTgt spid="49"/>
                                        </p:tgtEl>
                                        <p:attrNameLst>
                                          <p:attrName>ppt_h</p:attrName>
                                        </p:attrNameLst>
                                      </p:cBhvr>
                                      <p:tavLst>
                                        <p:tav tm="0">
                                          <p:val>
                                            <p:fltVal val="0"/>
                                          </p:val>
                                        </p:tav>
                                        <p:tav tm="100000">
                                          <p:val>
                                            <p:strVal val="#ppt_h"/>
                                          </p:val>
                                        </p:tav>
                                      </p:tavLst>
                                    </p:anim>
                                    <p:animEffect transition="in" filter="fade">
                                      <p:cBhvr>
                                        <p:cTn id="13" dur="500"/>
                                        <p:tgtEl>
                                          <p:spTgt spid="49"/>
                                        </p:tgtEl>
                                      </p:cBhvr>
                                    </p:animEffect>
                                  </p:childTnLst>
                                </p:cTn>
                              </p:par>
                            </p:childTnLst>
                          </p:cTn>
                        </p:par>
                        <p:par>
                          <p:cTn id="14" fill="hold">
                            <p:stCondLst>
                              <p:cond delay="2500"/>
                            </p:stCondLst>
                            <p:childTnLst>
                              <p:par>
                                <p:cTn id="15" presetID="53" presetClass="entr" presetSubtype="0" fill="hold" grpId="0" nodeType="afterEffect">
                                  <p:stCondLst>
                                    <p:cond delay="0"/>
                                  </p:stCondLst>
                                  <p:childTnLst>
                                    <p:set>
                                      <p:cBhvr>
                                        <p:cTn id="16" dur="1" fill="hold">
                                          <p:stCondLst>
                                            <p:cond delay="0"/>
                                          </p:stCondLst>
                                        </p:cTn>
                                        <p:tgtEl>
                                          <p:spTgt spid="47"/>
                                        </p:tgtEl>
                                        <p:attrNameLst>
                                          <p:attrName>style.visibility</p:attrName>
                                        </p:attrNameLst>
                                      </p:cBhvr>
                                      <p:to>
                                        <p:strVal val="visible"/>
                                      </p:to>
                                    </p:set>
                                    <p:anim calcmode="lin" valueType="num">
                                      <p:cBhvr>
                                        <p:cTn id="17" dur="500" fill="hold"/>
                                        <p:tgtEl>
                                          <p:spTgt spid="47"/>
                                        </p:tgtEl>
                                        <p:attrNameLst>
                                          <p:attrName>ppt_w</p:attrName>
                                        </p:attrNameLst>
                                      </p:cBhvr>
                                      <p:tavLst>
                                        <p:tav tm="0">
                                          <p:val>
                                            <p:fltVal val="0"/>
                                          </p:val>
                                        </p:tav>
                                        <p:tav tm="100000">
                                          <p:val>
                                            <p:strVal val="#ppt_w"/>
                                          </p:val>
                                        </p:tav>
                                      </p:tavLst>
                                    </p:anim>
                                    <p:anim calcmode="lin" valueType="num">
                                      <p:cBhvr>
                                        <p:cTn id="18" dur="500" fill="hold"/>
                                        <p:tgtEl>
                                          <p:spTgt spid="47"/>
                                        </p:tgtEl>
                                        <p:attrNameLst>
                                          <p:attrName>ppt_h</p:attrName>
                                        </p:attrNameLst>
                                      </p:cBhvr>
                                      <p:tavLst>
                                        <p:tav tm="0">
                                          <p:val>
                                            <p:fltVal val="0"/>
                                          </p:val>
                                        </p:tav>
                                        <p:tav tm="100000">
                                          <p:val>
                                            <p:strVal val="#ppt_h"/>
                                          </p:val>
                                        </p:tav>
                                      </p:tavLst>
                                    </p:anim>
                                    <p:animEffect transition="in" filter="fade">
                                      <p:cBhvr>
                                        <p:cTn id="19" dur="500"/>
                                        <p:tgtEl>
                                          <p:spTgt spid="47"/>
                                        </p:tgtEl>
                                      </p:cBhvr>
                                    </p:animEffect>
                                  </p:childTnLst>
                                </p:cTn>
                              </p:par>
                            </p:childTnLst>
                          </p:cTn>
                        </p:par>
                        <p:par>
                          <p:cTn id="20" fill="hold">
                            <p:stCondLst>
                              <p:cond delay="3000"/>
                            </p:stCondLst>
                            <p:childTnLst>
                              <p:par>
                                <p:cTn id="21" presetID="53" presetClass="entr" presetSubtype="0" fill="hold" grpId="0" nodeType="afterEffect">
                                  <p:stCondLst>
                                    <p:cond delay="0"/>
                                  </p:stCondLst>
                                  <p:childTnLst>
                                    <p:set>
                                      <p:cBhvr>
                                        <p:cTn id="22" dur="1" fill="hold">
                                          <p:stCondLst>
                                            <p:cond delay="0"/>
                                          </p:stCondLst>
                                        </p:cTn>
                                        <p:tgtEl>
                                          <p:spTgt spid="48"/>
                                        </p:tgtEl>
                                        <p:attrNameLst>
                                          <p:attrName>style.visibility</p:attrName>
                                        </p:attrNameLst>
                                      </p:cBhvr>
                                      <p:to>
                                        <p:strVal val="visible"/>
                                      </p:to>
                                    </p:set>
                                    <p:anim calcmode="lin" valueType="num">
                                      <p:cBhvr>
                                        <p:cTn id="23" dur="500" fill="hold"/>
                                        <p:tgtEl>
                                          <p:spTgt spid="48"/>
                                        </p:tgtEl>
                                        <p:attrNameLst>
                                          <p:attrName>ppt_w</p:attrName>
                                        </p:attrNameLst>
                                      </p:cBhvr>
                                      <p:tavLst>
                                        <p:tav tm="0">
                                          <p:val>
                                            <p:fltVal val="0"/>
                                          </p:val>
                                        </p:tav>
                                        <p:tav tm="100000">
                                          <p:val>
                                            <p:strVal val="#ppt_w"/>
                                          </p:val>
                                        </p:tav>
                                      </p:tavLst>
                                    </p:anim>
                                    <p:anim calcmode="lin" valueType="num">
                                      <p:cBhvr>
                                        <p:cTn id="24" dur="500" fill="hold"/>
                                        <p:tgtEl>
                                          <p:spTgt spid="48"/>
                                        </p:tgtEl>
                                        <p:attrNameLst>
                                          <p:attrName>ppt_h</p:attrName>
                                        </p:attrNameLst>
                                      </p:cBhvr>
                                      <p:tavLst>
                                        <p:tav tm="0">
                                          <p:val>
                                            <p:fltVal val="0"/>
                                          </p:val>
                                        </p:tav>
                                        <p:tav tm="100000">
                                          <p:val>
                                            <p:strVal val="#ppt_h"/>
                                          </p:val>
                                        </p:tav>
                                      </p:tavLst>
                                    </p:anim>
                                    <p:animEffect transition="in" filter="fade">
                                      <p:cBhvr>
                                        <p:cTn id="25" dur="500"/>
                                        <p:tgtEl>
                                          <p:spTgt spid="48"/>
                                        </p:tgtEl>
                                      </p:cBhvr>
                                    </p:animEffect>
                                  </p:childTnLst>
                                </p:cTn>
                              </p:par>
                            </p:childTnLst>
                          </p:cTn>
                        </p:par>
                        <p:par>
                          <p:cTn id="26" fill="hold">
                            <p:stCondLst>
                              <p:cond delay="3500"/>
                            </p:stCondLst>
                            <p:childTnLst>
                              <p:par>
                                <p:cTn id="27" presetID="53" presetClass="entr" presetSubtype="0" fill="hold" nodeType="afterEffect">
                                  <p:stCondLst>
                                    <p:cond delay="0"/>
                                  </p:stCondLst>
                                  <p:childTnLst>
                                    <p:set>
                                      <p:cBhvr>
                                        <p:cTn id="28" dur="1" fill="hold">
                                          <p:stCondLst>
                                            <p:cond delay="0"/>
                                          </p:stCondLst>
                                        </p:cTn>
                                        <p:tgtEl>
                                          <p:spTgt spid="71"/>
                                        </p:tgtEl>
                                        <p:attrNameLst>
                                          <p:attrName>style.visibility</p:attrName>
                                        </p:attrNameLst>
                                      </p:cBhvr>
                                      <p:to>
                                        <p:strVal val="visible"/>
                                      </p:to>
                                    </p:set>
                                    <p:anim calcmode="lin" valueType="num">
                                      <p:cBhvr>
                                        <p:cTn id="29" dur="500" fill="hold"/>
                                        <p:tgtEl>
                                          <p:spTgt spid="71"/>
                                        </p:tgtEl>
                                        <p:attrNameLst>
                                          <p:attrName>ppt_w</p:attrName>
                                        </p:attrNameLst>
                                      </p:cBhvr>
                                      <p:tavLst>
                                        <p:tav tm="0">
                                          <p:val>
                                            <p:fltVal val="0"/>
                                          </p:val>
                                        </p:tav>
                                        <p:tav tm="100000">
                                          <p:val>
                                            <p:strVal val="#ppt_w"/>
                                          </p:val>
                                        </p:tav>
                                      </p:tavLst>
                                    </p:anim>
                                    <p:anim calcmode="lin" valueType="num">
                                      <p:cBhvr>
                                        <p:cTn id="30" dur="500" fill="hold"/>
                                        <p:tgtEl>
                                          <p:spTgt spid="71"/>
                                        </p:tgtEl>
                                        <p:attrNameLst>
                                          <p:attrName>ppt_h</p:attrName>
                                        </p:attrNameLst>
                                      </p:cBhvr>
                                      <p:tavLst>
                                        <p:tav tm="0">
                                          <p:val>
                                            <p:fltVal val="0"/>
                                          </p:val>
                                        </p:tav>
                                        <p:tav tm="100000">
                                          <p:val>
                                            <p:strVal val="#ppt_h"/>
                                          </p:val>
                                        </p:tav>
                                      </p:tavLst>
                                    </p:anim>
                                    <p:animEffect transition="in" filter="fade">
                                      <p:cBhvr>
                                        <p:cTn id="31" dur="500"/>
                                        <p:tgtEl>
                                          <p:spTgt spid="71"/>
                                        </p:tgtEl>
                                      </p:cBhvr>
                                    </p:animEffect>
                                  </p:childTnLst>
                                </p:cTn>
                              </p:par>
                            </p:childTnLst>
                          </p:cTn>
                        </p:par>
                        <p:par>
                          <p:cTn id="32" fill="hold">
                            <p:stCondLst>
                              <p:cond delay="4000"/>
                            </p:stCondLst>
                            <p:childTnLst>
                              <p:par>
                                <p:cTn id="33" presetID="53" presetClass="entr" presetSubtype="0" fill="hold" nodeType="afterEffect">
                                  <p:stCondLst>
                                    <p:cond delay="0"/>
                                  </p:stCondLst>
                                  <p:childTnLst>
                                    <p:set>
                                      <p:cBhvr>
                                        <p:cTn id="34" dur="1" fill="hold">
                                          <p:stCondLst>
                                            <p:cond delay="0"/>
                                          </p:stCondLst>
                                        </p:cTn>
                                        <p:tgtEl>
                                          <p:spTgt spid="59"/>
                                        </p:tgtEl>
                                        <p:attrNameLst>
                                          <p:attrName>style.visibility</p:attrName>
                                        </p:attrNameLst>
                                      </p:cBhvr>
                                      <p:to>
                                        <p:strVal val="visible"/>
                                      </p:to>
                                    </p:set>
                                    <p:anim calcmode="lin" valueType="num">
                                      <p:cBhvr>
                                        <p:cTn id="35" dur="500" fill="hold"/>
                                        <p:tgtEl>
                                          <p:spTgt spid="59"/>
                                        </p:tgtEl>
                                        <p:attrNameLst>
                                          <p:attrName>ppt_w</p:attrName>
                                        </p:attrNameLst>
                                      </p:cBhvr>
                                      <p:tavLst>
                                        <p:tav tm="0">
                                          <p:val>
                                            <p:fltVal val="0"/>
                                          </p:val>
                                        </p:tav>
                                        <p:tav tm="100000">
                                          <p:val>
                                            <p:strVal val="#ppt_w"/>
                                          </p:val>
                                        </p:tav>
                                      </p:tavLst>
                                    </p:anim>
                                    <p:anim calcmode="lin" valueType="num">
                                      <p:cBhvr>
                                        <p:cTn id="36" dur="500" fill="hold"/>
                                        <p:tgtEl>
                                          <p:spTgt spid="59"/>
                                        </p:tgtEl>
                                        <p:attrNameLst>
                                          <p:attrName>ppt_h</p:attrName>
                                        </p:attrNameLst>
                                      </p:cBhvr>
                                      <p:tavLst>
                                        <p:tav tm="0">
                                          <p:val>
                                            <p:fltVal val="0"/>
                                          </p:val>
                                        </p:tav>
                                        <p:tav tm="100000">
                                          <p:val>
                                            <p:strVal val="#ppt_h"/>
                                          </p:val>
                                        </p:tav>
                                      </p:tavLst>
                                    </p:anim>
                                    <p:animEffect transition="in" filter="fade">
                                      <p:cBhvr>
                                        <p:cTn id="37" dur="500"/>
                                        <p:tgtEl>
                                          <p:spTgt spid="59"/>
                                        </p:tgtEl>
                                      </p:cBhvr>
                                    </p:animEffect>
                                  </p:childTnLst>
                                </p:cTn>
                              </p:par>
                            </p:childTnLst>
                          </p:cTn>
                        </p:par>
                        <p:par>
                          <p:cTn id="38" fill="hold">
                            <p:stCondLst>
                              <p:cond delay="4500"/>
                            </p:stCondLst>
                            <p:childTnLst>
                              <p:par>
                                <p:cTn id="39" presetID="53" presetClass="entr" presetSubtype="0" fill="hold" nodeType="afterEffect">
                                  <p:stCondLst>
                                    <p:cond delay="0"/>
                                  </p:stCondLst>
                                  <p:childTnLst>
                                    <p:set>
                                      <p:cBhvr>
                                        <p:cTn id="40" dur="1" fill="hold">
                                          <p:stCondLst>
                                            <p:cond delay="0"/>
                                          </p:stCondLst>
                                        </p:cTn>
                                        <p:tgtEl>
                                          <p:spTgt spid="68"/>
                                        </p:tgtEl>
                                        <p:attrNameLst>
                                          <p:attrName>style.visibility</p:attrName>
                                        </p:attrNameLst>
                                      </p:cBhvr>
                                      <p:to>
                                        <p:strVal val="visible"/>
                                      </p:to>
                                    </p:set>
                                    <p:anim calcmode="lin" valueType="num">
                                      <p:cBhvr>
                                        <p:cTn id="41" dur="500" fill="hold"/>
                                        <p:tgtEl>
                                          <p:spTgt spid="68"/>
                                        </p:tgtEl>
                                        <p:attrNameLst>
                                          <p:attrName>ppt_w</p:attrName>
                                        </p:attrNameLst>
                                      </p:cBhvr>
                                      <p:tavLst>
                                        <p:tav tm="0">
                                          <p:val>
                                            <p:fltVal val="0"/>
                                          </p:val>
                                        </p:tav>
                                        <p:tav tm="100000">
                                          <p:val>
                                            <p:strVal val="#ppt_w"/>
                                          </p:val>
                                        </p:tav>
                                      </p:tavLst>
                                    </p:anim>
                                    <p:anim calcmode="lin" valueType="num">
                                      <p:cBhvr>
                                        <p:cTn id="42" dur="500" fill="hold"/>
                                        <p:tgtEl>
                                          <p:spTgt spid="68"/>
                                        </p:tgtEl>
                                        <p:attrNameLst>
                                          <p:attrName>ppt_h</p:attrName>
                                        </p:attrNameLst>
                                      </p:cBhvr>
                                      <p:tavLst>
                                        <p:tav tm="0">
                                          <p:val>
                                            <p:fltVal val="0"/>
                                          </p:val>
                                        </p:tav>
                                        <p:tav tm="100000">
                                          <p:val>
                                            <p:strVal val="#ppt_h"/>
                                          </p:val>
                                        </p:tav>
                                      </p:tavLst>
                                    </p:anim>
                                    <p:animEffect transition="in" filter="fade">
                                      <p:cBhvr>
                                        <p:cTn id="43" dur="500"/>
                                        <p:tgtEl>
                                          <p:spTgt spid="68"/>
                                        </p:tgtEl>
                                      </p:cBhvr>
                                    </p:animEffect>
                                  </p:childTnLst>
                                </p:cTn>
                              </p:par>
                            </p:childTnLst>
                          </p:cTn>
                        </p:par>
                        <p:par>
                          <p:cTn id="44" fill="hold">
                            <p:stCondLst>
                              <p:cond delay="5000"/>
                            </p:stCondLst>
                            <p:childTnLst>
                              <p:par>
                                <p:cTn id="45" presetID="53" presetClass="entr" presetSubtype="0" fill="hold" nodeType="afterEffect">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cBhvr>
                                        <p:cTn id="47" dur="500" fill="hold"/>
                                        <p:tgtEl>
                                          <p:spTgt spid="54"/>
                                        </p:tgtEl>
                                        <p:attrNameLst>
                                          <p:attrName>ppt_w</p:attrName>
                                        </p:attrNameLst>
                                      </p:cBhvr>
                                      <p:tavLst>
                                        <p:tav tm="0">
                                          <p:val>
                                            <p:fltVal val="0"/>
                                          </p:val>
                                        </p:tav>
                                        <p:tav tm="100000">
                                          <p:val>
                                            <p:strVal val="#ppt_w"/>
                                          </p:val>
                                        </p:tav>
                                      </p:tavLst>
                                    </p:anim>
                                    <p:anim calcmode="lin" valueType="num">
                                      <p:cBhvr>
                                        <p:cTn id="48" dur="500" fill="hold"/>
                                        <p:tgtEl>
                                          <p:spTgt spid="54"/>
                                        </p:tgtEl>
                                        <p:attrNameLst>
                                          <p:attrName>ppt_h</p:attrName>
                                        </p:attrNameLst>
                                      </p:cBhvr>
                                      <p:tavLst>
                                        <p:tav tm="0">
                                          <p:val>
                                            <p:fltVal val="0"/>
                                          </p:val>
                                        </p:tav>
                                        <p:tav tm="100000">
                                          <p:val>
                                            <p:strVal val="#ppt_h"/>
                                          </p:val>
                                        </p:tav>
                                      </p:tavLst>
                                    </p:anim>
                                    <p:animEffect transition="in" filter="fade">
                                      <p:cBhvr>
                                        <p:cTn id="4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47" grpId="0" animBg="1"/>
      <p:bldP spid="48" grpId="0" animBg="1"/>
      <p:bldP spid="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775520" y="1533728"/>
            <a:ext cx="8568952" cy="2737023"/>
          </a:xfrm>
        </p:spPr>
        <p:txBody>
          <a:bodyPr rtlCol="0">
            <a:normAutofit/>
          </a:bodyPr>
          <a:lstStyle/>
          <a:p>
            <a:pPr>
              <a:defRPr/>
            </a:pPr>
            <a:r>
              <a:rPr lang="ru-RU" altLang="ru-RU" sz="4000" b="1" dirty="0" smtClean="0">
                <a:solidFill>
                  <a:srgbClr val="0070C0"/>
                </a:solidFill>
                <a:latin typeface="Times New Roman" panose="02020603050405020304" pitchFamily="18" charset="0"/>
                <a:cs typeface="Times New Roman" panose="02020603050405020304" pitchFamily="18" charset="0"/>
              </a:rPr>
              <a:t>БЛАГОДАРЮ</a:t>
            </a:r>
            <a:br>
              <a:rPr lang="ru-RU" altLang="ru-RU" sz="4000" b="1" dirty="0" smtClean="0">
                <a:solidFill>
                  <a:srgbClr val="0070C0"/>
                </a:solidFill>
                <a:latin typeface="Times New Roman" panose="02020603050405020304" pitchFamily="18" charset="0"/>
                <a:cs typeface="Times New Roman" panose="02020603050405020304" pitchFamily="18" charset="0"/>
              </a:rPr>
            </a:br>
            <a:r>
              <a:rPr lang="ru-RU" altLang="ru-RU" sz="4000" b="1" dirty="0" smtClean="0">
                <a:solidFill>
                  <a:srgbClr val="0070C0"/>
                </a:solidFill>
                <a:latin typeface="Times New Roman" panose="02020603050405020304" pitchFamily="18" charset="0"/>
                <a:cs typeface="Times New Roman" panose="02020603050405020304" pitchFamily="18" charset="0"/>
              </a:rPr>
              <a:t>ЗА ВНИМАНИЕ!!!</a:t>
            </a:r>
            <a:r>
              <a:rPr lang="ru-RU" altLang="ru-RU" sz="2800" b="1" dirty="0" smtClean="0">
                <a:solidFill>
                  <a:srgbClr val="0070C0"/>
                </a:solidFill>
                <a:latin typeface="Times New Roman" panose="02020603050405020304" pitchFamily="18" charset="0"/>
                <a:cs typeface="Times New Roman" panose="02020603050405020304" pitchFamily="18" charset="0"/>
              </a:rPr>
              <a:t/>
            </a:r>
            <a:br>
              <a:rPr lang="ru-RU" altLang="ru-RU" sz="2800" b="1" dirty="0" smtClean="0">
                <a:solidFill>
                  <a:srgbClr val="0070C0"/>
                </a:solidFill>
                <a:latin typeface="Times New Roman" panose="02020603050405020304" pitchFamily="18" charset="0"/>
                <a:cs typeface="Times New Roman" panose="02020603050405020304" pitchFamily="18" charset="0"/>
              </a:rPr>
            </a:br>
            <a:r>
              <a:rPr lang="ru-RU" altLang="ru-RU" sz="2800" b="1" dirty="0">
                <a:solidFill>
                  <a:srgbClr val="0070C0"/>
                </a:solidFill>
                <a:latin typeface="Times New Roman" panose="02020603050405020304" pitchFamily="18" charset="0"/>
                <a:cs typeface="Times New Roman" panose="02020603050405020304" pitchFamily="18" charset="0"/>
              </a:rPr>
              <a:t/>
            </a:r>
            <a:br>
              <a:rPr lang="ru-RU" altLang="ru-RU" sz="2800" b="1" dirty="0">
                <a:solidFill>
                  <a:srgbClr val="0070C0"/>
                </a:solidFill>
                <a:latin typeface="Times New Roman" panose="02020603050405020304" pitchFamily="18" charset="0"/>
                <a:cs typeface="Times New Roman" panose="02020603050405020304" pitchFamily="18" charset="0"/>
              </a:rPr>
            </a:br>
            <a:r>
              <a:rPr lang="ru-RU" altLang="ru-RU" sz="2800" b="1" dirty="0" smtClean="0">
                <a:solidFill>
                  <a:srgbClr val="0070C0"/>
                </a:solidFill>
                <a:latin typeface="Times New Roman" panose="02020603050405020304" pitchFamily="18" charset="0"/>
                <a:cs typeface="Times New Roman" panose="02020603050405020304" pitchFamily="18" charset="0"/>
              </a:rPr>
              <a:t/>
            </a:r>
            <a:br>
              <a:rPr lang="ru-RU" altLang="ru-RU" sz="2800" b="1" dirty="0" smtClean="0">
                <a:solidFill>
                  <a:srgbClr val="0070C0"/>
                </a:solidFill>
                <a:latin typeface="Times New Roman" panose="02020603050405020304" pitchFamily="18" charset="0"/>
                <a:cs typeface="Times New Roman" panose="02020603050405020304" pitchFamily="18" charset="0"/>
              </a:rPr>
            </a:br>
            <a:endParaRPr lang="ru-RU" altLang="ru-RU" sz="2800" b="1" dirty="0">
              <a:solidFill>
                <a:srgbClr val="0070C0"/>
              </a:solidFill>
              <a:latin typeface="Times New Roman" panose="02020603050405020304" pitchFamily="18" charset="0"/>
              <a:cs typeface="Times New Roman" panose="02020603050405020304" pitchFamily="18" charset="0"/>
            </a:endParaRPr>
          </a:p>
        </p:txBody>
      </p:sp>
      <p:sp>
        <p:nvSpPr>
          <p:cNvPr id="15362" name="Rectangle 3"/>
          <p:cNvSpPr>
            <a:spLocks noGrp="1" noChangeArrowheads="1"/>
          </p:cNvSpPr>
          <p:nvPr>
            <p:ph type="subTitle" idx="1"/>
          </p:nvPr>
        </p:nvSpPr>
        <p:spPr>
          <a:xfrm>
            <a:off x="2910187" y="5085185"/>
            <a:ext cx="6985000" cy="936625"/>
          </a:xfrm>
        </p:spPr>
        <p:txBody>
          <a:bodyPr>
            <a:normAutofit/>
          </a:bodyPr>
          <a:lstStyle/>
          <a:p>
            <a:r>
              <a:rPr lang="ru-RU" altLang="ru-RU" sz="1800" dirty="0">
                <a:solidFill>
                  <a:srgbClr val="0070C0"/>
                </a:solidFill>
                <a:latin typeface="Times New Roman" panose="02020603050405020304" pitchFamily="18" charset="0"/>
                <a:cs typeface="Times New Roman" panose="02020603050405020304" pitchFamily="18" charset="0"/>
              </a:rPr>
              <a:t>Магистрант: </a:t>
            </a:r>
            <a:r>
              <a:rPr lang="ru-RU" altLang="ru-RU" sz="1800" dirty="0" err="1" smtClean="0">
                <a:solidFill>
                  <a:srgbClr val="0070C0"/>
                </a:solidFill>
                <a:latin typeface="Times New Roman" panose="02020603050405020304" pitchFamily="18" charset="0"/>
                <a:cs typeface="Times New Roman" panose="02020603050405020304" pitchFamily="18" charset="0"/>
              </a:rPr>
              <a:t>Четырина</a:t>
            </a:r>
            <a:r>
              <a:rPr lang="ru-RU" altLang="ru-RU" sz="1800" dirty="0" smtClean="0">
                <a:solidFill>
                  <a:srgbClr val="0070C0"/>
                </a:solidFill>
                <a:latin typeface="Times New Roman" panose="02020603050405020304" pitchFamily="18" charset="0"/>
                <a:cs typeface="Times New Roman" panose="02020603050405020304" pitchFamily="18" charset="0"/>
              </a:rPr>
              <a:t> Ксения Сергеевна</a:t>
            </a:r>
            <a:endParaRPr lang="ru-RU" sz="1800" dirty="0">
              <a:solidFill>
                <a:srgbClr val="0070C0"/>
              </a:solidFill>
              <a:latin typeface="Times New Roman" panose="02020603050405020304" pitchFamily="18" charset="0"/>
              <a:cs typeface="Times New Roman" panose="02020603050405020304" pitchFamily="18" charset="0"/>
            </a:endParaRPr>
          </a:p>
          <a:p>
            <a:r>
              <a:rPr lang="ru-RU" sz="1800" dirty="0">
                <a:solidFill>
                  <a:srgbClr val="0070C0"/>
                </a:solidFill>
                <a:latin typeface="Times New Roman" panose="02020603050405020304" pitchFamily="18" charset="0"/>
                <a:cs typeface="Times New Roman" panose="02020603050405020304" pitchFamily="18" charset="0"/>
              </a:rPr>
              <a:t>Научный руководитель: </a:t>
            </a:r>
            <a:r>
              <a:rPr lang="ru-RU" sz="1800" dirty="0" smtClean="0">
                <a:solidFill>
                  <a:srgbClr val="0070C0"/>
                </a:solidFill>
                <a:latin typeface="Times New Roman" panose="02020603050405020304" pitchFamily="18" charset="0"/>
                <a:cs typeface="Times New Roman" panose="02020603050405020304" pitchFamily="18" charset="0"/>
              </a:rPr>
              <a:t>Семенова Галина Николаевна</a:t>
            </a:r>
            <a:endParaRPr lang="ru-RU" sz="1800" dirty="0">
              <a:solidFill>
                <a:srgbClr val="0070C0"/>
              </a:solidFill>
              <a:latin typeface="Times New Roman" panose="02020603050405020304" pitchFamily="18" charset="0"/>
              <a:cs typeface="Times New Roman" panose="02020603050405020304" pitchFamily="18" charset="0"/>
            </a:endParaRPr>
          </a:p>
          <a:p>
            <a:endParaRPr lang="ru-RU" altLang="ru-RU" sz="1800" dirty="0">
              <a:solidFill>
                <a:srgbClr val="0070C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5646603" y="6278175"/>
            <a:ext cx="1512168" cy="369332"/>
          </a:xfrm>
          <a:prstGeom prst="rect">
            <a:avLst/>
          </a:prstGeom>
          <a:noFill/>
        </p:spPr>
        <p:txBody>
          <a:bodyPr wrap="square" rtlCol="0">
            <a:spAutoFit/>
          </a:bodyPr>
          <a:lstStyle/>
          <a:p>
            <a:pPr algn="ctr"/>
            <a:r>
              <a:rPr lang="ru-RU" dirty="0" smtClean="0">
                <a:solidFill>
                  <a:schemeClr val="accent1"/>
                </a:solidFill>
                <a:latin typeface="Times New Roman" panose="02020603050405020304" pitchFamily="18" charset="0"/>
                <a:cs typeface="Times New Roman" panose="02020603050405020304" pitchFamily="18" charset="0"/>
              </a:rPr>
              <a:t>2019</a:t>
            </a:r>
            <a:endParaRPr lang="ru-RU"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45048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17"/>
          <p:cNvSpPr>
            <a:spLocks noGrp="1"/>
          </p:cNvSpPr>
          <p:nvPr>
            <p:ph type="sldNum" sz="quarter" idx="12"/>
          </p:nvPr>
        </p:nvSpPr>
        <p:spPr>
          <a:xfrm>
            <a:off x="109106" y="6265633"/>
            <a:ext cx="610241" cy="366183"/>
          </a:xfrm>
          <a:prstGeom prst="rect">
            <a:avLst/>
          </a:prstGeom>
        </p:spPr>
        <p:txBody>
          <a:bodyPr/>
          <a:lstStyle/>
          <a:p>
            <a:fld id="{C136B7D2-B98C-44FD-8D04-7EC62A564975}" type="slidenum">
              <a:rPr lang="en-US" smtClean="0"/>
              <a:pPr/>
              <a:t>2</a:t>
            </a:fld>
            <a:endParaRPr lang="en-US" dirty="0"/>
          </a:p>
        </p:txBody>
      </p:sp>
      <p:sp>
        <p:nvSpPr>
          <p:cNvPr id="32" name="TextBox 31"/>
          <p:cNvSpPr txBox="1"/>
          <p:nvPr/>
        </p:nvSpPr>
        <p:spPr>
          <a:xfrm>
            <a:off x="6197729" y="1506632"/>
            <a:ext cx="5055869" cy="4390882"/>
          </a:xfrm>
          <a:prstGeom prst="rect">
            <a:avLst/>
          </a:prstGeom>
          <a:noFill/>
        </p:spPr>
        <p:txBody>
          <a:bodyPr wrap="square" lIns="0" tIns="0" rIns="0" bIns="0" rtlCol="0">
            <a:spAutoFit/>
          </a:bodyPr>
          <a:lstStyle/>
          <a:p>
            <a:pPr algn="just"/>
            <a:r>
              <a:rPr lang="ru-RU" sz="1600" b="1" i="1" dirty="0" smtClean="0">
                <a:solidFill>
                  <a:schemeClr val="accent1"/>
                </a:solidFill>
                <a:latin typeface="Times New Roman" panose="02020603050405020304" pitchFamily="18" charset="0"/>
                <a:cs typeface="Times New Roman" panose="02020603050405020304" pitchFamily="18" charset="0"/>
              </a:rPr>
              <a:t>Наличие большого объема </a:t>
            </a:r>
            <a:r>
              <a:rPr lang="ru-RU" sz="1600" b="1" i="1" dirty="0">
                <a:solidFill>
                  <a:schemeClr val="accent1"/>
                </a:solidFill>
                <a:latin typeface="Times New Roman" panose="02020603050405020304" pitchFamily="18" charset="0"/>
                <a:cs typeface="Times New Roman" panose="02020603050405020304" pitchFamily="18" charset="0"/>
              </a:rPr>
              <a:t>Отчетов, которые необходимо </a:t>
            </a:r>
            <a:r>
              <a:rPr lang="ru-RU" sz="1600" b="1" i="1" dirty="0" smtClean="0">
                <a:solidFill>
                  <a:schemeClr val="accent1"/>
                </a:solidFill>
                <a:latin typeface="Times New Roman" panose="02020603050405020304" pitchFamily="18" charset="0"/>
                <a:cs typeface="Times New Roman" panose="02020603050405020304" pitchFamily="18" charset="0"/>
              </a:rPr>
              <a:t>проэкспертировать за </a:t>
            </a:r>
            <a:r>
              <a:rPr lang="ru-RU" sz="1600" b="1" i="1" dirty="0">
                <a:solidFill>
                  <a:schemeClr val="accent1"/>
                </a:solidFill>
                <a:latin typeface="Times New Roman" panose="02020603050405020304" pitchFamily="18" charset="0"/>
                <a:cs typeface="Times New Roman" panose="02020603050405020304" pitchFamily="18" charset="0"/>
              </a:rPr>
              <a:t>крайне короткий промежуток времени. Эксперту необходимо проанализировать множество факторов, отраженных в моделях, что быстро, максимально корректно и учитывая все нюансы сделать крайне проблематично. </a:t>
            </a:r>
            <a:endParaRPr lang="ru-RU" sz="1600" b="1" i="1" dirty="0" smtClean="0">
              <a:solidFill>
                <a:schemeClr val="accent1"/>
              </a:solidFill>
              <a:latin typeface="Times New Roman" panose="02020603050405020304" pitchFamily="18" charset="0"/>
              <a:cs typeface="Times New Roman" panose="02020603050405020304" pitchFamily="18" charset="0"/>
            </a:endParaRPr>
          </a:p>
          <a:p>
            <a:pPr algn="just"/>
            <a:endParaRPr lang="ru-RU" sz="1600" b="1" i="1" dirty="0" smtClean="0">
              <a:solidFill>
                <a:schemeClr val="accent1"/>
              </a:solidFill>
              <a:latin typeface="Times New Roman" panose="02020603050405020304" pitchFamily="18" charset="0"/>
              <a:cs typeface="Times New Roman" panose="02020603050405020304" pitchFamily="18" charset="0"/>
            </a:endParaRPr>
          </a:p>
          <a:p>
            <a:pPr algn="just"/>
            <a:r>
              <a:rPr lang="ru-RU" sz="1600" b="1" i="1" dirty="0" smtClean="0">
                <a:solidFill>
                  <a:schemeClr val="accent2"/>
                </a:solidFill>
                <a:latin typeface="Times New Roman" panose="02020603050405020304" pitchFamily="18" charset="0"/>
                <a:cs typeface="Times New Roman" panose="02020603050405020304" pitchFamily="18" charset="0"/>
              </a:rPr>
              <a:t>Разработка </a:t>
            </a:r>
            <a:r>
              <a:rPr lang="ru-RU" sz="1600" b="1" i="1" dirty="0">
                <a:solidFill>
                  <a:schemeClr val="accent2"/>
                </a:solidFill>
                <a:latin typeface="Times New Roman" panose="02020603050405020304" pitchFamily="18" charset="0"/>
                <a:cs typeface="Times New Roman" panose="02020603050405020304" pitchFamily="18" charset="0"/>
              </a:rPr>
              <a:t>алгоритма проведения анализа чувствительности финансовой модели при реализации доходного подхода в Отчетах об оценке бизнеса и инвестиционных проектов для практического применения экспертами и оценщиками</a:t>
            </a:r>
            <a:r>
              <a:rPr lang="ru-RU" sz="1600" b="1" i="1" dirty="0" smtClean="0">
                <a:solidFill>
                  <a:schemeClr val="accent2"/>
                </a:solidFill>
                <a:latin typeface="Times New Roman" panose="02020603050405020304" pitchFamily="18" charset="0"/>
                <a:cs typeface="Times New Roman" panose="02020603050405020304" pitchFamily="18" charset="0"/>
              </a:rPr>
              <a:t>.</a:t>
            </a:r>
          </a:p>
          <a:p>
            <a:pPr algn="just"/>
            <a:endParaRPr lang="en-US" sz="1600" b="1" i="1" dirty="0">
              <a:solidFill>
                <a:schemeClr val="tx1">
                  <a:lumMod val="50000"/>
                  <a:lumOff val="50000"/>
                </a:schemeClr>
              </a:solidFill>
              <a:latin typeface="Times New Roman" panose="02020603050405020304" pitchFamily="18" charset="0"/>
              <a:cs typeface="Times New Roman" panose="02020603050405020304" pitchFamily="18" charset="0"/>
            </a:endParaRPr>
          </a:p>
          <a:p>
            <a:pPr algn="just"/>
            <a:r>
              <a:rPr lang="ru-RU" sz="1600" b="1" i="1" dirty="0">
                <a:solidFill>
                  <a:schemeClr val="accent3"/>
                </a:solidFill>
                <a:latin typeface="Times New Roman" panose="02020603050405020304" pitchFamily="18" charset="0"/>
                <a:cs typeface="Times New Roman" panose="02020603050405020304" pitchFamily="18" charset="0"/>
              </a:rPr>
              <a:t>Отчеты об оценке стоимости предприятий и инвестиционных проектов, выполненные с применением доходного подхода к оценке. </a:t>
            </a:r>
          </a:p>
          <a:p>
            <a:pPr algn="just"/>
            <a:endParaRPr lang="ru-RU" sz="1333" b="1" i="1" dirty="0" smtClean="0">
              <a:solidFill>
                <a:schemeClr val="accent3"/>
              </a:solidFill>
            </a:endParaRPr>
          </a:p>
        </p:txBody>
      </p:sp>
      <p:grpSp>
        <p:nvGrpSpPr>
          <p:cNvPr id="19" name="Group 18"/>
          <p:cNvGrpSpPr/>
          <p:nvPr/>
        </p:nvGrpSpPr>
        <p:grpSpPr>
          <a:xfrm>
            <a:off x="858810" y="1816005"/>
            <a:ext cx="5166071" cy="1088295"/>
            <a:chOff x="644107" y="1330751"/>
            <a:chExt cx="3874553" cy="816221"/>
          </a:xfrm>
        </p:grpSpPr>
        <p:sp>
          <p:nvSpPr>
            <p:cNvPr id="20" name="Rounded Rectangle 19"/>
            <p:cNvSpPr/>
            <p:nvPr/>
          </p:nvSpPr>
          <p:spPr>
            <a:xfrm>
              <a:off x="644107" y="1384863"/>
              <a:ext cx="3725972" cy="762109"/>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1" name="Rounded Rectangle 20"/>
            <p:cNvSpPr/>
            <p:nvPr/>
          </p:nvSpPr>
          <p:spPr>
            <a:xfrm>
              <a:off x="644107" y="1330751"/>
              <a:ext cx="3725972" cy="76210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2" name="Isosceles Triangle 21"/>
            <p:cNvSpPr/>
            <p:nvPr/>
          </p:nvSpPr>
          <p:spPr>
            <a:xfrm rot="5400000">
              <a:off x="4322531" y="1607670"/>
              <a:ext cx="183987" cy="208271"/>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24" name="TextBox 23"/>
          <p:cNvSpPr txBox="1"/>
          <p:nvPr/>
        </p:nvSpPr>
        <p:spPr>
          <a:xfrm>
            <a:off x="1823424" y="2152685"/>
            <a:ext cx="3970702" cy="307777"/>
          </a:xfrm>
          <a:prstGeom prst="rect">
            <a:avLst/>
          </a:prstGeom>
          <a:noFill/>
        </p:spPr>
        <p:txBody>
          <a:bodyPr wrap="none" lIns="0" tIns="0" rIns="0" bIns="0" rtlCol="0" anchor="ctr">
            <a:spAutoFit/>
          </a:bodyPr>
          <a:lstStyle/>
          <a:p>
            <a:r>
              <a:rPr lang="ru-RU" sz="2000" b="1" dirty="0" smtClean="0">
                <a:solidFill>
                  <a:schemeClr val="bg1"/>
                </a:solidFill>
                <a:latin typeface="Times New Roman" panose="02020603050405020304" pitchFamily="18" charset="0"/>
                <a:cs typeface="Times New Roman" panose="02020603050405020304" pitchFamily="18" charset="0"/>
              </a:rPr>
              <a:t>Актуальность </a:t>
            </a:r>
            <a:r>
              <a:rPr lang="ru-RU" sz="2000" b="1" dirty="0">
                <a:solidFill>
                  <a:schemeClr val="bg1"/>
                </a:solidFill>
                <a:latin typeface="Times New Roman" panose="02020603050405020304" pitchFamily="18" charset="0"/>
                <a:cs typeface="Times New Roman" panose="02020603050405020304" pitchFamily="18" charset="0"/>
              </a:rPr>
              <a:t>темы </a:t>
            </a:r>
            <a:r>
              <a:rPr lang="ru-RU" sz="2000" b="1" dirty="0" smtClean="0">
                <a:solidFill>
                  <a:schemeClr val="bg1"/>
                </a:solidFill>
                <a:latin typeface="Times New Roman" panose="02020603050405020304" pitchFamily="18" charset="0"/>
                <a:cs typeface="Times New Roman" panose="02020603050405020304" pitchFamily="18" charset="0"/>
              </a:rPr>
              <a:t>исследования</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27" name="Oval 26"/>
          <p:cNvSpPr>
            <a:spLocks noChangeAspect="1"/>
          </p:cNvSpPr>
          <p:nvPr/>
        </p:nvSpPr>
        <p:spPr>
          <a:xfrm>
            <a:off x="980255" y="1949103"/>
            <a:ext cx="772051" cy="7499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b="1" dirty="0">
              <a:solidFill>
                <a:schemeClr val="accent1"/>
              </a:solidFill>
              <a:latin typeface="FontAwesome" pitchFamily="2" charset="0"/>
            </a:endParaRPr>
          </a:p>
        </p:txBody>
      </p:sp>
      <p:grpSp>
        <p:nvGrpSpPr>
          <p:cNvPr id="28" name="Group 27"/>
          <p:cNvGrpSpPr/>
          <p:nvPr/>
        </p:nvGrpSpPr>
        <p:grpSpPr>
          <a:xfrm>
            <a:off x="858810" y="3225231"/>
            <a:ext cx="5166071" cy="1088295"/>
            <a:chOff x="644107" y="1330751"/>
            <a:chExt cx="3874553" cy="816221"/>
          </a:xfrm>
        </p:grpSpPr>
        <p:sp>
          <p:nvSpPr>
            <p:cNvPr id="37" name="Rounded Rectangle 36"/>
            <p:cNvSpPr/>
            <p:nvPr/>
          </p:nvSpPr>
          <p:spPr>
            <a:xfrm>
              <a:off x="644107" y="1384863"/>
              <a:ext cx="3725972" cy="762109"/>
            </a:xfrm>
            <a:prstGeom prst="roundRect">
              <a:avLst>
                <a:gd name="adj" fmla="val 50000"/>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8" name="Rounded Rectangle 37"/>
            <p:cNvSpPr/>
            <p:nvPr/>
          </p:nvSpPr>
          <p:spPr>
            <a:xfrm>
              <a:off x="644107" y="1330751"/>
              <a:ext cx="3725972" cy="762109"/>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9" name="Isosceles Triangle 38"/>
            <p:cNvSpPr/>
            <p:nvPr/>
          </p:nvSpPr>
          <p:spPr>
            <a:xfrm rot="5400000">
              <a:off x="4322531" y="1607670"/>
              <a:ext cx="183987" cy="208271"/>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1" name="TextBox 40"/>
          <p:cNvSpPr txBox="1"/>
          <p:nvPr/>
        </p:nvSpPr>
        <p:spPr>
          <a:xfrm>
            <a:off x="1823424" y="3548185"/>
            <a:ext cx="2303323" cy="307777"/>
          </a:xfrm>
          <a:prstGeom prst="rect">
            <a:avLst/>
          </a:prstGeom>
          <a:noFill/>
        </p:spPr>
        <p:txBody>
          <a:bodyPr wrap="none" lIns="0" tIns="0" rIns="0" bIns="0" rtlCol="0" anchor="ctr">
            <a:spAutoFit/>
          </a:bodyPr>
          <a:lstStyle/>
          <a:p>
            <a:r>
              <a:rPr lang="ru-RU" sz="2000" b="1" dirty="0" smtClean="0">
                <a:solidFill>
                  <a:schemeClr val="bg1"/>
                </a:solidFill>
                <a:latin typeface="Times New Roman" panose="02020603050405020304" pitchFamily="18" charset="0"/>
                <a:cs typeface="Times New Roman" panose="02020603050405020304" pitchFamily="18" charset="0"/>
              </a:rPr>
              <a:t>Цель исследования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43" name="Oval 42"/>
          <p:cNvSpPr>
            <a:spLocks noChangeAspect="1"/>
          </p:cNvSpPr>
          <p:nvPr/>
        </p:nvSpPr>
        <p:spPr>
          <a:xfrm>
            <a:off x="980255" y="3358329"/>
            <a:ext cx="772051" cy="7499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b="1" dirty="0">
              <a:solidFill>
                <a:schemeClr val="accent2"/>
              </a:solidFill>
              <a:latin typeface="FontAwesome" pitchFamily="2" charset="0"/>
            </a:endParaRPr>
          </a:p>
        </p:txBody>
      </p:sp>
      <p:grpSp>
        <p:nvGrpSpPr>
          <p:cNvPr id="44" name="Group 43"/>
          <p:cNvGrpSpPr/>
          <p:nvPr/>
        </p:nvGrpSpPr>
        <p:grpSpPr>
          <a:xfrm>
            <a:off x="858810" y="4644986"/>
            <a:ext cx="5166071" cy="1088295"/>
            <a:chOff x="644107" y="1330751"/>
            <a:chExt cx="3874553" cy="816221"/>
          </a:xfrm>
        </p:grpSpPr>
        <p:sp>
          <p:nvSpPr>
            <p:cNvPr id="45" name="Rounded Rectangle 44"/>
            <p:cNvSpPr/>
            <p:nvPr/>
          </p:nvSpPr>
          <p:spPr>
            <a:xfrm>
              <a:off x="644107" y="1384863"/>
              <a:ext cx="3725972" cy="762109"/>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6" name="Rounded Rectangle 45"/>
            <p:cNvSpPr/>
            <p:nvPr/>
          </p:nvSpPr>
          <p:spPr>
            <a:xfrm>
              <a:off x="644107" y="1330751"/>
              <a:ext cx="3725972" cy="76210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47" name="Isosceles Triangle 46"/>
            <p:cNvSpPr/>
            <p:nvPr/>
          </p:nvSpPr>
          <p:spPr>
            <a:xfrm rot="5400000">
              <a:off x="4322531" y="1607670"/>
              <a:ext cx="183987" cy="208271"/>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grpSp>
      <p:sp>
        <p:nvSpPr>
          <p:cNvPr id="49" name="TextBox 48"/>
          <p:cNvSpPr txBox="1"/>
          <p:nvPr/>
        </p:nvSpPr>
        <p:spPr>
          <a:xfrm>
            <a:off x="1809096" y="5037696"/>
            <a:ext cx="2768194" cy="307777"/>
          </a:xfrm>
          <a:prstGeom prst="rect">
            <a:avLst/>
          </a:prstGeom>
          <a:noFill/>
        </p:spPr>
        <p:txBody>
          <a:bodyPr wrap="none" lIns="0" tIns="0" rIns="0" bIns="0" rtlCol="0" anchor="ctr">
            <a:spAutoFit/>
          </a:bodyPr>
          <a:lstStyle/>
          <a:p>
            <a:r>
              <a:rPr lang="ru-RU" sz="2000" b="1" dirty="0">
                <a:solidFill>
                  <a:schemeClr val="bg1"/>
                </a:solidFill>
                <a:latin typeface="Times New Roman" panose="02020603050405020304" pitchFamily="18" charset="0"/>
                <a:cs typeface="Times New Roman" panose="02020603050405020304" pitchFamily="18" charset="0"/>
              </a:rPr>
              <a:t>Объекты исследования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51" name="Oval 50"/>
          <p:cNvSpPr>
            <a:spLocks noChangeAspect="1"/>
          </p:cNvSpPr>
          <p:nvPr/>
        </p:nvSpPr>
        <p:spPr>
          <a:xfrm>
            <a:off x="980255" y="4778084"/>
            <a:ext cx="772051" cy="74994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2400" b="1" dirty="0">
              <a:solidFill>
                <a:schemeClr val="accent3"/>
              </a:solidFill>
              <a:latin typeface="FontAwesome" pitchFamily="2" charset="0"/>
            </a:endParaRPr>
          </a:p>
        </p:txBody>
      </p:sp>
      <p:cxnSp>
        <p:nvCxnSpPr>
          <p:cNvPr id="52" name="Straight Connector 51"/>
          <p:cNvCxnSpPr/>
          <p:nvPr/>
        </p:nvCxnSpPr>
        <p:spPr>
          <a:xfrm flipV="1">
            <a:off x="6096000" y="1927955"/>
            <a:ext cx="0" cy="3661543"/>
          </a:xfrm>
          <a:prstGeom prst="line">
            <a:avLst/>
          </a:prstGeom>
          <a:ln w="19050">
            <a:solidFill>
              <a:schemeClr val="bg1">
                <a:lumMod val="75000"/>
              </a:schemeClr>
            </a:solidFill>
            <a:prstDash val="sysDot"/>
            <a:headEnd type="diamond"/>
            <a:tailEnd type="diamond"/>
          </a:ln>
        </p:spPr>
        <p:style>
          <a:lnRef idx="1">
            <a:schemeClr val="accent1"/>
          </a:lnRef>
          <a:fillRef idx="0">
            <a:schemeClr val="accent1"/>
          </a:fillRef>
          <a:effectRef idx="0">
            <a:schemeClr val="accent1"/>
          </a:effectRef>
          <a:fontRef idx="minor">
            <a:schemeClr val="tx1"/>
          </a:fontRef>
        </p:style>
      </p:cxnSp>
      <p:sp>
        <p:nvSpPr>
          <p:cNvPr id="33" name="Title 35"/>
          <p:cNvSpPr>
            <a:spLocks noGrp="1"/>
          </p:cNvSpPr>
          <p:nvPr>
            <p:ph type="title"/>
          </p:nvPr>
        </p:nvSpPr>
        <p:spPr>
          <a:xfrm>
            <a:off x="2336800" y="356628"/>
            <a:ext cx="7518400" cy="471365"/>
          </a:xfrm>
        </p:spPr>
        <p:txBody>
          <a:bodyPr/>
          <a:lstStyle/>
          <a:p>
            <a:r>
              <a:rPr lang="ru-RU" dirty="0" smtClean="0"/>
              <a:t>Актуальность темы, цель и объекты исследования</a:t>
            </a:r>
            <a:endParaRPr lang="en-US" dirty="0" smtClean="0"/>
          </a:p>
        </p:txBody>
      </p:sp>
    </p:spTree>
    <p:extLst>
      <p:ext uri="{BB962C8B-B14F-4D97-AF65-F5344CB8AC3E}">
        <p14:creationId xmlns:p14="http://schemas.microsoft.com/office/powerpoint/2010/main" val="3478486166"/>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p:cNvSpPr>
            <a:spLocks noGrp="1"/>
          </p:cNvSpPr>
          <p:nvPr>
            <p:ph type="title"/>
          </p:nvPr>
        </p:nvSpPr>
        <p:spPr/>
        <p:txBody>
          <a:bodyPr/>
          <a:lstStyle/>
          <a:p>
            <a:r>
              <a:rPr lang="ru-RU" dirty="0"/>
              <a:t>Цель анализа чувствительности финансовой модели </a:t>
            </a:r>
            <a:endParaRPr lang="en-US" dirty="0" smtClean="0"/>
          </a:p>
        </p:txBody>
      </p:sp>
      <p:sp>
        <p:nvSpPr>
          <p:cNvPr id="258" name="Slide Number Placeholder 257"/>
          <p:cNvSpPr>
            <a:spLocks noGrp="1"/>
          </p:cNvSpPr>
          <p:nvPr>
            <p:ph type="sldNum" sz="quarter" idx="12"/>
          </p:nvPr>
        </p:nvSpPr>
        <p:spPr>
          <a:prstGeom prst="rect">
            <a:avLst/>
          </a:prstGeom>
        </p:spPr>
        <p:txBody>
          <a:bodyPr/>
          <a:lstStyle/>
          <a:p>
            <a:fld id="{C136B7D2-B98C-44FD-8D04-7EC62A564975}" type="slidenum">
              <a:rPr lang="en-US" smtClean="0"/>
              <a:pPr/>
              <a:t>3</a:t>
            </a:fld>
            <a:endParaRPr lang="en-US" dirty="0"/>
          </a:p>
        </p:txBody>
      </p:sp>
      <p:sp>
        <p:nvSpPr>
          <p:cNvPr id="141" name="Rounded Rectangle 102"/>
          <p:cNvSpPr/>
          <p:nvPr/>
        </p:nvSpPr>
        <p:spPr>
          <a:xfrm>
            <a:off x="1635298" y="2203330"/>
            <a:ext cx="657827" cy="63899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FontAwesome" pitchFamily="2" charset="0"/>
            </a:endParaRPr>
          </a:p>
        </p:txBody>
      </p:sp>
      <p:sp>
        <p:nvSpPr>
          <p:cNvPr id="142" name="TextBox 141"/>
          <p:cNvSpPr txBox="1"/>
          <p:nvPr/>
        </p:nvSpPr>
        <p:spPr>
          <a:xfrm>
            <a:off x="2336798" y="2230438"/>
            <a:ext cx="3983867" cy="584775"/>
          </a:xfrm>
          <a:prstGeom prst="rect">
            <a:avLst/>
          </a:prstGeom>
          <a:noFill/>
        </p:spPr>
        <p:txBody>
          <a:bodyPr wrap="square" rtlCol="0">
            <a:spAutoFit/>
          </a:bodyPr>
          <a:lstStyle/>
          <a:p>
            <a:r>
              <a:rPr lang="ru-RU" sz="1600" b="1" dirty="0" smtClean="0">
                <a:solidFill>
                  <a:schemeClr val="accent1"/>
                </a:solidFill>
                <a:latin typeface="Times New Roman" panose="02020603050405020304" pitchFamily="18" charset="0"/>
                <a:cs typeface="Times New Roman" panose="02020603050405020304" pitchFamily="18" charset="0"/>
              </a:rPr>
              <a:t>увеличение либо снижение объемов и номенклатуры производимой продукции</a:t>
            </a:r>
            <a:endParaRPr lang="en-US" sz="1333"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3" name="Rounded Rectangle 104"/>
          <p:cNvSpPr/>
          <p:nvPr/>
        </p:nvSpPr>
        <p:spPr>
          <a:xfrm>
            <a:off x="1591622" y="4855969"/>
            <a:ext cx="657827" cy="638993"/>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a:endParaRPr lang="en-US" sz="2400" dirty="0">
              <a:solidFill>
                <a:schemeClr val="bg1"/>
              </a:solidFill>
              <a:latin typeface="FontAwesome" pitchFamily="2" charset="0"/>
            </a:endParaRPr>
          </a:p>
        </p:txBody>
      </p:sp>
      <p:sp>
        <p:nvSpPr>
          <p:cNvPr id="144" name="Rounded Rectangle 105"/>
          <p:cNvSpPr/>
          <p:nvPr/>
        </p:nvSpPr>
        <p:spPr>
          <a:xfrm>
            <a:off x="1635298" y="2856011"/>
            <a:ext cx="657827" cy="6389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FontAwesome" pitchFamily="2" charset="0"/>
            </a:endParaRPr>
          </a:p>
        </p:txBody>
      </p:sp>
      <p:sp>
        <p:nvSpPr>
          <p:cNvPr id="145" name="TextBox 144"/>
          <p:cNvSpPr txBox="1"/>
          <p:nvPr/>
        </p:nvSpPr>
        <p:spPr>
          <a:xfrm>
            <a:off x="2336798" y="3006230"/>
            <a:ext cx="3983867" cy="338554"/>
          </a:xfrm>
          <a:prstGeom prst="rect">
            <a:avLst/>
          </a:prstGeom>
          <a:noFill/>
        </p:spPr>
        <p:txBody>
          <a:bodyPr wrap="square" rtlCol="0">
            <a:spAutoFit/>
          </a:bodyPr>
          <a:lstStyle/>
          <a:p>
            <a:r>
              <a:rPr lang="ru-RU" sz="1600" b="1" dirty="0" smtClean="0">
                <a:solidFill>
                  <a:schemeClr val="accent2"/>
                </a:solidFill>
                <a:latin typeface="Times New Roman" panose="02020603050405020304" pitchFamily="18" charset="0"/>
                <a:cs typeface="Times New Roman" panose="02020603050405020304" pitchFamily="18" charset="0"/>
              </a:rPr>
              <a:t>запуск нового производства</a:t>
            </a:r>
            <a:endParaRPr lang="en-US" sz="1333"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46" name="Rounded Rectangle 107"/>
          <p:cNvSpPr/>
          <p:nvPr/>
        </p:nvSpPr>
        <p:spPr>
          <a:xfrm>
            <a:off x="1635297" y="3516984"/>
            <a:ext cx="657827" cy="63899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FontAwesome" pitchFamily="2" charset="0"/>
            </a:endParaRPr>
          </a:p>
        </p:txBody>
      </p:sp>
      <p:sp>
        <p:nvSpPr>
          <p:cNvPr id="147" name="TextBox 146"/>
          <p:cNvSpPr txBox="1"/>
          <p:nvPr/>
        </p:nvSpPr>
        <p:spPr>
          <a:xfrm>
            <a:off x="2336799" y="3667203"/>
            <a:ext cx="3983867" cy="338554"/>
          </a:xfrm>
          <a:prstGeom prst="rect">
            <a:avLst/>
          </a:prstGeom>
          <a:noFill/>
        </p:spPr>
        <p:txBody>
          <a:bodyPr wrap="square" rtlCol="0">
            <a:spAutoFit/>
          </a:bodyPr>
          <a:lstStyle/>
          <a:p>
            <a:r>
              <a:rPr lang="ru-RU" sz="1600" b="1" dirty="0" smtClean="0">
                <a:solidFill>
                  <a:schemeClr val="accent3"/>
                </a:solidFill>
                <a:latin typeface="Times New Roman" panose="02020603050405020304" pitchFamily="18" charset="0"/>
                <a:cs typeface="Times New Roman" panose="02020603050405020304" pitchFamily="18" charset="0"/>
              </a:rPr>
              <a:t>перепрофилирование компании</a:t>
            </a:r>
            <a:endParaRPr lang="en-US" sz="1600" dirty="0">
              <a:solidFill>
                <a:schemeClr val="accent3"/>
              </a:solidFill>
              <a:latin typeface="Times New Roman" panose="02020603050405020304" pitchFamily="18" charset="0"/>
              <a:cs typeface="Times New Roman" panose="02020603050405020304" pitchFamily="18" charset="0"/>
            </a:endParaRPr>
          </a:p>
        </p:txBody>
      </p:sp>
      <p:sp>
        <p:nvSpPr>
          <p:cNvPr id="148" name="Rounded Rectangle 109"/>
          <p:cNvSpPr/>
          <p:nvPr/>
        </p:nvSpPr>
        <p:spPr>
          <a:xfrm>
            <a:off x="1591622" y="5539862"/>
            <a:ext cx="657827" cy="638993"/>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FontAwesome" pitchFamily="2" charset="0"/>
            </a:endParaRPr>
          </a:p>
        </p:txBody>
      </p:sp>
      <p:sp>
        <p:nvSpPr>
          <p:cNvPr id="149" name="TextBox 148"/>
          <p:cNvSpPr txBox="1"/>
          <p:nvPr/>
        </p:nvSpPr>
        <p:spPr>
          <a:xfrm>
            <a:off x="2249449" y="5006188"/>
            <a:ext cx="3983868" cy="338554"/>
          </a:xfrm>
          <a:prstGeom prst="rect">
            <a:avLst/>
          </a:prstGeom>
          <a:noFill/>
        </p:spPr>
        <p:txBody>
          <a:bodyPr wrap="square" rtlCol="0">
            <a:spAutoFit/>
          </a:bodyPr>
          <a:lstStyle/>
          <a:p>
            <a:r>
              <a:rPr lang="ru-RU" sz="1600" b="1" dirty="0" smtClean="0">
                <a:solidFill>
                  <a:schemeClr val="accent6"/>
                </a:solidFill>
                <a:latin typeface="Times New Roman" panose="02020603050405020304" pitchFamily="18" charset="0"/>
                <a:cs typeface="Times New Roman" panose="02020603050405020304" pitchFamily="18" charset="0"/>
              </a:rPr>
              <a:t>прогноз курса доллара</a:t>
            </a:r>
            <a:endParaRPr lang="en-US" sz="1600" dirty="0">
              <a:solidFill>
                <a:schemeClr val="accent6"/>
              </a:solidFill>
              <a:latin typeface="Times New Roman" panose="02020603050405020304" pitchFamily="18" charset="0"/>
              <a:cs typeface="Times New Roman" panose="02020603050405020304" pitchFamily="18" charset="0"/>
            </a:endParaRPr>
          </a:p>
        </p:txBody>
      </p:sp>
      <p:sp>
        <p:nvSpPr>
          <p:cNvPr id="150" name="TextBox 149"/>
          <p:cNvSpPr txBox="1"/>
          <p:nvPr/>
        </p:nvSpPr>
        <p:spPr>
          <a:xfrm>
            <a:off x="2336798" y="5708676"/>
            <a:ext cx="4011876" cy="338554"/>
          </a:xfrm>
          <a:prstGeom prst="rect">
            <a:avLst/>
          </a:prstGeom>
          <a:noFill/>
        </p:spPr>
        <p:txBody>
          <a:bodyPr wrap="square" rtlCol="0">
            <a:spAutoFit/>
          </a:bodyPr>
          <a:lstStyle/>
          <a:p>
            <a:r>
              <a:rPr lang="ru-RU" sz="1600" b="1" dirty="0" smtClean="0">
                <a:solidFill>
                  <a:schemeClr val="accent5"/>
                </a:solidFill>
                <a:latin typeface="Times New Roman" panose="02020603050405020304" pitchFamily="18" charset="0"/>
                <a:cs typeface="Times New Roman" panose="02020603050405020304" pitchFamily="18" charset="0"/>
              </a:rPr>
              <a:t>темп роста инфляции</a:t>
            </a:r>
            <a:endParaRPr lang="en-US" sz="1600" dirty="0">
              <a:solidFill>
                <a:schemeClr val="accent5"/>
              </a:solidFill>
              <a:latin typeface="Times New Roman" panose="02020603050405020304" pitchFamily="18" charset="0"/>
              <a:cs typeface="Times New Roman" panose="02020603050405020304" pitchFamily="18" charset="0"/>
            </a:endParaRPr>
          </a:p>
        </p:txBody>
      </p:sp>
      <p:sp>
        <p:nvSpPr>
          <p:cNvPr id="151" name="Text Placeholder 8"/>
          <p:cNvSpPr txBox="1">
            <a:spLocks/>
          </p:cNvSpPr>
          <p:nvPr/>
        </p:nvSpPr>
        <p:spPr>
          <a:xfrm>
            <a:off x="1893877" y="1170882"/>
            <a:ext cx="8871659" cy="568678"/>
          </a:xfrm>
          <a:prstGeom prst="rect">
            <a:avLst/>
          </a:prstGeom>
        </p:spPr>
        <p:txBody>
          <a:bodyPr lIns="0" tIns="0" rIns="0" bIns="0" anchor="ctr"/>
          <a:lstStyle/>
          <a:p>
            <a:pPr defTabSz="1219170">
              <a:spcBef>
                <a:spcPct val="20000"/>
              </a:spcBef>
              <a:defRPr/>
            </a:pPr>
            <a:r>
              <a:rPr lang="ru-RU" sz="2000" b="1" dirty="0">
                <a:solidFill>
                  <a:schemeClr val="tx1">
                    <a:lumMod val="65000"/>
                    <a:lumOff val="35000"/>
                  </a:schemeClr>
                </a:solidFill>
                <a:latin typeface="Times New Roman" panose="02020603050405020304" pitchFamily="18" charset="0"/>
                <a:cs typeface="Times New Roman" panose="02020603050405020304" pitchFamily="18" charset="0"/>
              </a:rPr>
              <a:t>установить уровень влияния отдельных ценообразующих параметров на итоговые финансовые показатели модели. В качестве этих ценообразующих параметров могут быть прогнозные показатели как самого оцениваемого </a:t>
            </a: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предприятия:</a:t>
            </a:r>
            <a:endParaRPr lang="en-US" sz="20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2" name="Text Placeholder 8"/>
          <p:cNvSpPr txBox="1">
            <a:spLocks/>
          </p:cNvSpPr>
          <p:nvPr/>
        </p:nvSpPr>
        <p:spPr>
          <a:xfrm>
            <a:off x="1769898" y="4242391"/>
            <a:ext cx="8871659" cy="568678"/>
          </a:xfrm>
          <a:prstGeom prst="rect">
            <a:avLst/>
          </a:prstGeom>
        </p:spPr>
        <p:txBody>
          <a:bodyPr lIns="0" tIns="0" rIns="0" bIns="0" anchor="ctr"/>
          <a:lstStyle/>
          <a:p>
            <a:pPr defTabSz="1219170">
              <a:spcBef>
                <a:spcPct val="20000"/>
              </a:spcBef>
              <a:defRPr/>
            </a:pPr>
            <a:r>
              <a:rPr lang="ru-RU" sz="2000" b="1" dirty="0">
                <a:solidFill>
                  <a:schemeClr val="tx1">
                    <a:lumMod val="65000"/>
                    <a:lumOff val="35000"/>
                  </a:schemeClr>
                </a:solidFill>
                <a:latin typeface="Times New Roman" panose="02020603050405020304" pitchFamily="18" charset="0"/>
                <a:cs typeface="Times New Roman" panose="02020603050405020304" pitchFamily="18" charset="0"/>
              </a:rPr>
              <a:t>так и макроэкономические показатели, используемые </a:t>
            </a: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оценщиком:</a:t>
            </a:r>
            <a:endParaRPr lang="en-US" sz="2000"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7" name="Rounded Rectangle 102"/>
          <p:cNvSpPr/>
          <p:nvPr/>
        </p:nvSpPr>
        <p:spPr>
          <a:xfrm>
            <a:off x="6786418" y="4883079"/>
            <a:ext cx="657827" cy="63899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FontAwesome" pitchFamily="2" charset="0"/>
            </a:endParaRPr>
          </a:p>
        </p:txBody>
      </p:sp>
      <p:sp>
        <p:nvSpPr>
          <p:cNvPr id="158" name="TextBox 157"/>
          <p:cNvSpPr txBox="1"/>
          <p:nvPr/>
        </p:nvSpPr>
        <p:spPr>
          <a:xfrm>
            <a:off x="7487918" y="4910187"/>
            <a:ext cx="3983867" cy="584775"/>
          </a:xfrm>
          <a:prstGeom prst="rect">
            <a:avLst/>
          </a:prstGeom>
          <a:noFill/>
        </p:spPr>
        <p:txBody>
          <a:bodyPr wrap="square" rtlCol="0">
            <a:spAutoFit/>
          </a:bodyPr>
          <a:lstStyle/>
          <a:p>
            <a:r>
              <a:rPr lang="ru-RU" sz="1600" b="1" dirty="0" smtClean="0">
                <a:solidFill>
                  <a:schemeClr val="accent1"/>
                </a:solidFill>
                <a:latin typeface="Times New Roman" panose="02020603050405020304" pitchFamily="18" charset="0"/>
                <a:cs typeface="Times New Roman" panose="02020603050405020304" pitchFamily="18" charset="0"/>
              </a:rPr>
              <a:t>темп роста инвестиций в основной капитал</a:t>
            </a:r>
            <a:endParaRPr lang="en-US" sz="1333"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159" name="Rounded Rectangle 105"/>
          <p:cNvSpPr/>
          <p:nvPr/>
        </p:nvSpPr>
        <p:spPr>
          <a:xfrm>
            <a:off x="6786418" y="5535760"/>
            <a:ext cx="657827" cy="6389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FontAwesome" pitchFamily="2" charset="0"/>
            </a:endParaRPr>
          </a:p>
        </p:txBody>
      </p:sp>
      <p:sp>
        <p:nvSpPr>
          <p:cNvPr id="160" name="TextBox 159"/>
          <p:cNvSpPr txBox="1"/>
          <p:nvPr/>
        </p:nvSpPr>
        <p:spPr>
          <a:xfrm>
            <a:off x="7487918" y="5589978"/>
            <a:ext cx="3983867" cy="584775"/>
          </a:xfrm>
          <a:prstGeom prst="rect">
            <a:avLst/>
          </a:prstGeom>
          <a:noFill/>
        </p:spPr>
        <p:txBody>
          <a:bodyPr wrap="square" rtlCol="0">
            <a:spAutoFit/>
          </a:bodyPr>
          <a:lstStyle/>
          <a:p>
            <a:r>
              <a:rPr lang="ru-RU" sz="1600" b="1" dirty="0" smtClean="0">
                <a:solidFill>
                  <a:schemeClr val="accent2"/>
                </a:solidFill>
                <a:latin typeface="Times New Roman" panose="02020603050405020304" pitchFamily="18" charset="0"/>
                <a:cs typeface="Times New Roman" panose="02020603050405020304" pitchFamily="18" charset="0"/>
              </a:rPr>
              <a:t>темп роста цены на конкретные виды продукции и пр.</a:t>
            </a:r>
            <a:endParaRPr lang="en-US" sz="1333" b="1"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8724119"/>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prstGeom prst="rect">
            <a:avLst/>
          </a:prstGeom>
        </p:spPr>
        <p:txBody>
          <a:bodyPr/>
          <a:lstStyle/>
          <a:p>
            <a:r>
              <a:rPr lang="ru-RU" dirty="0" smtClean="0"/>
              <a:t>Анализируемые параметры моделей</a:t>
            </a:r>
            <a:endParaRPr lang="en-US" dirty="0"/>
          </a:p>
        </p:txBody>
      </p:sp>
      <p:sp>
        <p:nvSpPr>
          <p:cNvPr id="11" name="Slide Number Placeholder 10"/>
          <p:cNvSpPr>
            <a:spLocks noGrp="1"/>
          </p:cNvSpPr>
          <p:nvPr>
            <p:ph type="sldNum" sz="quarter" idx="12"/>
          </p:nvPr>
        </p:nvSpPr>
        <p:spPr>
          <a:xfrm>
            <a:off x="109106" y="6265633"/>
            <a:ext cx="610241" cy="366183"/>
          </a:xfrm>
          <a:prstGeom prst="rect">
            <a:avLst/>
          </a:prstGeom>
        </p:spPr>
        <p:txBody>
          <a:bodyPr/>
          <a:lstStyle/>
          <a:p>
            <a:fld id="{C136B7D2-B98C-44FD-8D04-7EC62A564975}" type="slidenum">
              <a:rPr lang="en-US" smtClean="0"/>
              <a:pPr/>
              <a:t>4</a:t>
            </a:fld>
            <a:endParaRPr lang="en-US" dirty="0"/>
          </a:p>
        </p:txBody>
      </p:sp>
      <p:sp>
        <p:nvSpPr>
          <p:cNvPr id="20" name="Text Placeholder 8"/>
          <p:cNvSpPr txBox="1">
            <a:spLocks/>
          </p:cNvSpPr>
          <p:nvPr/>
        </p:nvSpPr>
        <p:spPr>
          <a:xfrm>
            <a:off x="888891" y="1207008"/>
            <a:ext cx="4913419" cy="568678"/>
          </a:xfrm>
          <a:prstGeom prst="rect">
            <a:avLst/>
          </a:prstGeom>
        </p:spPr>
        <p:txBody>
          <a:bodyPr lIns="0" tIns="0" rIns="0" bIns="0" anchor="ctr"/>
          <a:lstStyle/>
          <a:p>
            <a:pPr defTabSz="1219170">
              <a:spcBef>
                <a:spcPct val="20000"/>
              </a:spcBef>
              <a:defRPr/>
            </a:pPr>
            <a:r>
              <a:rPr lang="ru-RU" sz="2400" b="1" dirty="0" smtClean="0">
                <a:solidFill>
                  <a:srgbClr val="0070C0"/>
                </a:solidFill>
                <a:latin typeface="Times New Roman" panose="02020603050405020304" pitchFamily="18" charset="0"/>
                <a:cs typeface="Times New Roman" panose="02020603050405020304" pitchFamily="18" charset="0"/>
              </a:rPr>
              <a:t>Финансовая модель действующего предприятия</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888891" y="1820340"/>
            <a:ext cx="4913419" cy="3282694"/>
          </a:xfrm>
          <a:prstGeom prst="rect">
            <a:avLst/>
          </a:prstGeom>
          <a:noFill/>
        </p:spPr>
        <p:txBody>
          <a:bodyPr wrap="square" lIns="0" tIns="0" rIns="0" bIns="0" rtlCol="0">
            <a:spAutoFit/>
          </a:bodyPr>
          <a:lstStyle/>
          <a:p>
            <a:pPr indent="365125" algn="just"/>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При анализе модели действующего предприятия чаще всего исследуется влияние изменения ценообразующих параметров на итоговое значение модели, то есть на стоимость предприятия. Кроме этого возможно исследование изменения рентабельности деятельности предприятия, то есть маржинальности.</a:t>
            </a:r>
            <a:endParaRPr lang="ru-RU" sz="2000" b="1" dirty="0">
              <a:solidFill>
                <a:schemeClr val="tx1">
                  <a:lumMod val="65000"/>
                  <a:lumOff val="35000"/>
                </a:schemeClr>
              </a:solidFill>
              <a:latin typeface="Times New Roman" panose="02020603050405020304" pitchFamily="18" charset="0"/>
              <a:cs typeface="Times New Roman" panose="02020603050405020304" pitchFamily="18" charset="0"/>
            </a:endParaRPr>
          </a:p>
          <a:p>
            <a:pPr algn="just"/>
            <a:endParaRPr lang="en-US" sz="1333" b="1" dirty="0">
              <a:solidFill>
                <a:schemeClr val="tx1">
                  <a:lumMod val="50000"/>
                  <a:lumOff val="50000"/>
                </a:schemeClr>
              </a:solidFill>
            </a:endParaRPr>
          </a:p>
          <a:p>
            <a:pPr algn="just"/>
            <a:endParaRPr lang="en-US" sz="1333" b="1" dirty="0">
              <a:solidFill>
                <a:schemeClr val="tx1">
                  <a:lumMod val="50000"/>
                  <a:lumOff val="50000"/>
                </a:schemeClr>
              </a:solidFill>
            </a:endParaRPr>
          </a:p>
          <a:p>
            <a:pPr algn="just"/>
            <a:endParaRPr lang="en-US" sz="1333" b="1" dirty="0">
              <a:solidFill>
                <a:schemeClr val="tx1">
                  <a:lumMod val="50000"/>
                  <a:lumOff val="50000"/>
                </a:schemeClr>
              </a:solidFill>
            </a:endParaRPr>
          </a:p>
          <a:p>
            <a:pPr algn="just"/>
            <a:endParaRPr lang="en-US" sz="1333" b="1" dirty="0">
              <a:solidFill>
                <a:schemeClr val="tx1">
                  <a:lumMod val="50000"/>
                  <a:lumOff val="50000"/>
                </a:schemeClr>
              </a:solidFill>
            </a:endParaRPr>
          </a:p>
        </p:txBody>
      </p:sp>
      <p:sp>
        <p:nvSpPr>
          <p:cNvPr id="23" name="Text Placeholder 8"/>
          <p:cNvSpPr txBox="1">
            <a:spLocks/>
          </p:cNvSpPr>
          <p:nvPr/>
        </p:nvSpPr>
        <p:spPr>
          <a:xfrm>
            <a:off x="6382491" y="1359535"/>
            <a:ext cx="4913419" cy="267661"/>
          </a:xfrm>
          <a:prstGeom prst="rect">
            <a:avLst/>
          </a:prstGeom>
        </p:spPr>
        <p:txBody>
          <a:bodyPr lIns="0" tIns="0" rIns="0" bIns="0" anchor="ctr"/>
          <a:lstStyle/>
          <a:p>
            <a:pPr defTabSz="1219170">
              <a:spcBef>
                <a:spcPct val="20000"/>
              </a:spcBef>
              <a:defRPr/>
            </a:pPr>
            <a:r>
              <a:rPr lang="ru-RU" sz="2400" b="1" dirty="0" smtClean="0">
                <a:solidFill>
                  <a:srgbClr val="002060"/>
                </a:solidFill>
                <a:latin typeface="Times New Roman" panose="02020603050405020304" pitchFamily="18" charset="0"/>
                <a:cs typeface="Times New Roman" panose="02020603050405020304" pitchFamily="18" charset="0"/>
              </a:rPr>
              <a:t>Бизнес-план инвестиционного проекта</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6382491" y="1892814"/>
            <a:ext cx="4913419" cy="4513993"/>
          </a:xfrm>
          <a:prstGeom prst="rect">
            <a:avLst/>
          </a:prstGeom>
          <a:noFill/>
        </p:spPr>
        <p:txBody>
          <a:bodyPr wrap="square" lIns="0" tIns="0" rIns="0" bIns="0" rtlCol="0">
            <a:spAutoFit/>
          </a:bodyPr>
          <a:lstStyle/>
          <a:p>
            <a:pPr indent="365125" algn="just"/>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Итогом инвестиционной оценки является вывод о привлекательности данного проекта в сравнении с возможностью альтернативных инвестиций. В связи с этим, анализируемыми параметрами для бизнес-плана инвестиционного проекта чаще всего являются:</a:t>
            </a:r>
          </a:p>
          <a:p>
            <a:pPr algn="just" defTabSz="536575">
              <a:tabLst>
                <a:tab pos="354013" algn="l"/>
              </a:tabLst>
            </a:pP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ru-RU" sz="2000" b="1" dirty="0">
                <a:solidFill>
                  <a:schemeClr val="tx1">
                    <a:lumMod val="65000"/>
                    <a:lumOff val="35000"/>
                  </a:schemeClr>
                </a:solidFill>
                <a:latin typeface="Times New Roman" panose="02020603050405020304" pitchFamily="18" charset="0"/>
                <a:cs typeface="Times New Roman" panose="02020603050405020304" pitchFamily="18" charset="0"/>
              </a:rPr>
              <a:t>чистая приведенная </a:t>
            </a: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стоимость (NPV);</a:t>
            </a:r>
          </a:p>
          <a:p>
            <a:pPr algn="just" defTabSz="536575">
              <a:tabLst>
                <a:tab pos="354013" algn="l"/>
              </a:tabLst>
            </a:pPr>
            <a:r>
              <a:rPr lang="ru-RU" sz="2000" b="1" dirty="0">
                <a:solidFill>
                  <a:schemeClr val="tx1">
                    <a:lumMod val="65000"/>
                    <a:lumOff val="35000"/>
                  </a:schemeClr>
                </a:solidFill>
                <a:latin typeface="Times New Roman" panose="02020603050405020304" pitchFamily="18" charset="0"/>
                <a:cs typeface="Times New Roman" panose="02020603050405020304" pitchFamily="18" charset="0"/>
              </a:rPr>
              <a:t>•	простой срок окупаемости (PBP);</a:t>
            </a:r>
          </a:p>
          <a:p>
            <a:pPr algn="just" defTabSz="536575">
              <a:tabLst>
                <a:tab pos="354013" algn="l"/>
              </a:tabLst>
            </a:pPr>
            <a:r>
              <a:rPr lang="ru-RU" sz="2000" b="1" dirty="0">
                <a:solidFill>
                  <a:schemeClr val="tx1">
                    <a:lumMod val="65000"/>
                    <a:lumOff val="35000"/>
                  </a:schemeClr>
                </a:solidFill>
                <a:latin typeface="Times New Roman" panose="02020603050405020304" pitchFamily="18" charset="0"/>
                <a:cs typeface="Times New Roman" panose="02020603050405020304" pitchFamily="18" charset="0"/>
              </a:rPr>
              <a:t>•	дисконтированный срок окупаемости (DPBP);</a:t>
            </a:r>
          </a:p>
          <a:p>
            <a:pPr algn="just" defTabSz="536575">
              <a:tabLst>
                <a:tab pos="354013" algn="l"/>
              </a:tabLst>
            </a:pPr>
            <a:r>
              <a:rPr lang="ru-RU" sz="2000" b="1" dirty="0">
                <a:solidFill>
                  <a:schemeClr val="tx1">
                    <a:lumMod val="65000"/>
                    <a:lumOff val="35000"/>
                  </a:schemeClr>
                </a:solidFill>
                <a:latin typeface="Times New Roman" panose="02020603050405020304" pitchFamily="18" charset="0"/>
                <a:cs typeface="Times New Roman" panose="02020603050405020304" pitchFamily="18" charset="0"/>
              </a:rPr>
              <a:t>•	внутренняя ставка доходности проекта (IRR) и др</a:t>
            </a: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a:t>
            </a:r>
            <a:endParaRPr lang="en-US" sz="1333" b="1" dirty="0">
              <a:solidFill>
                <a:schemeClr val="tx1">
                  <a:lumMod val="50000"/>
                  <a:lumOff val="50000"/>
                </a:schemeClr>
              </a:solidFill>
            </a:endParaRPr>
          </a:p>
          <a:p>
            <a:pPr algn="just"/>
            <a:endParaRPr lang="en-US" sz="1333" b="1" dirty="0">
              <a:solidFill>
                <a:schemeClr val="tx1">
                  <a:lumMod val="50000"/>
                  <a:lumOff val="50000"/>
                </a:schemeClr>
              </a:solidFill>
            </a:endParaRPr>
          </a:p>
        </p:txBody>
      </p:sp>
    </p:spTree>
    <p:extLst>
      <p:ext uri="{BB962C8B-B14F-4D97-AF65-F5344CB8AC3E}">
        <p14:creationId xmlns:p14="http://schemas.microsoft.com/office/powerpoint/2010/main" val="556029875"/>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anim calcmode="lin" valueType="num">
                                      <p:cBhvr>
                                        <p:cTn id="8" dur="500" fill="hold"/>
                                        <p:tgtEl>
                                          <p:spTgt spid="20"/>
                                        </p:tgtEl>
                                        <p:attrNameLst>
                                          <p:attrName>ppt_x</p:attrName>
                                        </p:attrNameLst>
                                      </p:cBhvr>
                                      <p:tavLst>
                                        <p:tav tm="0">
                                          <p:val>
                                            <p:strVal val="#ppt_x"/>
                                          </p:val>
                                        </p:tav>
                                        <p:tav tm="100000">
                                          <p:val>
                                            <p:strVal val="#ppt_x"/>
                                          </p:val>
                                        </p:tav>
                                      </p:tavLst>
                                    </p:anim>
                                    <p:anim calcmode="lin" valueType="num">
                                      <p:cBhvr>
                                        <p:cTn id="9" dur="500" fill="hold"/>
                                        <p:tgtEl>
                                          <p:spTgt spid="20"/>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a:latin typeface="Times New Roman" panose="02020603050405020304" pitchFamily="18" charset="0"/>
                <a:cs typeface="Times New Roman" panose="02020603050405020304" pitchFamily="18" charset="0"/>
              </a:rPr>
              <a:t>М</a:t>
            </a:r>
            <a:r>
              <a:rPr lang="ru-RU" dirty="0" smtClean="0">
                <a:latin typeface="Times New Roman" panose="02020603050405020304" pitchFamily="18" charset="0"/>
                <a:cs typeface="Times New Roman" panose="02020603050405020304" pitchFamily="18" charset="0"/>
              </a:rPr>
              <a:t>етоды </a:t>
            </a:r>
            <a:r>
              <a:rPr lang="ru-RU" dirty="0">
                <a:latin typeface="Times New Roman" panose="02020603050405020304" pitchFamily="18" charset="0"/>
                <a:cs typeface="Times New Roman" panose="02020603050405020304" pitchFamily="18" charset="0"/>
              </a:rPr>
              <a:t>расчета анализа </a:t>
            </a:r>
            <a:r>
              <a:rPr lang="ru-RU" dirty="0" smtClean="0">
                <a:latin typeface="Times New Roman" panose="02020603050405020304" pitchFamily="18" charset="0"/>
                <a:cs typeface="Times New Roman" panose="02020603050405020304" pitchFamily="18" charset="0"/>
              </a:rPr>
              <a:t>чувствительности</a:t>
            </a:r>
            <a:endParaRPr lang="en-US"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prstGeom prst="rect">
            <a:avLst/>
          </a:prstGeom>
        </p:spPr>
        <p:txBody>
          <a:bodyPr/>
          <a:lstStyle/>
          <a:p>
            <a:fld id="{C136B7D2-B98C-44FD-8D04-7EC62A564975}" type="slidenum">
              <a:rPr lang="en-US" smtClean="0"/>
              <a:pPr/>
              <a:t>5</a:t>
            </a:fld>
            <a:endParaRPr lang="en-US" dirty="0"/>
          </a:p>
        </p:txBody>
      </p:sp>
      <p:graphicFrame>
        <p:nvGraphicFramePr>
          <p:cNvPr id="63" name="Table 62"/>
          <p:cNvGraphicFramePr>
            <a:graphicFrameLocks noGrp="1"/>
          </p:cNvGraphicFramePr>
          <p:nvPr>
            <p:extLst>
              <p:ext uri="{D42A27DB-BD31-4B8C-83A1-F6EECF244321}">
                <p14:modId xmlns:p14="http://schemas.microsoft.com/office/powerpoint/2010/main" val="2522080785"/>
              </p:ext>
            </p:extLst>
          </p:nvPr>
        </p:nvGraphicFramePr>
        <p:xfrm>
          <a:off x="783440" y="1248625"/>
          <a:ext cx="10625120" cy="4754880"/>
        </p:xfrm>
        <a:graphic>
          <a:graphicData uri="http://schemas.openxmlformats.org/drawingml/2006/table">
            <a:tbl>
              <a:tblPr firstRow="1" bandRow="1">
                <a:effectLst/>
                <a:tableStyleId>{073A0DAA-6AF3-43AB-8588-CEC1D06C72B9}</a:tableStyleId>
              </a:tblPr>
              <a:tblGrid>
                <a:gridCol w="2715664"/>
                <a:gridCol w="1865376"/>
                <a:gridCol w="2584704"/>
                <a:gridCol w="1706880"/>
                <a:gridCol w="1752496"/>
              </a:tblGrid>
              <a:tr h="5815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1" dirty="0" smtClean="0">
                          <a:solidFill>
                            <a:schemeClr val="accent1"/>
                          </a:solidFill>
                          <a:latin typeface="Times New Roman" panose="02020603050405020304" pitchFamily="18" charset="0"/>
                          <a:cs typeface="Times New Roman" panose="02020603050405020304" pitchFamily="18" charset="0"/>
                        </a:rPr>
                        <a:t>Конкурентные преимущества</a:t>
                      </a:r>
                      <a:endParaRPr lang="en-US" sz="2000" b="1" dirty="0" smtClean="0">
                        <a:solidFill>
                          <a:schemeClr val="accent1"/>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Ручное изменение параметров модели</a:t>
                      </a:r>
                      <a:endParaRPr lang="en-US" sz="20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Специализированные надстройки программного продукта </a:t>
                      </a:r>
                      <a:r>
                        <a:rPr lang="ru-RU" sz="2000" b="1" dirty="0" err="1" smtClean="0">
                          <a:solidFill>
                            <a:schemeClr val="tx1">
                              <a:lumMod val="65000"/>
                              <a:lumOff val="35000"/>
                            </a:schemeClr>
                          </a:solidFill>
                          <a:latin typeface="Times New Roman" panose="02020603050405020304" pitchFamily="18" charset="0"/>
                          <a:cs typeface="Times New Roman" panose="02020603050405020304" pitchFamily="18" charset="0"/>
                        </a:rPr>
                        <a:t>Microsoft</a:t>
                      </a:r>
                      <a:r>
                        <a:rPr lang="ru-RU" sz="2000" b="1" dirty="0" smtClean="0">
                          <a:solidFill>
                            <a:schemeClr val="tx1">
                              <a:lumMod val="65000"/>
                              <a:lumOff val="35000"/>
                            </a:schemeClr>
                          </a:solidFill>
                          <a:latin typeface="Times New Roman" panose="02020603050405020304" pitchFamily="18" charset="0"/>
                          <a:cs typeface="Times New Roman" panose="02020603050405020304" pitchFamily="18" charset="0"/>
                        </a:rPr>
                        <a:t> </a:t>
                      </a:r>
                      <a:r>
                        <a:rPr lang="ru-RU" sz="2000" b="1" dirty="0" err="1" smtClean="0">
                          <a:solidFill>
                            <a:schemeClr val="tx1">
                              <a:lumMod val="65000"/>
                              <a:lumOff val="35000"/>
                            </a:schemeClr>
                          </a:solidFill>
                          <a:latin typeface="Times New Roman" panose="02020603050405020304" pitchFamily="18" charset="0"/>
                          <a:cs typeface="Times New Roman" panose="02020603050405020304" pitchFamily="18" charset="0"/>
                        </a:rPr>
                        <a:t>Excel</a:t>
                      </a:r>
                      <a:endParaRPr lang="en-US" sz="2000" dirty="0">
                        <a:solidFill>
                          <a:schemeClr val="tx1">
                            <a:lumMod val="65000"/>
                            <a:lumOff val="35000"/>
                          </a:schemeClr>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lumMod val="65000"/>
                              <a:lumOff val="35000"/>
                            </a:schemeClr>
                          </a:solidFill>
                          <a:latin typeface="Times New Roman" panose="02020603050405020304" pitchFamily="18" charset="0"/>
                          <a:cs typeface="Times New Roman" panose="02020603050405020304" pitchFamily="18" charset="0"/>
                        </a:rPr>
                        <a:t>Project Expert</a:t>
                      </a:r>
                    </a:p>
                  </a:txBody>
                  <a:tcPr marL="121920" marR="121920" marT="60960" marB="6096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b="1" smtClean="0">
                          <a:solidFill>
                            <a:schemeClr val="tx1">
                              <a:lumMod val="65000"/>
                              <a:lumOff val="35000"/>
                            </a:schemeClr>
                          </a:solidFill>
                          <a:latin typeface="Times New Roman" panose="02020603050405020304" pitchFamily="18" charset="0"/>
                          <a:cs typeface="Times New Roman" panose="02020603050405020304" pitchFamily="18" charset="0"/>
                        </a:rPr>
                        <a:t>«Альт-Инвест»</a:t>
                      </a:r>
                      <a:endParaRPr lang="en-US" sz="2000" b="1" dirty="0" smtClean="0">
                        <a:solidFill>
                          <a:schemeClr val="tx1">
                            <a:lumMod val="65000"/>
                            <a:lumOff val="35000"/>
                          </a:schemeClr>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815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dirty="0" smtClean="0">
                          <a:solidFill>
                            <a:schemeClr val="accent2"/>
                          </a:solidFill>
                          <a:latin typeface="Times New Roman" panose="02020603050405020304" pitchFamily="18" charset="0"/>
                          <a:cs typeface="Times New Roman" panose="02020603050405020304" pitchFamily="18" charset="0"/>
                        </a:rPr>
                        <a:t>Необходимость финансовых затрат</a:t>
                      </a:r>
                      <a:endParaRPr lang="en-US" sz="2000" b="1" dirty="0" smtClean="0">
                        <a:solidFill>
                          <a:schemeClr val="accent2"/>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5815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dirty="0" smtClean="0">
                          <a:solidFill>
                            <a:schemeClr val="accent3"/>
                          </a:solidFill>
                          <a:latin typeface="Times New Roman" panose="02020603050405020304" pitchFamily="18" charset="0"/>
                          <a:cs typeface="Times New Roman" panose="02020603050405020304" pitchFamily="18" charset="0"/>
                        </a:rPr>
                        <a:t>Необходимость обучения программному продукту</a:t>
                      </a:r>
                      <a:endParaRPr lang="en-US" sz="2000" b="1" dirty="0" smtClean="0">
                        <a:solidFill>
                          <a:schemeClr val="accent3"/>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5815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2000" b="1" dirty="0" smtClean="0">
                          <a:solidFill>
                            <a:schemeClr val="accent5"/>
                          </a:solidFill>
                          <a:latin typeface="Times New Roman" panose="02020603050405020304" pitchFamily="18" charset="0"/>
                          <a:cs typeface="Times New Roman" panose="02020603050405020304" pitchFamily="18" charset="0"/>
                        </a:rPr>
                        <a:t>Корректность полученных значений</a:t>
                      </a:r>
                      <a:endParaRPr lang="en-US" sz="2000" b="1" dirty="0" smtClean="0">
                        <a:solidFill>
                          <a:schemeClr val="accent5"/>
                        </a:solidFill>
                        <a:latin typeface="Times New Roman" panose="02020603050405020304" pitchFamily="18" charset="0"/>
                        <a:cs typeface="Times New Roman" panose="02020603050405020304" pitchFamily="18" charset="0"/>
                      </a:endParaRPr>
                    </a:p>
                  </a:txBody>
                  <a:tcPr marL="121920" marR="121920"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50000"/>
                        </a:lnSpc>
                        <a:spcAft>
                          <a:spcPts val="0"/>
                        </a:spcAft>
                      </a:pPr>
                      <a:r>
                        <a:rPr lang="ru-RU" sz="2400" b="1" dirty="0">
                          <a:solidFill>
                            <a:schemeClr val="tx1">
                              <a:lumMod val="65000"/>
                              <a:lumOff val="35000"/>
                            </a:schemeClr>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176529185"/>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63"/>
                                        </p:tgtEl>
                                        <p:attrNameLst>
                                          <p:attrName>style.visibility</p:attrName>
                                        </p:attrNameLst>
                                      </p:cBhvr>
                                      <p:to>
                                        <p:strVal val="visible"/>
                                      </p:to>
                                    </p:set>
                                    <p:anim calcmode="lin" valueType="num">
                                      <p:cBhvr additive="base">
                                        <p:cTn id="7" dur="500" fill="hold"/>
                                        <p:tgtEl>
                                          <p:spTgt spid="63"/>
                                        </p:tgtEl>
                                        <p:attrNameLst>
                                          <p:attrName>ppt_x</p:attrName>
                                        </p:attrNameLst>
                                      </p:cBhvr>
                                      <p:tavLst>
                                        <p:tav tm="0">
                                          <p:val>
                                            <p:strVal val="#ppt_x"/>
                                          </p:val>
                                        </p:tav>
                                        <p:tav tm="100000">
                                          <p:val>
                                            <p:strVal val="#ppt_x"/>
                                          </p:val>
                                        </p:tav>
                                      </p:tavLst>
                                    </p:anim>
                                    <p:anim calcmode="lin" valueType="num">
                                      <p:cBhvr additive="base">
                                        <p:cTn id="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Анализ чувствительности действующего предприятия</a:t>
            </a:r>
            <a:endParaRPr lang="en-US"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prstGeom prst="rect">
            <a:avLst/>
          </a:prstGeom>
        </p:spPr>
        <p:txBody>
          <a:bodyPr/>
          <a:lstStyle/>
          <a:p>
            <a:fld id="{C136B7D2-B98C-44FD-8D04-7EC62A564975}" type="slidenum">
              <a:rPr lang="en-US" smtClean="0"/>
              <a:pPr/>
              <a:t>6</a:t>
            </a:fld>
            <a:endParaRPr lang="en-US" dirty="0"/>
          </a:p>
        </p:txBody>
      </p:sp>
      <p:sp>
        <p:nvSpPr>
          <p:cNvPr id="5" name="Text Placeholder 3"/>
          <p:cNvSpPr>
            <a:spLocks noGrp="1"/>
          </p:cNvSpPr>
          <p:nvPr>
            <p:ph type="body" sz="half" idx="2"/>
          </p:nvPr>
        </p:nvSpPr>
        <p:spPr>
          <a:xfrm>
            <a:off x="426720" y="827993"/>
            <a:ext cx="10981840" cy="610663"/>
          </a:xfrm>
        </p:spPr>
        <p:txBody>
          <a:bodyPr/>
          <a:lstStyle/>
          <a:p>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Сводная </a:t>
            </a:r>
            <a:r>
              <a:rPr lang="ru-RU" sz="2000" dirty="0">
                <a:solidFill>
                  <a:schemeClr val="tx1">
                    <a:lumMod val="65000"/>
                    <a:lumOff val="35000"/>
                  </a:schemeClr>
                </a:solidFill>
                <a:latin typeface="Times New Roman" panose="02020603050405020304" pitchFamily="18" charset="0"/>
                <a:cs typeface="Times New Roman" panose="02020603050405020304" pitchFamily="18" charset="0"/>
              </a:rPr>
              <a:t>таблица анализа чувствительности итогового значения модели к изменению тарифов за перевалку, тыс. руб.</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063315435"/>
              </p:ext>
            </p:extLst>
          </p:nvPr>
        </p:nvGraphicFramePr>
        <p:xfrm>
          <a:off x="525726" y="1731263"/>
          <a:ext cx="10748721" cy="4059940"/>
        </p:xfrm>
        <a:graphic>
          <a:graphicData uri="http://schemas.openxmlformats.org/drawingml/2006/table">
            <a:tbl>
              <a:tblPr firstRow="1" firstCol="1" bandRow="1">
                <a:tableStyleId>{5C22544A-7EE6-4342-B048-85BDC9FD1C3A}</a:tableStyleId>
              </a:tblPr>
              <a:tblGrid>
                <a:gridCol w="1518893"/>
                <a:gridCol w="834973"/>
                <a:gridCol w="1199265"/>
                <a:gridCol w="1199265"/>
                <a:gridCol w="1199265"/>
                <a:gridCol w="1199265"/>
                <a:gridCol w="1199265"/>
                <a:gridCol w="1199265"/>
                <a:gridCol w="1199265"/>
              </a:tblGrid>
              <a:tr h="423868">
                <a:tc rowSpan="2" gridSpan="2">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 3 076 217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hMerge="1">
                  <a:txBody>
                    <a:bodyPr/>
                    <a:lstStyle/>
                    <a:p>
                      <a:endParaRPr lang="ru-RU"/>
                    </a:p>
                  </a:txBody>
                  <a:tcPr/>
                </a:tc>
                <a:tc gridSpan="7">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Тариф за перевалку н/продуктов (</a:t>
                      </a:r>
                      <a:r>
                        <a:rPr lang="ru-RU" sz="1600" dirty="0" err="1">
                          <a:effectLst/>
                          <a:latin typeface="Times New Roman" panose="02020603050405020304" pitchFamily="18" charset="0"/>
                          <a:cs typeface="Times New Roman" panose="02020603050405020304" pitchFamily="18" charset="0"/>
                        </a:rPr>
                        <a:t>нафта</a:t>
                      </a:r>
                      <a:r>
                        <a:rPr lang="ru-RU" sz="1600" dirty="0">
                          <a:effectLst/>
                          <a:latin typeface="Times New Roman" panose="02020603050405020304" pitchFamily="18" charset="0"/>
                          <a:cs typeface="Times New Roman" panose="02020603050405020304" pitchFamily="18" charset="0"/>
                        </a:rPr>
                        <a:t>), руб./т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54509">
                <a:tc gridSpan="2" vMerge="1">
                  <a:txBody>
                    <a:bodyPr/>
                    <a:lstStyle/>
                    <a:p>
                      <a:endParaRPr lang="ru-RU"/>
                    </a:p>
                  </a:txBody>
                  <a:tcPr/>
                </a:tc>
                <a:tc hMerge="1"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504,0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576,0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648,0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720,0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792,0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864,0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936,0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rowSpan="7">
                  <a:txBody>
                    <a:bodyPr/>
                    <a:lstStyle/>
                    <a:p>
                      <a:pPr>
                        <a:lnSpc>
                          <a:spcPct val="107000"/>
                        </a:lnSpc>
                        <a:spcAft>
                          <a:spcPts val="0"/>
                        </a:spcAft>
                      </a:pPr>
                      <a:r>
                        <a:rPr lang="ru-RU" sz="1600" dirty="0">
                          <a:effectLst/>
                          <a:latin typeface="Times New Roman" panose="02020603050405020304" pitchFamily="18" charset="0"/>
                          <a:cs typeface="Times New Roman" panose="02020603050405020304" pitchFamily="18" charset="0"/>
                        </a:rPr>
                        <a:t>Тариф за перевалку н/продуктов (метанол), руб./т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10,50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1 952 761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2 314 623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2 676 486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3 038 348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3 400 211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3 762 073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4 123 936</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12,00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1 965 384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2 327 246</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2 689 109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3 050 971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3 412 834</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3 774 696</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4 136 559</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13,50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1 978 006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2 339 869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2 701 731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3 063 594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3 425 456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3 787 319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4 149 181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15,00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1 990 629</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2 352 492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2 714 354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3 076 217</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3 438 079</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3 799 942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4 161 804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16,50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2 003 252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2 365 115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2 726 977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3 088 840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3 450 702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3 812 565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4 174 427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18,00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2 015 875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2 377 737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2 739 600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3 101 462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3 463 325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3 825 187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4 187 050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19,50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2 028 498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2 390 360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2 752 223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3 114 085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3 475 948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3 837 810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4 199 673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06641861"/>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Анализ чувствительности действующего предприятия</a:t>
            </a:r>
            <a:endParaRPr lang="en-US"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prstGeom prst="rect">
            <a:avLst/>
          </a:prstGeom>
        </p:spPr>
        <p:txBody>
          <a:bodyPr/>
          <a:lstStyle/>
          <a:p>
            <a:fld id="{C136B7D2-B98C-44FD-8D04-7EC62A564975}" type="slidenum">
              <a:rPr lang="en-US" smtClean="0"/>
              <a:pPr/>
              <a:t>7</a:t>
            </a:fld>
            <a:endParaRPr lang="en-US" dirty="0"/>
          </a:p>
        </p:txBody>
      </p:sp>
      <p:sp>
        <p:nvSpPr>
          <p:cNvPr id="5" name="Text Placeholder 3"/>
          <p:cNvSpPr>
            <a:spLocks noGrp="1"/>
          </p:cNvSpPr>
          <p:nvPr>
            <p:ph type="body" sz="half" idx="2"/>
          </p:nvPr>
        </p:nvSpPr>
        <p:spPr>
          <a:xfrm>
            <a:off x="414226" y="827993"/>
            <a:ext cx="10981840" cy="610663"/>
          </a:xfrm>
        </p:spPr>
        <p:txBody>
          <a:bodyPr/>
          <a:lstStyle/>
          <a:p>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Сводная </a:t>
            </a:r>
            <a:r>
              <a:rPr lang="ru-RU" sz="2000" dirty="0">
                <a:solidFill>
                  <a:schemeClr val="tx1">
                    <a:lumMod val="65000"/>
                    <a:lumOff val="35000"/>
                  </a:schemeClr>
                </a:solidFill>
                <a:latin typeface="Times New Roman" panose="02020603050405020304" pitchFamily="18" charset="0"/>
                <a:cs typeface="Times New Roman" panose="02020603050405020304" pitchFamily="18" charset="0"/>
              </a:rPr>
              <a:t>таблица анализа чувствительности итогового значения модели к изменению объема перевалки </a:t>
            </a:r>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нефтепродуктов, </a:t>
            </a:r>
            <a:r>
              <a:rPr lang="ru-RU" sz="2000" dirty="0">
                <a:solidFill>
                  <a:schemeClr val="tx1">
                    <a:lumMod val="65000"/>
                    <a:lumOff val="35000"/>
                  </a:schemeClr>
                </a:solidFill>
                <a:latin typeface="Times New Roman" panose="02020603050405020304" pitchFamily="18" charset="0"/>
                <a:cs typeface="Times New Roman" panose="02020603050405020304" pitchFamily="18" charset="0"/>
              </a:rPr>
              <a:t>тыс. руб.</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360943545"/>
              </p:ext>
            </p:extLst>
          </p:nvPr>
        </p:nvGraphicFramePr>
        <p:xfrm>
          <a:off x="525726" y="1731259"/>
          <a:ext cx="10748721" cy="4059940"/>
        </p:xfrm>
        <a:graphic>
          <a:graphicData uri="http://schemas.openxmlformats.org/drawingml/2006/table">
            <a:tbl>
              <a:tblPr firstRow="1" firstCol="1" bandRow="1">
                <a:tableStyleId>{5C22544A-7EE6-4342-B048-85BDC9FD1C3A}</a:tableStyleId>
              </a:tblPr>
              <a:tblGrid>
                <a:gridCol w="1518893"/>
                <a:gridCol w="834973"/>
                <a:gridCol w="1199265"/>
                <a:gridCol w="1199265"/>
                <a:gridCol w="1199265"/>
                <a:gridCol w="1199265"/>
                <a:gridCol w="1199265"/>
                <a:gridCol w="1199265"/>
                <a:gridCol w="1199265"/>
              </a:tblGrid>
              <a:tr h="423868">
                <a:tc rowSpan="2" gridSpan="2">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 3 076 217</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hMerge="1">
                  <a:txBody>
                    <a:bodyPr/>
                    <a:lstStyle/>
                    <a:p>
                      <a:endParaRPr lang="ru-RU"/>
                    </a:p>
                  </a:txBody>
                  <a:tcPr/>
                </a:tc>
                <a:tc gridSpan="7">
                  <a:txBody>
                    <a:bodyPr/>
                    <a:lstStyle/>
                    <a:p>
                      <a:pPr algn="ctr">
                        <a:lnSpc>
                          <a:spcPct val="107000"/>
                        </a:lnSpc>
                        <a:spcAft>
                          <a:spcPts val="0"/>
                        </a:spcAft>
                      </a:pPr>
                      <a:r>
                        <a:rPr lang="ru-RU" sz="1600" dirty="0" smtClean="0">
                          <a:effectLst/>
                          <a:latin typeface="Times New Roman" panose="02020603050405020304" pitchFamily="18" charset="0"/>
                          <a:cs typeface="Times New Roman" panose="02020603050405020304" pitchFamily="18" charset="0"/>
                        </a:rPr>
                        <a:t>Объем перевалки </a:t>
                      </a:r>
                      <a:r>
                        <a:rPr lang="ru-RU" sz="1600" dirty="0" err="1" smtClean="0">
                          <a:effectLst/>
                          <a:latin typeface="Times New Roman" panose="02020603050405020304" pitchFamily="18" charset="0"/>
                          <a:cs typeface="Times New Roman" panose="02020603050405020304" pitchFamily="18" charset="0"/>
                        </a:rPr>
                        <a:t>нафты</a:t>
                      </a:r>
                      <a:r>
                        <a:rPr lang="ru-RU" sz="1600" dirty="0" smtClean="0">
                          <a:effectLst/>
                          <a:latin typeface="Times New Roman" panose="02020603050405020304" pitchFamily="18" charset="0"/>
                          <a:cs typeface="Times New Roman" panose="02020603050405020304" pitchFamily="18" charset="0"/>
                        </a:rPr>
                        <a:t>, тыс. 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54509">
                <a:tc gridSpan="2" vMerge="1">
                  <a:txBody>
                    <a:bodyPr/>
                    <a:lstStyle/>
                    <a:p>
                      <a:endParaRPr lang="ru-RU"/>
                    </a:p>
                  </a:txBody>
                  <a:tcPr/>
                </a:tc>
                <a:tc hMerge="1"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700,0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800,0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900,0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1000,0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1100,0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1200,0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a:effectLst/>
                          <a:latin typeface="Times New Roman" panose="02020603050405020304" pitchFamily="18" charset="0"/>
                          <a:ea typeface="Calibri" panose="020F0502020204030204" pitchFamily="34" charset="0"/>
                          <a:cs typeface="Times New Roman" panose="02020603050405020304" pitchFamily="18" charset="0"/>
                        </a:rPr>
                        <a:t>1300,0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rowSpan="7">
                  <a:txBody>
                    <a:bodyPr/>
                    <a:lstStyle/>
                    <a:p>
                      <a:pPr>
                        <a:lnSpc>
                          <a:spcPct val="107000"/>
                        </a:lnSpc>
                        <a:spcAft>
                          <a:spcPts val="0"/>
                        </a:spcAft>
                      </a:pPr>
                      <a:r>
                        <a:rPr lang="ru-RU" sz="1600" dirty="0" smtClean="0">
                          <a:effectLst/>
                          <a:latin typeface="Times New Roman" panose="02020603050405020304" pitchFamily="18" charset="0"/>
                          <a:cs typeface="Times New Roman" panose="02020603050405020304" pitchFamily="18" charset="0"/>
                        </a:rPr>
                        <a:t>Объем перевалки метанола, тыс.</a:t>
                      </a:r>
                      <a:r>
                        <a:rPr lang="ru-RU" sz="1600" baseline="0" dirty="0" smtClean="0">
                          <a:effectLst/>
                          <a:latin typeface="Times New Roman" panose="02020603050405020304" pitchFamily="18" charset="0"/>
                          <a:cs typeface="Times New Roman" panose="02020603050405020304" pitchFamily="18" charset="0"/>
                        </a:rPr>
                        <a:t> </a:t>
                      </a:r>
                      <a:r>
                        <a:rPr lang="ru-RU" sz="1600" dirty="0" smtClean="0">
                          <a:effectLst/>
                          <a:latin typeface="Times New Roman" panose="02020603050405020304" pitchFamily="18" charset="0"/>
                          <a:cs typeface="Times New Roman" panose="02020603050405020304" pitchFamily="18" charset="0"/>
                        </a:rPr>
                        <a:t>т</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140,00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2 902 497</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2 947 781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2 993 065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3 038 348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3 083 632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3 128 916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3 174 199</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160,00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2 915 120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2 960 404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3 005 687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3 050 971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3 096 255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3 141 538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3 186 822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180,00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2 927 743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2 973 027</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3 018 310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3 063 594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3 108 878</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3 154 161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3 199 445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200,00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2 940 366</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2 985 649</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3 030 933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3 076 217</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3 121 500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3 166 784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3 212 068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220,00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2 952 989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2 998 272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3 043 556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3 088 840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3 134 123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3 179 407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3 224 690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240,00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2 965 611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3 010 895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3 056 179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3 101 462</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Calibri" panose="020F0502020204030204" pitchFamily="34" charset="0"/>
                          <a:cs typeface="Times New Roman" panose="02020603050405020304" pitchFamily="18" charset="0"/>
                        </a:rPr>
                        <a:t>3 146 746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3 192 030</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3 237 313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54509">
                <a:tc vMerge="1">
                  <a:txBody>
                    <a:bodyPr/>
                    <a:lstStyle/>
                    <a:p>
                      <a:endParaRPr lang="ru-RU"/>
                    </a:p>
                  </a:txBody>
                  <a:tcPr/>
                </a:tc>
                <a:tc>
                  <a:txBody>
                    <a:bodyPr/>
                    <a:lstStyle/>
                    <a:p>
                      <a:pPr algn="ctr">
                        <a:lnSpc>
                          <a:spcPct val="107000"/>
                        </a:lnSpc>
                        <a:spcAft>
                          <a:spcPts val="0"/>
                        </a:spcAft>
                      </a:pPr>
                      <a:r>
                        <a:rPr lang="ru-RU" sz="1600" b="1" dirty="0">
                          <a:effectLst/>
                          <a:latin typeface="Times New Roman" panose="02020603050405020304" pitchFamily="18" charset="0"/>
                          <a:ea typeface="Calibri" panose="020F0502020204030204" pitchFamily="34" charset="0"/>
                          <a:cs typeface="Times New Roman" panose="02020603050405020304" pitchFamily="18" charset="0"/>
                        </a:rPr>
                        <a:t>260,00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2 978 234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3 023 518</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3 068 802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3 114 085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3 159 369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3 204 652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Calibri" panose="020F0502020204030204" pitchFamily="34" charset="0"/>
                          <a:cs typeface="Times New Roman" panose="02020603050405020304" pitchFamily="18" charset="0"/>
                        </a:rPr>
                        <a:t>3 249 936</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438477067"/>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Анализ чувствительности инвестиционного проекта</a:t>
            </a:r>
            <a:endParaRPr lang="en-US"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prstGeom prst="rect">
            <a:avLst/>
          </a:prstGeom>
        </p:spPr>
        <p:txBody>
          <a:bodyPr/>
          <a:lstStyle/>
          <a:p>
            <a:fld id="{C136B7D2-B98C-44FD-8D04-7EC62A564975}" type="slidenum">
              <a:rPr lang="en-US" smtClean="0"/>
              <a:pPr/>
              <a:t>8</a:t>
            </a:fld>
            <a:endParaRPr lang="en-US" dirty="0"/>
          </a:p>
        </p:txBody>
      </p:sp>
      <p:sp>
        <p:nvSpPr>
          <p:cNvPr id="5" name="Text Placeholder 3"/>
          <p:cNvSpPr>
            <a:spLocks noGrp="1"/>
          </p:cNvSpPr>
          <p:nvPr>
            <p:ph type="body" sz="half" idx="2"/>
          </p:nvPr>
        </p:nvSpPr>
        <p:spPr>
          <a:xfrm>
            <a:off x="414226" y="827993"/>
            <a:ext cx="10981840" cy="610663"/>
          </a:xfrm>
        </p:spPr>
        <p:txBody>
          <a:bodyPr/>
          <a:lstStyle/>
          <a:p>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Сводная </a:t>
            </a:r>
            <a:r>
              <a:rPr lang="ru-RU" sz="2000" dirty="0">
                <a:solidFill>
                  <a:schemeClr val="tx1">
                    <a:lumMod val="65000"/>
                    <a:lumOff val="35000"/>
                  </a:schemeClr>
                </a:solidFill>
                <a:latin typeface="Times New Roman" panose="02020603050405020304" pitchFamily="18" charset="0"/>
                <a:cs typeface="Times New Roman" panose="02020603050405020304" pitchFamily="18" charset="0"/>
              </a:rPr>
              <a:t>таблица анализа чувствительности NPV, CCF, PBP, DPBP и IRR бизнес-плана к изменению цены на приобретаемые элементы затрат в </a:t>
            </a:r>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себестоимости</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957390778"/>
              </p:ext>
            </p:extLst>
          </p:nvPr>
        </p:nvGraphicFramePr>
        <p:xfrm>
          <a:off x="530788" y="1800293"/>
          <a:ext cx="10748716" cy="4107020"/>
        </p:xfrm>
        <a:graphic>
          <a:graphicData uri="http://schemas.openxmlformats.org/drawingml/2006/table">
            <a:tbl>
              <a:tblPr firstRow="1" firstCol="1" bandRow="1">
                <a:tableStyleId>{5C22544A-7EE6-4342-B048-85BDC9FD1C3A}</a:tableStyleId>
              </a:tblPr>
              <a:tblGrid>
                <a:gridCol w="2936801"/>
                <a:gridCol w="1562383"/>
                <a:gridCol w="1562383"/>
                <a:gridCol w="1562383"/>
                <a:gridCol w="1562383"/>
                <a:gridCol w="1562383"/>
              </a:tblGrid>
              <a:tr h="404849">
                <a:tc rowSpan="2">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Изменение цены на приобретаемые элементы затрат в себестоимости</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NPV, тыс. руб.</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CCF, тыс. руб.</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PBP, лет</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DPBP, лет</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IRR,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868228">
                <a:tc vMerge="1">
                  <a:txBody>
                    <a:bodyPr/>
                    <a:lstStyle/>
                    <a:p>
                      <a:endParaRPr lang="ru-RU"/>
                    </a:p>
                  </a:txBody>
                  <a:tcP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150 971</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531 653</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5,07</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6,44</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23,10%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85%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67 512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350 735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6,14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8,43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16,48%</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90%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95 331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411 041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5,73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7,61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18,76%</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95%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123 151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471 347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5,37</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6,95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20,97%</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100%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150 971</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531 653</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5,07</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6,44</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23,10%</a:t>
                      </a:r>
                      <a:endParaRPr lang="ru-RU"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105%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178 791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591 959</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4,79</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6,01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25,18%</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110%</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206 611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652 265</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4,54</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5,63</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27,21%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04849">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115%</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234 431</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712 572</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cs typeface="Times New Roman" panose="02020603050405020304" pitchFamily="18" charset="0"/>
                        </a:rPr>
                        <a:t>4,33</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cs typeface="Times New Roman" panose="02020603050405020304" pitchFamily="18" charset="0"/>
                        </a:rPr>
                        <a:t>5,31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29,21%</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532453239"/>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latin typeface="Times New Roman" panose="02020603050405020304" pitchFamily="18" charset="0"/>
                <a:cs typeface="Times New Roman" panose="02020603050405020304" pitchFamily="18" charset="0"/>
              </a:rPr>
              <a:t>Анализ чувствительности инвестиционного проекта</a:t>
            </a:r>
            <a:endParaRPr lang="en-US"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prstGeom prst="rect">
            <a:avLst/>
          </a:prstGeom>
        </p:spPr>
        <p:txBody>
          <a:bodyPr/>
          <a:lstStyle/>
          <a:p>
            <a:fld id="{C136B7D2-B98C-44FD-8D04-7EC62A564975}" type="slidenum">
              <a:rPr lang="en-US" smtClean="0"/>
              <a:pPr/>
              <a:t>9</a:t>
            </a:fld>
            <a:endParaRPr lang="en-US" dirty="0"/>
          </a:p>
        </p:txBody>
      </p:sp>
      <p:sp>
        <p:nvSpPr>
          <p:cNvPr id="5" name="Text Placeholder 3"/>
          <p:cNvSpPr>
            <a:spLocks noGrp="1"/>
          </p:cNvSpPr>
          <p:nvPr>
            <p:ph type="body" sz="half" idx="2"/>
          </p:nvPr>
        </p:nvSpPr>
        <p:spPr>
          <a:xfrm>
            <a:off x="414226" y="827993"/>
            <a:ext cx="10981840" cy="610663"/>
          </a:xfrm>
        </p:spPr>
        <p:txBody>
          <a:bodyPr/>
          <a:lstStyle/>
          <a:p>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Сводная </a:t>
            </a:r>
            <a:r>
              <a:rPr lang="ru-RU" sz="2000" dirty="0">
                <a:solidFill>
                  <a:schemeClr val="tx1">
                    <a:lumMod val="65000"/>
                    <a:lumOff val="35000"/>
                  </a:schemeClr>
                </a:solidFill>
                <a:latin typeface="Times New Roman" panose="02020603050405020304" pitchFamily="18" charset="0"/>
                <a:cs typeface="Times New Roman" panose="02020603050405020304" pitchFamily="18" charset="0"/>
              </a:rPr>
              <a:t>таблица анализа чувствительности NPV, CCF, PBP, DPBP и IRR бизнес-плана к </a:t>
            </a:r>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изменению маржинальности</a:t>
            </a:r>
            <a:r>
              <a:rPr lang="ru-RU" sz="2000" dirty="0">
                <a:solidFill>
                  <a:schemeClr val="tx1">
                    <a:lumMod val="65000"/>
                    <a:lumOff val="35000"/>
                  </a:schemeClr>
                </a:solidFill>
                <a:latin typeface="Times New Roman" panose="02020603050405020304" pitchFamily="18" charset="0"/>
                <a:cs typeface="Times New Roman" panose="02020603050405020304" pitchFamily="18" charset="0"/>
              </a:rPr>
              <a:t>, закладываемой в цену реализации </a:t>
            </a:r>
            <a:r>
              <a:rPr lang="ru-RU" sz="2000" dirty="0" smtClean="0">
                <a:solidFill>
                  <a:schemeClr val="tx1">
                    <a:lumMod val="65000"/>
                    <a:lumOff val="35000"/>
                  </a:schemeClr>
                </a:solidFill>
                <a:latin typeface="Times New Roman" panose="02020603050405020304" pitchFamily="18" charset="0"/>
                <a:cs typeface="Times New Roman" panose="02020603050405020304" pitchFamily="18" charset="0"/>
              </a:rPr>
              <a:t>продукции</a:t>
            </a:r>
            <a:endParaRPr lang="en-US"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813929328"/>
              </p:ext>
            </p:extLst>
          </p:nvPr>
        </p:nvGraphicFramePr>
        <p:xfrm>
          <a:off x="530788" y="1800293"/>
          <a:ext cx="10748716" cy="4107019"/>
        </p:xfrm>
        <a:graphic>
          <a:graphicData uri="http://schemas.openxmlformats.org/drawingml/2006/table">
            <a:tbl>
              <a:tblPr firstRow="1" firstCol="1" bandRow="1">
                <a:tableStyleId>{5C22544A-7EE6-4342-B048-85BDC9FD1C3A}</a:tableStyleId>
              </a:tblPr>
              <a:tblGrid>
                <a:gridCol w="2936801"/>
                <a:gridCol w="1562383"/>
                <a:gridCol w="1562383"/>
                <a:gridCol w="1562383"/>
                <a:gridCol w="1562383"/>
                <a:gridCol w="1562383"/>
              </a:tblGrid>
              <a:tr h="410702">
                <a:tc rowSpan="2">
                  <a:txBody>
                    <a:bodyPr/>
                    <a:lstStyle/>
                    <a:p>
                      <a:pPr algn="ctr">
                        <a:lnSpc>
                          <a:spcPct val="107000"/>
                        </a:lnSpc>
                        <a:spcAft>
                          <a:spcPts val="0"/>
                        </a:spcAft>
                      </a:pPr>
                      <a:r>
                        <a:rPr lang="ru-RU" sz="1600" dirty="0" smtClean="0">
                          <a:effectLst/>
                          <a:latin typeface="Times New Roman" panose="02020603050405020304" pitchFamily="18" charset="0"/>
                          <a:cs typeface="Times New Roman" panose="02020603050405020304" pitchFamily="18" charset="0"/>
                        </a:rPr>
                        <a:t>Изменение маржинальности, заложенной в цену реализации продукции</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NPV, тыс. руб.</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CCF, тыс. руб.</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PBP, лет</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cs typeface="Times New Roman" panose="02020603050405020304" pitchFamily="18" charset="0"/>
                        </a:rPr>
                        <a:t>DPBP, лет</a:t>
                      </a:r>
                      <a:endParaRPr lang="ru-RU"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cs typeface="Times New Roman" panose="02020603050405020304" pitchFamily="18" charset="0"/>
                        </a:rPr>
                        <a:t>IRR, %</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821403">
                <a:tc vMerge="1">
                  <a:txBody>
                    <a:bodyPr/>
                    <a:lstStyle/>
                    <a:p>
                      <a:endParaRPr lang="ru-RU"/>
                    </a:p>
                  </a:txBody>
                  <a:tcP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150 971</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531 653</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5,07</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cs typeface="Times New Roman" panose="02020603050405020304" pitchFamily="18" charset="0"/>
                        </a:rPr>
                        <a:t>6,44</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dirty="0">
                          <a:effectLst/>
                          <a:latin typeface="Times New Roman" panose="02020603050405020304" pitchFamily="18" charset="0"/>
                          <a:cs typeface="Times New Roman" panose="02020603050405020304" pitchFamily="18" charset="0"/>
                        </a:rPr>
                        <a:t>23,10%</a:t>
                      </a:r>
                      <a:endParaRPr lang="ru-RU"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24 625</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255 497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6,88</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10,27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12,77%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25,0%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66 741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347 549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6,13</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8,43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16,44%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30,0%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108 856</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439 601</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5,53</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7,26</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19,87%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35,0%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150 971</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531 653</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5,07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rPr>
                        <a:t>6,44</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b="1">
                          <a:effectLst/>
                          <a:latin typeface="Times New Roman" panose="02020603050405020304" pitchFamily="18" charset="0"/>
                          <a:ea typeface="Times New Roman" panose="02020603050405020304" pitchFamily="18" charset="0"/>
                          <a:cs typeface="Times New Roman" panose="02020603050405020304" pitchFamily="18" charset="0"/>
                        </a:rPr>
                        <a:t>23,10%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40,0%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193 087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623 705</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4,67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5,82</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26,20%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45,0%</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235 202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715 757</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4,34</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a:effectLst/>
                          <a:latin typeface="Times New Roman" panose="02020603050405020304" pitchFamily="18" charset="0"/>
                          <a:ea typeface="Times New Roman" panose="02020603050405020304" pitchFamily="18" charset="0"/>
                          <a:cs typeface="Times New Roman" panose="02020603050405020304" pitchFamily="18" charset="0"/>
                        </a:rPr>
                        <a:t>5,32</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29,19%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0702">
                <a:tc>
                  <a:txBody>
                    <a:bodyPr/>
                    <a:lstStyle/>
                    <a:p>
                      <a:pPr algn="ct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50,0%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277 317</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807 810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4,07</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4,90</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1600" dirty="0">
                          <a:effectLst/>
                          <a:latin typeface="Times New Roman" panose="02020603050405020304" pitchFamily="18" charset="0"/>
                          <a:ea typeface="Times New Roman" panose="02020603050405020304" pitchFamily="18" charset="0"/>
                          <a:cs typeface="Times New Roman" panose="02020603050405020304" pitchFamily="18" charset="0"/>
                        </a:rPr>
                        <a:t>32,09%</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083546412"/>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1575</TotalTime>
  <Words>1098</Words>
  <Application>Microsoft Office PowerPoint</Application>
  <PresentationFormat>Широкоэкранный</PresentationFormat>
  <Paragraphs>341</Paragraphs>
  <Slides>11</Slides>
  <Notes>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Calibri Light</vt:lpstr>
      <vt:lpstr>FontAwesome</vt:lpstr>
      <vt:lpstr>Times New Roman</vt:lpstr>
      <vt:lpstr>Тема Office</vt:lpstr>
      <vt:lpstr>Выпускная квалификационная работа на тему:   «АНАЛИЗ ЧУВСТВИТЕЛЬНОСТИ  КАК ИНСТРУМЕНТ ЭКСПЕРТИЗЫ ОТЧЕТОВ ОБ ОЦЕНКЕ БИЗНЕСА»</vt:lpstr>
      <vt:lpstr>Актуальность темы, цель и объекты исследования</vt:lpstr>
      <vt:lpstr>Цель анализа чувствительности финансовой модели </vt:lpstr>
      <vt:lpstr>Анализируемые параметры моделей</vt:lpstr>
      <vt:lpstr>Методы расчета анализа чувствительности</vt:lpstr>
      <vt:lpstr>Анализ чувствительности действующего предприятия</vt:lpstr>
      <vt:lpstr>Анализ чувствительности действующего предприятия</vt:lpstr>
      <vt:lpstr>Анализ чувствительности инвестиционного проекта</vt:lpstr>
      <vt:lpstr>Анализ чувствительности инвестиционного проекта</vt:lpstr>
      <vt:lpstr>Алгоритм проведения анализа чувствительности финансовой модели</vt:lpstr>
      <vt:lpstr>БЛАГОДАРЮ ЗА ВНИМАНИЕ!!!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Магистерская диссертация на тему:   «АНАЛИЗ ЧУВСТВИТЕЛЬНОСТИ КАК ИНСТРУМЕНТ ЭКСПЕРТИЗЫ ОТЧЕТОВ ОБ ОЦЕНКЕ БИЗНЕСА»</dc:title>
  <dc:creator>ChetyrinaKS</dc:creator>
  <cp:lastModifiedBy>ChetyrinaKS</cp:lastModifiedBy>
  <cp:revision>29</cp:revision>
  <cp:lastPrinted>2018-12-20T10:38:25Z</cp:lastPrinted>
  <dcterms:created xsi:type="dcterms:W3CDTF">2018-12-17T14:35:10Z</dcterms:created>
  <dcterms:modified xsi:type="dcterms:W3CDTF">2019-01-29T15:16:11Z</dcterms:modified>
</cp:coreProperties>
</file>