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385" r:id="rId2"/>
    <p:sldId id="363" r:id="rId3"/>
    <p:sldId id="378" r:id="rId4"/>
    <p:sldId id="383" r:id="rId5"/>
    <p:sldId id="386" r:id="rId6"/>
  </p:sldIdLst>
  <p:sldSz cx="9144000" cy="6858000" type="screen4x3"/>
  <p:notesSz cx="9144000" cy="6858000"/>
  <p:defaultTextStyle>
    <a:defPPr>
      <a:defRPr lang="en-US"/>
    </a:defPPr>
    <a:lvl1pPr marL="0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DFE8930-C615-4137-97E3-F55302494C45}">
          <p14:sldIdLst>
            <p14:sldId id="385"/>
            <p14:sldId id="363"/>
            <p14:sldId id="378"/>
            <p14:sldId id="383"/>
            <p14:sldId id="3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BE7"/>
    <a:srgbClr val="E8E8E8"/>
    <a:srgbClr val="EBDEBF"/>
    <a:srgbClr val="836845"/>
    <a:srgbClr val="E4E4E4"/>
    <a:srgbClr val="C4B16A"/>
    <a:srgbClr val="F5EFDF"/>
    <a:srgbClr val="D8CB9C"/>
    <a:srgbClr val="FEE5CA"/>
    <a:srgbClr val="729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86" autoAdjust="0"/>
    <p:restoredTop sz="71352" autoAdjust="0"/>
  </p:normalViewPr>
  <p:slideViewPr>
    <p:cSldViewPr snapToObjects="1">
      <p:cViewPr varScale="1">
        <p:scale>
          <a:sx n="116" d="100"/>
          <a:sy n="116" d="100"/>
        </p:scale>
        <p:origin x="14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7134"/>
    </p:cViewPr>
  </p:sorterViewPr>
  <p:notesViewPr>
    <p:cSldViewPr snapToObjects="1">
      <p:cViewPr varScale="1">
        <p:scale>
          <a:sx n="74" d="100"/>
          <a:sy n="74" d="100"/>
        </p:scale>
        <p:origin x="-1908" y="-96"/>
      </p:cViewPr>
      <p:guideLst>
        <p:guide orient="horz" pos="2160"/>
        <p:guide pos="2880"/>
      </p:guideLst>
    </p:cSldViewPr>
  </p:notes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3"/>
          </p:nvPr>
        </p:nvSpPr>
        <p:spPr>
          <a:xfrm>
            <a:off x="8764587" y="228600"/>
            <a:ext cx="37941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5BA55-396F-46DB-98CB-67F5915743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73645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My First Template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1CD31-4B7D-4FD2-B052-E296BFBA018F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This is me Adam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40C94-5092-4638-9E1F-C533F19764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3875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графике</a:t>
            </a:r>
            <a:r>
              <a:rPr lang="ru-RU" baseline="0" dirty="0"/>
              <a:t> изображены кривые производственных возможностей в дух странах, </a:t>
            </a:r>
            <a:r>
              <a:rPr lang="en-US" baseline="0" dirty="0"/>
              <a:t>H </a:t>
            </a:r>
            <a:r>
              <a:rPr lang="ru-RU" baseline="0" dirty="0"/>
              <a:t>и </a:t>
            </a:r>
            <a:r>
              <a:rPr lang="en-US" baseline="0" dirty="0"/>
              <a:t>F. </a:t>
            </a:r>
            <a:r>
              <a:rPr lang="en-US" baseline="0" dirty="0" err="1"/>
              <a:t>Ih</a:t>
            </a:r>
            <a:r>
              <a:rPr lang="en-US" baseline="0" dirty="0"/>
              <a:t>, If – </a:t>
            </a:r>
            <a:r>
              <a:rPr lang="ru-RU" baseline="0" dirty="0"/>
              <a:t>кривые безразличия в этих странах</a:t>
            </a:r>
            <a:r>
              <a:rPr lang="en-US" baseline="0" dirty="0"/>
              <a:t>, </a:t>
            </a:r>
            <a:r>
              <a:rPr lang="ru-RU" baseline="0" dirty="0"/>
              <a:t>которые касаются границ производственных возможностей в каждой из стран в наивысших точках – </a:t>
            </a:r>
            <a:r>
              <a:rPr lang="en-US" baseline="0" dirty="0"/>
              <a:t>Ah, </a:t>
            </a:r>
            <a:r>
              <a:rPr lang="en-US" baseline="0" dirty="0" err="1"/>
              <a:t>Af</a:t>
            </a:r>
            <a:r>
              <a:rPr lang="en-US" baseline="0" dirty="0"/>
              <a:t>. </a:t>
            </a:r>
            <a:r>
              <a:rPr lang="en-US" baseline="0" dirty="0" err="1"/>
              <a:t>Ph</a:t>
            </a:r>
            <a:r>
              <a:rPr lang="en-US" baseline="0" dirty="0"/>
              <a:t>, Pf – </a:t>
            </a:r>
            <a:r>
              <a:rPr lang="ru-RU" baseline="0" dirty="0"/>
              <a:t>прямые, отражающие 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для каждой из стран, проведенные через точки касания кривых безразличий и кривых производственных возможностей. Прямая </a:t>
            </a:r>
            <a:r>
              <a:rPr lang="en-US" baseline="0" dirty="0" err="1"/>
              <a:t>Ph</a:t>
            </a:r>
            <a:r>
              <a:rPr lang="en-US" baseline="0" dirty="0"/>
              <a:t> </a:t>
            </a:r>
            <a:r>
              <a:rPr lang="ru-RU" baseline="0" dirty="0"/>
              <a:t>имеет более крутой наклон, т.к.</a:t>
            </a:r>
            <a:r>
              <a:rPr lang="en-US" baseline="0" dirty="0"/>
              <a:t> </a:t>
            </a:r>
            <a:r>
              <a:rPr lang="ru-RU" baseline="0" dirty="0"/>
              <a:t>в стране </a:t>
            </a:r>
            <a:r>
              <a:rPr lang="en-US" baseline="0" dirty="0"/>
              <a:t>H </a:t>
            </a:r>
            <a:r>
              <a:rPr lang="ru-RU" baseline="0" dirty="0" err="1"/>
              <a:t>стравнительно</a:t>
            </a:r>
            <a:r>
              <a:rPr lang="ru-RU" baseline="0" dirty="0"/>
              <a:t> мало труда, а товар Х является трудоемким, следовательно, его цена в стране Н будет сравнительно высока, поэтому и кривая соотношения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будет иметь более крутой наклон.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996710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Точки </a:t>
            </a:r>
            <a:r>
              <a:rPr lang="en-US" dirty="0"/>
              <a:t>Ah, </a:t>
            </a:r>
            <a:r>
              <a:rPr lang="en-US" dirty="0" err="1"/>
              <a:t>Af</a:t>
            </a:r>
            <a:r>
              <a:rPr lang="ru-RU" dirty="0"/>
              <a:t> представляют</a:t>
            </a:r>
            <a:r>
              <a:rPr lang="ru-RU" baseline="0" dirty="0"/>
              <a:t> объемы выпуска товаров Х и У в странах в условиях автаркии.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Qf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,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aseline="0" dirty="0" err="1">
                <a:solidFill>
                  <a:schemeClr val="accent4">
                    <a:lumMod val="50000"/>
                  </a:schemeClr>
                </a:solidFill>
              </a:rPr>
              <a:t>Qh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соотношение объемов производства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X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Y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F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 Н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 соответственно. Эти объемы отличаются соотношением выпусков в связи с наращиванием производства тех товаров, которые относительно более дешевы (по причине сравнительной избыточности факторов производства) в каждой из стран. Однако спрос на товары, на которых специализируется каждая из стран после появления торговли ниже. В результате, недостаток товаров компенсируется импортом из другой страны. 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baseline="0" dirty="0" err="1">
                <a:solidFill>
                  <a:schemeClr val="accent4">
                    <a:lumMod val="50000"/>
                  </a:schemeClr>
                </a:solidFill>
              </a:rPr>
              <a:t>Qh-Bh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) – 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объем экспорта избытка капиталоемкого товара 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Y 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страной Н, 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baseline="0" dirty="0" err="1">
                <a:solidFill>
                  <a:schemeClr val="accent4">
                    <a:lumMod val="50000"/>
                  </a:schemeClr>
                </a:solidFill>
              </a:rPr>
              <a:t>Ch-Bh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) – 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объем импорта недостающего товара Х, производство которого сравнительно дороже в стране Н, т.к. он трудоемкий (труда недостаточно в стране Н!). При этом, объем импорта товара Х 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baseline="0" dirty="0" err="1">
                <a:solidFill>
                  <a:schemeClr val="accent4">
                    <a:lumMod val="50000"/>
                  </a:schemeClr>
                </a:solidFill>
              </a:rPr>
              <a:t>Ch-Bh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ru-RU" baseline="0" dirty="0">
                <a:solidFill>
                  <a:schemeClr val="accent4">
                    <a:lumMod val="50000"/>
                  </a:schemeClr>
                </a:solidFill>
              </a:rPr>
              <a:t>должен совпадать с объемом экспорта товара Х страной У (</a:t>
            </a:r>
            <a:r>
              <a:rPr lang="en-US" baseline="0" dirty="0" err="1">
                <a:solidFill>
                  <a:schemeClr val="accent4">
                    <a:lumMod val="50000"/>
                  </a:schemeClr>
                </a:solidFill>
              </a:rPr>
              <a:t>Qf</a:t>
            </a:r>
            <a:r>
              <a:rPr lang="en-US" baseline="0" dirty="0">
                <a:solidFill>
                  <a:schemeClr val="accent4">
                    <a:lumMod val="50000"/>
                  </a:schemeClr>
                </a:solidFill>
              </a:rPr>
              <a:t>-Bf</a:t>
            </a:r>
            <a:r>
              <a:rPr lang="en-US" baseline="0">
                <a:solidFill>
                  <a:schemeClr val="accent4">
                    <a:lumMod val="50000"/>
                  </a:schemeClr>
                </a:solidFill>
              </a:rPr>
              <a:t>).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996710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графике</a:t>
            </a:r>
            <a:r>
              <a:rPr lang="ru-RU" baseline="0" dirty="0"/>
              <a:t> изображены кривые производственных возможностей в дух странах, </a:t>
            </a:r>
            <a:r>
              <a:rPr lang="en-US" baseline="0" dirty="0"/>
              <a:t>H </a:t>
            </a:r>
            <a:r>
              <a:rPr lang="ru-RU" baseline="0" dirty="0"/>
              <a:t>и </a:t>
            </a:r>
            <a:r>
              <a:rPr lang="en-US" baseline="0" dirty="0"/>
              <a:t>F. </a:t>
            </a:r>
            <a:r>
              <a:rPr lang="en-US" baseline="0" dirty="0" err="1"/>
              <a:t>Ih</a:t>
            </a:r>
            <a:r>
              <a:rPr lang="en-US" baseline="0" dirty="0"/>
              <a:t>, If – </a:t>
            </a:r>
            <a:r>
              <a:rPr lang="ru-RU" baseline="0" dirty="0"/>
              <a:t>кривые безразличия в этих странах</a:t>
            </a:r>
            <a:r>
              <a:rPr lang="en-US" baseline="0" dirty="0"/>
              <a:t>, </a:t>
            </a:r>
            <a:r>
              <a:rPr lang="ru-RU" baseline="0" dirty="0"/>
              <a:t>которые касаются границ производственных возможностей в каждой из стран в наивысших точках – </a:t>
            </a:r>
            <a:r>
              <a:rPr lang="en-US" baseline="0" dirty="0"/>
              <a:t>Ah, </a:t>
            </a:r>
            <a:r>
              <a:rPr lang="en-US" baseline="0" dirty="0" err="1"/>
              <a:t>Af</a:t>
            </a:r>
            <a:r>
              <a:rPr lang="en-US" baseline="0" dirty="0"/>
              <a:t>. </a:t>
            </a:r>
            <a:r>
              <a:rPr lang="en-US" baseline="0" dirty="0" err="1"/>
              <a:t>Ph</a:t>
            </a:r>
            <a:r>
              <a:rPr lang="en-US" baseline="0" dirty="0"/>
              <a:t>, Pf – </a:t>
            </a:r>
            <a:r>
              <a:rPr lang="ru-RU" baseline="0" dirty="0"/>
              <a:t>прямые, отражающие 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для каждой из стран, проведенные через точки касания кривых безразличий и кривых производственных возможностей. Прямая </a:t>
            </a:r>
            <a:r>
              <a:rPr lang="en-US" baseline="0" dirty="0" err="1"/>
              <a:t>Ph</a:t>
            </a:r>
            <a:r>
              <a:rPr lang="en-US" baseline="0" dirty="0"/>
              <a:t> </a:t>
            </a:r>
            <a:r>
              <a:rPr lang="ru-RU" baseline="0" dirty="0"/>
              <a:t>имеет более крутой наклон, т.к.</a:t>
            </a:r>
            <a:r>
              <a:rPr lang="en-US" baseline="0" dirty="0"/>
              <a:t> </a:t>
            </a:r>
            <a:r>
              <a:rPr lang="ru-RU" baseline="0" dirty="0"/>
              <a:t>в стране </a:t>
            </a:r>
            <a:r>
              <a:rPr lang="en-US" baseline="0" dirty="0"/>
              <a:t>H </a:t>
            </a:r>
            <a:r>
              <a:rPr lang="ru-RU" baseline="0" dirty="0" err="1"/>
              <a:t>стравнительно</a:t>
            </a:r>
            <a:r>
              <a:rPr lang="ru-RU" baseline="0" dirty="0"/>
              <a:t> мало труда, а товар Х является трудоемким, следовательно, его цена в стране Н будет сравнительно высока, поэтому и кривая соотношения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будет иметь более крутой наклон.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996710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графике</a:t>
            </a:r>
            <a:r>
              <a:rPr lang="ru-RU" baseline="0" dirty="0"/>
              <a:t> изображены кривые производственных возможностей в дух странах, </a:t>
            </a:r>
            <a:r>
              <a:rPr lang="en-US" baseline="0" dirty="0"/>
              <a:t>H </a:t>
            </a:r>
            <a:r>
              <a:rPr lang="ru-RU" baseline="0" dirty="0"/>
              <a:t>и </a:t>
            </a:r>
            <a:r>
              <a:rPr lang="en-US" baseline="0" dirty="0"/>
              <a:t>F. </a:t>
            </a:r>
            <a:r>
              <a:rPr lang="en-US" baseline="0" dirty="0" err="1"/>
              <a:t>Ih</a:t>
            </a:r>
            <a:r>
              <a:rPr lang="en-US" baseline="0" dirty="0"/>
              <a:t>, If – </a:t>
            </a:r>
            <a:r>
              <a:rPr lang="ru-RU" baseline="0" dirty="0"/>
              <a:t>кривые безразличия в этих странах</a:t>
            </a:r>
            <a:r>
              <a:rPr lang="en-US" baseline="0" dirty="0"/>
              <a:t>, </a:t>
            </a:r>
            <a:r>
              <a:rPr lang="ru-RU" baseline="0" dirty="0"/>
              <a:t>которые касаются границ производственных возможностей в каждой из стран в наивысших точках – </a:t>
            </a:r>
            <a:r>
              <a:rPr lang="en-US" baseline="0" dirty="0"/>
              <a:t>Ah, </a:t>
            </a:r>
            <a:r>
              <a:rPr lang="en-US" baseline="0" dirty="0" err="1"/>
              <a:t>Af</a:t>
            </a:r>
            <a:r>
              <a:rPr lang="en-US" baseline="0" dirty="0"/>
              <a:t>. </a:t>
            </a:r>
            <a:r>
              <a:rPr lang="en-US" baseline="0" dirty="0" err="1"/>
              <a:t>Ph</a:t>
            </a:r>
            <a:r>
              <a:rPr lang="en-US" baseline="0" dirty="0"/>
              <a:t>, Pf – </a:t>
            </a:r>
            <a:r>
              <a:rPr lang="ru-RU" baseline="0" dirty="0"/>
              <a:t>прямые, отражающие 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для каждой из стран, проведенные через точки касания кривых безразличий и кривых производственных возможностей. Прямая </a:t>
            </a:r>
            <a:r>
              <a:rPr lang="en-US" baseline="0" dirty="0" err="1"/>
              <a:t>Ph</a:t>
            </a:r>
            <a:r>
              <a:rPr lang="en-US" baseline="0" dirty="0"/>
              <a:t> </a:t>
            </a:r>
            <a:r>
              <a:rPr lang="ru-RU" baseline="0" dirty="0"/>
              <a:t>имеет более крутой наклон, т.к.</a:t>
            </a:r>
            <a:r>
              <a:rPr lang="en-US" baseline="0" dirty="0"/>
              <a:t> </a:t>
            </a:r>
            <a:r>
              <a:rPr lang="ru-RU" baseline="0" dirty="0"/>
              <a:t>в стране </a:t>
            </a:r>
            <a:r>
              <a:rPr lang="en-US" baseline="0" dirty="0"/>
              <a:t>H </a:t>
            </a:r>
            <a:r>
              <a:rPr lang="ru-RU" baseline="0" dirty="0" err="1"/>
              <a:t>стравнительно</a:t>
            </a:r>
            <a:r>
              <a:rPr lang="ru-RU" baseline="0" dirty="0"/>
              <a:t> мало труда, а товар Х является трудоемким, следовательно, его цена в стране Н будет сравнительно высока, поэтому и кривая соотношения цен </a:t>
            </a:r>
            <a:r>
              <a:rPr lang="ru-RU" baseline="0" dirty="0" err="1"/>
              <a:t>рх</a:t>
            </a:r>
            <a:r>
              <a:rPr lang="ru-RU" baseline="0" dirty="0"/>
              <a:t>/</a:t>
            </a:r>
            <a:r>
              <a:rPr lang="ru-RU" baseline="0" dirty="0" err="1"/>
              <a:t>ру</a:t>
            </a:r>
            <a:r>
              <a:rPr lang="ru-RU" baseline="0" dirty="0"/>
              <a:t> будет иметь более крутой наклон.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087114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50353" y="193408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2" y="203009"/>
            <a:ext cx="381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541356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1010678"/>
            <a:ext cx="41148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05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50353" y="193408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2" y="203009"/>
            <a:ext cx="381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2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0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50353" y="193408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2" y="203009"/>
            <a:ext cx="381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731802"/>
            <a:ext cx="9144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2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0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731802"/>
            <a:ext cx="9144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50353" y="193408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2" y="203009"/>
            <a:ext cx="381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2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0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2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0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2"/>
            <a:ext cx="9144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8750353" y="193408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2" y="203009"/>
            <a:ext cx="381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6731802"/>
            <a:ext cx="9144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6" r:id="rId2"/>
    <p:sldLayoutId id="2147483738" r:id="rId3"/>
    <p:sldLayoutId id="2147483695" r:id="rId4"/>
    <p:sldLayoutId id="2147483697" r:id="rId5"/>
    <p:sldLayoutId id="2147483703" r:id="rId6"/>
    <p:sldLayoutId id="2147483698" r:id="rId7"/>
    <p:sldLayoutId id="2147483704" r:id="rId8"/>
    <p:sldLayoutId id="2147483739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4AD9F5-6CB1-4776-B35C-79DFE23729F5}"/>
              </a:ext>
            </a:extLst>
          </p:cNvPr>
          <p:cNvSpPr/>
          <p:nvPr/>
        </p:nvSpPr>
        <p:spPr>
          <a:xfrm>
            <a:off x="0" y="1"/>
            <a:ext cx="9144000" cy="3889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78B0238-B6B4-4264-9AA7-14137B4A17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69200" y="2080304"/>
            <a:ext cx="761596" cy="7615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4E3D7C-AECA-4090-A6F1-C5335136C0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8611" y="2978115"/>
            <a:ext cx="819202" cy="7790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8CEF8F-8412-48F7-A888-2E117187B3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1011" y="3012960"/>
            <a:ext cx="748891" cy="7488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7B6CE9-999E-4130-9156-828C780FDD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64560" y="2895151"/>
            <a:ext cx="862042" cy="8620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DC6EB2-0067-4996-A161-0A8EBA1A6C9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5869" y="2950696"/>
            <a:ext cx="806497" cy="80649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E1129E1-9126-4EC0-81F9-383133CF4C9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09326" y="2948689"/>
            <a:ext cx="825953" cy="8259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56F619-CF91-481D-9F4C-F8E55F98A3E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46008" y="2985147"/>
            <a:ext cx="772459" cy="77245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867EFFD-3234-4AE2-A9B9-C3C5959DDBA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42109" y="2858384"/>
            <a:ext cx="898809" cy="8988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4499C5-B58A-45B5-A146-AB97652255D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75634" y="2950875"/>
            <a:ext cx="801677" cy="80167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77D5AA0-C6CF-42AC-96BB-746258AE99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5384" y="2107544"/>
            <a:ext cx="819202" cy="7790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557FDF7-06DD-4510-88E0-1253E15876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7784" y="2142389"/>
            <a:ext cx="748891" cy="74889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8D82A4A-87AB-4A34-A3A4-55C479A9F16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1333" y="2024580"/>
            <a:ext cx="862042" cy="86204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51789D4-348B-4A52-8420-C8AFEA7FF7A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76099" y="2078118"/>
            <a:ext cx="825953" cy="82595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8EBFA9E-C08A-4484-82F3-C473906A0C9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781" y="2114576"/>
            <a:ext cx="772459" cy="77245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218AE49-EE3A-4CFC-B2FB-751D81BB160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08882" y="1987813"/>
            <a:ext cx="898809" cy="89880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D824CA7-B1D0-4EF6-B209-19A7B5C98BB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42407" y="2080304"/>
            <a:ext cx="801677" cy="80167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9739D45-A2E3-4019-980D-CC19ACE95C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59712" y="1143924"/>
            <a:ext cx="819202" cy="77907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E54CE6C-5365-4ACF-8E93-33C454FBF0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2112" y="1178769"/>
            <a:ext cx="748891" cy="74889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2C07E78-D877-48C0-BB5E-6D94A6DA152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61" y="1060960"/>
            <a:ext cx="862042" cy="86204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14F254E-D85D-449E-93FF-F386F63611E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20427" y="1114498"/>
            <a:ext cx="825953" cy="825953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F2F5FFD-1509-4732-B735-3E4C112018F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3210" y="1024193"/>
            <a:ext cx="898809" cy="89880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D61B884-EA2E-4925-B242-19216DFFAD2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86735" y="1116684"/>
            <a:ext cx="801677" cy="8016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AB38018-27EA-49A5-800D-53A8E10FE1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4040" y="188995"/>
            <a:ext cx="819202" cy="779078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FCA61C2-1589-4D50-AC36-9ACB8893C02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6440" y="223840"/>
            <a:ext cx="748891" cy="74889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63E4F5A-48BD-47B7-A619-0595A48125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9989" y="106031"/>
            <a:ext cx="862042" cy="86204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5C442C1-BD94-4CF0-AD64-212C40A486E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64755" y="159569"/>
            <a:ext cx="825953" cy="82595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6B23AE4D-37DA-49E7-B9B6-6C06B446A93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31063" y="161755"/>
            <a:ext cx="801677" cy="801677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A4D965EB-5BBC-469A-BE6F-59AFE2DB1C8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64380" y="1106142"/>
            <a:ext cx="806497" cy="80649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87E156C-0A4F-4D6D-8465-9AC7D25622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2407" y="1172416"/>
            <a:ext cx="761596" cy="76159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D8B30F58-9ACE-445B-9EB5-4245212C9C3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4020" y="161163"/>
            <a:ext cx="806497" cy="806497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DA88064-79E0-4F2F-94E6-C6522967524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4159" y="195614"/>
            <a:ext cx="772459" cy="77245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BF577029-5EDB-4110-BF3E-55EEC38697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2982" y="195614"/>
            <a:ext cx="761596" cy="761596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5708CCA-180F-487C-9A2A-915675687648}"/>
              </a:ext>
            </a:extLst>
          </p:cNvPr>
          <p:cNvSpPr txBox="1"/>
          <p:nvPr/>
        </p:nvSpPr>
        <p:spPr>
          <a:xfrm>
            <a:off x="41152" y="4079466"/>
            <a:ext cx="8425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Величины капитальных вложений и амортизации в </a:t>
            </a:r>
            <a:r>
              <a:rPr lang="ru-RU" b="1" dirty="0" err="1">
                <a:solidFill>
                  <a:srgbClr val="0070C0"/>
                </a:solidFill>
              </a:rPr>
              <a:t>постпрогнозном</a:t>
            </a:r>
            <a:r>
              <a:rPr lang="ru-RU" b="1" dirty="0">
                <a:solidFill>
                  <a:srgbClr val="0070C0"/>
                </a:solidFill>
              </a:rPr>
              <a:t> периоде</a:t>
            </a:r>
          </a:p>
        </p:txBody>
      </p:sp>
    </p:spTree>
    <p:extLst>
      <p:ext uri="{BB962C8B-B14F-4D97-AF65-F5344CB8AC3E}">
        <p14:creationId xmlns:p14="http://schemas.microsoft.com/office/powerpoint/2010/main" val="193358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1" name="Title 6"/>
          <p:cNvSpPr txBox="1">
            <a:spLocks/>
          </p:cNvSpPr>
          <p:nvPr/>
        </p:nvSpPr>
        <p:spPr>
          <a:xfrm>
            <a:off x="424296" y="335098"/>
            <a:ext cx="8180194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Введение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86256" y="827993"/>
            <a:ext cx="8091056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/>
          <p:cNvSpPr txBox="1">
            <a:spLocks/>
          </p:cNvSpPr>
          <p:nvPr/>
        </p:nvSpPr>
        <p:spPr>
          <a:xfrm>
            <a:off x="5781747" y="2995546"/>
            <a:ext cx="3168385" cy="24622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 defTabSz="914400">
              <a:spcBef>
                <a:spcPct val="20000"/>
              </a:spcBef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cs typeface="+mj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1988" y="920386"/>
            <a:ext cx="8152502" cy="991384"/>
          </a:xfrm>
          <a:prstGeom prst="roundRect">
            <a:avLst/>
          </a:prstGeom>
          <a:noFill/>
          <a:ln cmpd="sng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Применении формулы Гордона базируется на допущении о равенстве амортизации и капитальных вложений в </a:t>
            </a:r>
            <a:r>
              <a:rPr lang="ru-RU" sz="1400" b="1" dirty="0" err="1">
                <a:solidFill>
                  <a:schemeClr val="tx2"/>
                </a:solidFill>
              </a:rPr>
              <a:t>постпрогнозном</a:t>
            </a:r>
            <a:r>
              <a:rPr lang="ru-RU" sz="1400" b="1" dirty="0">
                <a:solidFill>
                  <a:schemeClr val="tx2"/>
                </a:solidFill>
              </a:rPr>
              <a:t> периоде 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7906" y="806463"/>
            <a:ext cx="8168187" cy="1322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475" y="2677741"/>
            <a:ext cx="4017263" cy="3632620"/>
          </a:xfrm>
          <a:prstGeom prst="round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Учебники по оценке бизнеса, например, Дворец Н.Н. «Оценка стоимости предприятия (бизнеса)». Учебно-методическое пособие, Москва, изд. МАРТИТ, 2008 г.</a:t>
            </a:r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r>
              <a:rPr lang="ru-RU" sz="1400" dirty="0">
                <a:solidFill>
                  <a:srgbClr val="FF0000"/>
                </a:solidFill>
              </a:rPr>
              <a:t>«Капитальные вложения в постпрогнозном периоде должны быть равны амортизационным отчислениям (для случая, когда в качестве дохода выступает денежный поток).»</a:t>
            </a:r>
          </a:p>
        </p:txBody>
      </p:sp>
      <p:grpSp>
        <p:nvGrpSpPr>
          <p:cNvPr id="17" name="Group 87"/>
          <p:cNvGrpSpPr/>
          <p:nvPr/>
        </p:nvGrpSpPr>
        <p:grpSpPr>
          <a:xfrm>
            <a:off x="5490060" y="3429001"/>
            <a:ext cx="3287252" cy="200055"/>
            <a:chOff x="6978976" y="3913356"/>
            <a:chExt cx="3540304" cy="256018"/>
          </a:xfrm>
        </p:grpSpPr>
        <p:sp>
          <p:nvSpPr>
            <p:cNvPr id="18" name="TextBox 17"/>
            <p:cNvSpPr txBox="1"/>
            <p:nvPr/>
          </p:nvSpPr>
          <p:spPr>
            <a:xfrm>
              <a:off x="6978976" y="3914331"/>
              <a:ext cx="1542506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978978" y="3913356"/>
              <a:ext cx="3540302" cy="25601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85725" lvl="0" indent="-85725" algn="just" defTabSz="914400">
                <a:spcBef>
                  <a:spcPct val="20000"/>
                </a:spcBef>
                <a:buFont typeface="Arial" pitchFamily="34" charset="0"/>
                <a:buChar char="•"/>
                <a:defRPr/>
              </a:pPr>
              <a:endParaRPr lang="en-US" sz="1300" dirty="0"/>
            </a:p>
          </p:txBody>
        </p:sp>
      </p:grpSp>
      <p:sp>
        <p:nvSpPr>
          <p:cNvPr id="15" name="Arc 87"/>
          <p:cNvSpPr/>
          <p:nvPr/>
        </p:nvSpPr>
        <p:spPr>
          <a:xfrm rot="19556768">
            <a:off x="5269217" y="1990636"/>
            <a:ext cx="2218416" cy="1935065"/>
          </a:xfrm>
          <a:prstGeom prst="arc">
            <a:avLst>
              <a:gd name="adj1" fmla="val 19542662"/>
              <a:gd name="adj2" fmla="val 867627"/>
            </a:avLst>
          </a:prstGeom>
          <a:ln w="28575">
            <a:solidFill>
              <a:schemeClr val="bg1">
                <a:lumMod val="65000"/>
              </a:schemeClr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Скругленный прямоугольник 15">
            <a:extLst>
              <a:ext uri="{FF2B5EF4-FFF2-40B4-BE49-F238E27FC236}">
                <a16:creationId xmlns:a16="http://schemas.microsoft.com/office/drawing/2014/main" id="{CA8C1DC5-0EA4-4206-943B-872E4C9AB6C2}"/>
              </a:ext>
            </a:extLst>
          </p:cNvPr>
          <p:cNvSpPr/>
          <p:nvPr/>
        </p:nvSpPr>
        <p:spPr>
          <a:xfrm>
            <a:off x="4572000" y="2677741"/>
            <a:ext cx="4032490" cy="3617175"/>
          </a:xfrm>
          <a:prstGeom prst="round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Практические рекомендации, например, «Методология и руководство по проведению оценки бизнеса и/или активов ОАО РАО «ЕЭС России» и ДЗО ОАО РАО «ЕЭС России», </a:t>
            </a:r>
            <a:r>
              <a:rPr lang="en-US" sz="1400" dirty="0" err="1">
                <a:solidFill>
                  <a:schemeClr val="tx2"/>
                </a:solidFill>
              </a:rPr>
              <a:t>Deloitte&amp;Touche</a:t>
            </a:r>
            <a:r>
              <a:rPr lang="ru-RU" sz="1400" dirty="0">
                <a:solidFill>
                  <a:schemeClr val="tx2"/>
                </a:solidFill>
              </a:rPr>
              <a:t>, 2005 г.</a:t>
            </a:r>
          </a:p>
          <a:p>
            <a:pPr algn="ctr"/>
            <a:r>
              <a:rPr lang="ru-RU" sz="1400" dirty="0">
                <a:solidFill>
                  <a:srgbClr val="FF0000"/>
                </a:solidFill>
              </a:rPr>
              <a:t>«При определении величины денежного потока в постпрогнозном периоде предполагается, что капитальные вложения будут направлены на замену выбывающих и поддержание существующих основных средств, то есть капитальные вложения в постпрогнозный период равны амортизационным отчислениям»</a:t>
            </a:r>
          </a:p>
        </p:txBody>
      </p:sp>
      <p:sp>
        <p:nvSpPr>
          <p:cNvPr id="25" name="Arc 87">
            <a:extLst>
              <a:ext uri="{FF2B5EF4-FFF2-40B4-BE49-F238E27FC236}">
                <a16:creationId xmlns:a16="http://schemas.microsoft.com/office/drawing/2014/main" id="{97B45E71-B7AA-41FE-85CE-86D62D401B3C}"/>
              </a:ext>
            </a:extLst>
          </p:cNvPr>
          <p:cNvSpPr/>
          <p:nvPr/>
        </p:nvSpPr>
        <p:spPr>
          <a:xfrm rot="19556768">
            <a:off x="657765" y="2028013"/>
            <a:ext cx="2351909" cy="1935065"/>
          </a:xfrm>
          <a:prstGeom prst="arc">
            <a:avLst>
              <a:gd name="adj1" fmla="val 19542662"/>
              <a:gd name="adj2" fmla="val 867627"/>
            </a:avLst>
          </a:prstGeom>
          <a:ln w="28575">
            <a:solidFill>
              <a:schemeClr val="bg1">
                <a:lumMod val="65000"/>
              </a:schemeClr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5821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3" name="Freeform 45"/>
          <p:cNvSpPr>
            <a:spLocks noEditPoints="1"/>
          </p:cNvSpPr>
          <p:nvPr/>
        </p:nvSpPr>
        <p:spPr bwMode="auto">
          <a:xfrm>
            <a:off x="305997" y="881731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Title 6"/>
          <p:cNvSpPr txBox="1">
            <a:spLocks/>
          </p:cNvSpPr>
          <p:nvPr/>
        </p:nvSpPr>
        <p:spPr>
          <a:xfrm>
            <a:off x="654724" y="35662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Информация по компании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53489" y="721471"/>
            <a:ext cx="8091056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91750"/>
              </p:ext>
            </p:extLst>
          </p:nvPr>
        </p:nvGraphicFramePr>
        <p:xfrm>
          <a:off x="4795459" y="1576153"/>
          <a:ext cx="4053232" cy="135204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68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20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Наименование</a:t>
                      </a:r>
                      <a:r>
                        <a:rPr lang="ru-RU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показателя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Значение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647"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Ставка налога на прибыль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Темп роста денежного потока в долгосрочном периоде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Ставка дисконтирования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 Placeholder 3"/>
          <p:cNvSpPr txBox="1">
            <a:spLocks/>
          </p:cNvSpPr>
          <p:nvPr/>
        </p:nvSpPr>
        <p:spPr>
          <a:xfrm>
            <a:off x="4905674" y="925713"/>
            <a:ext cx="2517416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 defTabSz="914400">
              <a:spcBef>
                <a:spcPct val="20000"/>
              </a:spcBef>
              <a:defRPr/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Исходные данные: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+mj-cs"/>
            </a:endParaRPr>
          </a:p>
        </p:txBody>
      </p: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id="{7E080F43-E125-4189-A37D-BD2BBDF20F6A}"/>
              </a:ext>
            </a:extLst>
          </p:cNvPr>
          <p:cNvCxnSpPr>
            <a:cxnSpLocks/>
          </p:cNvCxnSpPr>
          <p:nvPr/>
        </p:nvCxnSpPr>
        <p:spPr>
          <a:xfrm flipH="1" flipV="1">
            <a:off x="269154" y="3372275"/>
            <a:ext cx="8698658" cy="28144"/>
          </a:xfrm>
          <a:prstGeom prst="line">
            <a:avLst/>
          </a:prstGeom>
          <a:ln w="28575">
            <a:solidFill>
              <a:schemeClr val="bg2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3"/>
          <p:cNvSpPr txBox="1">
            <a:spLocks/>
          </p:cNvSpPr>
          <p:nvPr/>
        </p:nvSpPr>
        <p:spPr>
          <a:xfrm>
            <a:off x="305997" y="3449249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Формула расчета ДП на собственный капитал: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773503" y="780957"/>
            <a:ext cx="3387030" cy="612934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8000"/>
            </a:schemeClr>
          </a:solidFill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spcAft>
                <a:spcPts val="5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Финансовая модель компании в прогнозном периоде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6261" y="4312634"/>
            <a:ext cx="4162018" cy="464836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ДП = ЧП + А – ∆</a:t>
            </a:r>
            <a:r>
              <a:rPr lang="ru-RU" dirty="0">
                <a:solidFill>
                  <a:schemeClr val="tx1"/>
                </a:solidFill>
              </a:rPr>
              <a:t>СОК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КВ + ∆ДЗ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ADB449D-FF6F-479A-ADB6-0553D52B8E1C}"/>
              </a:ext>
            </a:extLst>
          </p:cNvPr>
          <p:cNvSpPr txBox="1">
            <a:spLocks/>
          </p:cNvSpPr>
          <p:nvPr/>
        </p:nvSpPr>
        <p:spPr>
          <a:xfrm>
            <a:off x="4795459" y="3435114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Формула Гордона</a:t>
            </a:r>
            <a:r>
              <a:rPr lang="ru-RU" sz="1600" dirty="0"/>
              <a:t>:</a:t>
            </a:r>
          </a:p>
        </p:txBody>
      </p:sp>
      <p:sp>
        <p:nvSpPr>
          <p:cNvPr id="18" name="Скругленный прямоугольник 31">
            <a:extLst>
              <a:ext uri="{FF2B5EF4-FFF2-40B4-BE49-F238E27FC236}">
                <a16:creationId xmlns:a16="http://schemas.microsoft.com/office/drawing/2014/main" id="{AEA79AB5-6F78-424C-A550-94B71BB493B8}"/>
              </a:ext>
            </a:extLst>
          </p:cNvPr>
          <p:cNvSpPr/>
          <p:nvPr/>
        </p:nvSpPr>
        <p:spPr>
          <a:xfrm>
            <a:off x="4582526" y="3822587"/>
            <a:ext cx="4385285" cy="464836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 =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(CF*(1+g))/(r-g)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id="{2187338A-D575-4083-9D38-49893D20657B}"/>
              </a:ext>
            </a:extLst>
          </p:cNvPr>
          <p:cNvCxnSpPr>
            <a:cxnSpLocks/>
          </p:cNvCxnSpPr>
          <p:nvPr/>
        </p:nvCxnSpPr>
        <p:spPr>
          <a:xfrm flipH="1" flipV="1">
            <a:off x="243948" y="5744656"/>
            <a:ext cx="8698658" cy="28144"/>
          </a:xfrm>
          <a:prstGeom prst="line">
            <a:avLst/>
          </a:prstGeom>
          <a:ln w="28575">
            <a:solidFill>
              <a:schemeClr val="bg2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>
            <a:extLst>
              <a:ext uri="{FF2B5EF4-FFF2-40B4-BE49-F238E27FC236}">
                <a16:creationId xmlns:a16="http://schemas.microsoft.com/office/drawing/2014/main" id="{707C4C68-F145-4D00-B3D3-9E66B1D14C0D}"/>
              </a:ext>
            </a:extLst>
          </p:cNvPr>
          <p:cNvSpPr/>
          <p:nvPr/>
        </p:nvSpPr>
        <p:spPr>
          <a:xfrm>
            <a:off x="1032534" y="5856241"/>
            <a:ext cx="701716" cy="696410"/>
          </a:xfrm>
          <a:prstGeom prst="ellipse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2FFAD4A-5E79-4FBD-B46C-61953D1CAAFF}"/>
              </a:ext>
            </a:extLst>
          </p:cNvPr>
          <p:cNvSpPr txBox="1">
            <a:spLocks/>
          </p:cNvSpPr>
          <p:nvPr/>
        </p:nvSpPr>
        <p:spPr>
          <a:xfrm>
            <a:off x="1994153" y="5939717"/>
            <a:ext cx="6394377" cy="612934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8000"/>
            </a:schemeClr>
          </a:solidFill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spcAft>
                <a:spcPts val="5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Рассчитать терминальную стоимость и стоимость компании доходным подходом</a:t>
            </a:r>
          </a:p>
        </p:txBody>
      </p:sp>
      <p:sp>
        <p:nvSpPr>
          <p:cNvPr id="30" name="Скругленный прямоугольник 25">
            <a:extLst>
              <a:ext uri="{FF2B5EF4-FFF2-40B4-BE49-F238E27FC236}">
                <a16:creationId xmlns:a16="http://schemas.microsoft.com/office/drawing/2014/main" id="{5CB50E6A-676A-407E-87AE-247E1EF07A47}"/>
              </a:ext>
            </a:extLst>
          </p:cNvPr>
          <p:cNvSpPr/>
          <p:nvPr/>
        </p:nvSpPr>
        <p:spPr>
          <a:xfrm>
            <a:off x="4582527" y="4378172"/>
            <a:ext cx="4425211" cy="1198806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-85725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CF –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ДП в последний год прогнозного периода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 –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ежегодный темп прироста ДП во все последующие годы остаточного периода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 –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ставка дисконтирования</a:t>
            </a:r>
          </a:p>
        </p:txBody>
      </p:sp>
      <p:cxnSp>
        <p:nvCxnSpPr>
          <p:cNvPr id="31" name="Straight Connector 32">
            <a:extLst>
              <a:ext uri="{FF2B5EF4-FFF2-40B4-BE49-F238E27FC236}">
                <a16:creationId xmlns:a16="http://schemas.microsoft.com/office/drawing/2014/main" id="{3A5A8438-C652-4BE3-BDB5-237234CC5B78}"/>
              </a:ext>
            </a:extLst>
          </p:cNvPr>
          <p:cNvCxnSpPr>
            <a:cxnSpLocks/>
          </p:cNvCxnSpPr>
          <p:nvPr/>
        </p:nvCxnSpPr>
        <p:spPr>
          <a:xfrm>
            <a:off x="4494984" y="3524054"/>
            <a:ext cx="0" cy="2151619"/>
          </a:xfrm>
          <a:prstGeom prst="line">
            <a:avLst/>
          </a:prstGeom>
          <a:ln w="28575">
            <a:solidFill>
              <a:schemeClr val="bg2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8C7F3F71-1655-412A-BE34-8297FD351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873771"/>
              </p:ext>
            </p:extLst>
          </p:nvPr>
        </p:nvGraphicFramePr>
        <p:xfrm>
          <a:off x="309082" y="1602331"/>
          <a:ext cx="3913500" cy="1531620"/>
        </p:xfrm>
        <a:graphic>
          <a:graphicData uri="http://schemas.openxmlformats.org/drawingml/2006/table">
            <a:tbl>
              <a:tblPr firstRow="1" firstCol="1" bandRow="1" bandCol="1">
                <a:tableStyleId>{9DCAF9ED-07DC-4A11-8D7F-57B35C25682E}</a:tableStyleId>
              </a:tblPr>
              <a:tblGrid>
                <a:gridCol w="2158785">
                  <a:extLst>
                    <a:ext uri="{9D8B030D-6E8A-4147-A177-3AD203B41FA5}">
                      <a16:colId xmlns:a16="http://schemas.microsoft.com/office/drawing/2014/main" val="993190846"/>
                    </a:ext>
                  </a:extLst>
                </a:gridCol>
                <a:gridCol w="584905">
                  <a:extLst>
                    <a:ext uri="{9D8B030D-6E8A-4147-A177-3AD203B41FA5}">
                      <a16:colId xmlns:a16="http://schemas.microsoft.com/office/drawing/2014/main" val="3158446093"/>
                    </a:ext>
                  </a:extLst>
                </a:gridCol>
                <a:gridCol w="584905">
                  <a:extLst>
                    <a:ext uri="{9D8B030D-6E8A-4147-A177-3AD203B41FA5}">
                      <a16:colId xmlns:a16="http://schemas.microsoft.com/office/drawing/2014/main" val="1778058133"/>
                    </a:ext>
                  </a:extLst>
                </a:gridCol>
                <a:gridCol w="584905">
                  <a:extLst>
                    <a:ext uri="{9D8B030D-6E8A-4147-A177-3AD203B41FA5}">
                      <a16:colId xmlns:a16="http://schemas.microsoft.com/office/drawing/2014/main" val="593147006"/>
                    </a:ext>
                  </a:extLst>
                </a:gridCol>
              </a:tblGrid>
              <a:tr h="1363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Прогноз, млн 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2019 г.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 г.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 г.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827664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Чистая прибыль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0553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Амортизация в РСБУ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24992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Капитальные вложения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71318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СОК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865145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долгосрочной задолженности (ДЗ)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73850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Денежный поток на собственный капитал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092421"/>
                  </a:ext>
                </a:extLst>
              </a:tr>
            </a:tbl>
          </a:graphicData>
        </a:graphic>
      </p:graphicFrame>
      <p:sp>
        <p:nvSpPr>
          <p:cNvPr id="32" name="Freeform 45">
            <a:extLst>
              <a:ext uri="{FF2B5EF4-FFF2-40B4-BE49-F238E27FC236}">
                <a16:creationId xmlns:a16="http://schemas.microsoft.com/office/drawing/2014/main" id="{9A33BD82-9959-4ABA-A88D-7484FB96CA10}"/>
              </a:ext>
            </a:extLst>
          </p:cNvPr>
          <p:cNvSpPr>
            <a:spLocks noEditPoints="1"/>
          </p:cNvSpPr>
          <p:nvPr/>
        </p:nvSpPr>
        <p:spPr bwMode="auto">
          <a:xfrm>
            <a:off x="4427043" y="884487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71528"/>
      </p:ext>
    </p:extLst>
  </p:cSld>
  <p:clrMapOvr>
    <a:masterClrMapping/>
  </p:clrMapOvr>
  <p:transition spd="med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1" name="Title 6"/>
          <p:cNvSpPr txBox="1">
            <a:spLocks/>
          </p:cNvSpPr>
          <p:nvPr/>
        </p:nvSpPr>
        <p:spPr>
          <a:xfrm>
            <a:off x="700646" y="44738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97117" y="655386"/>
            <a:ext cx="8091056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90058" y="3024788"/>
            <a:ext cx="1432251" cy="121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78500" y="5606668"/>
            <a:ext cx="1432252" cy="121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0EC42BEF-216C-4D64-9CC8-49C23CF5BAE2}"/>
              </a:ext>
            </a:extLst>
          </p:cNvPr>
          <p:cNvSpPr txBox="1">
            <a:spLocks/>
          </p:cNvSpPr>
          <p:nvPr/>
        </p:nvSpPr>
        <p:spPr>
          <a:xfrm>
            <a:off x="586237" y="246177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Вариант расчета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5">
            <a:extLst>
              <a:ext uri="{FF2B5EF4-FFF2-40B4-BE49-F238E27FC236}">
                <a16:creationId xmlns:a16="http://schemas.microsoft.com/office/drawing/2014/main" id="{6ED8D401-1950-43AD-BFAC-902C368A216A}"/>
              </a:ext>
            </a:extLst>
          </p:cNvPr>
          <p:cNvSpPr/>
          <p:nvPr/>
        </p:nvSpPr>
        <p:spPr>
          <a:xfrm>
            <a:off x="168303" y="2002152"/>
            <a:ext cx="3882892" cy="20782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Расчет терминальной стоимости - это всего лишь математическая формула, которая позволяет сворачивать бесконечный денежный поток в эту формулу. Но при этом деятельность, основанная на данном активе, продолжается и никаких существенных изменений в деятельности не планируется в этот год (в год начала постпрогнозного периода). Это всего лишь способ расчета, придуманный Гордоном.</a:t>
            </a:r>
          </a:p>
        </p:txBody>
      </p:sp>
      <p:sp>
        <p:nvSpPr>
          <p:cNvPr id="12" name="Скругленный прямоугольник 15">
            <a:extLst>
              <a:ext uri="{FF2B5EF4-FFF2-40B4-BE49-F238E27FC236}">
                <a16:creationId xmlns:a16="http://schemas.microsoft.com/office/drawing/2014/main" id="{E095570A-4B1D-4B54-A493-3BBC308867C2}"/>
              </a:ext>
            </a:extLst>
          </p:cNvPr>
          <p:cNvSpPr/>
          <p:nvPr/>
        </p:nvSpPr>
        <p:spPr>
          <a:xfrm>
            <a:off x="5490058" y="1915957"/>
            <a:ext cx="3396877" cy="11387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b="1" dirty="0">
                <a:solidFill>
                  <a:srgbClr val="002060"/>
                </a:solidFill>
              </a:rPr>
              <a:t>Терминальная стоимость на конец прогнозного периода = 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92 * (1 + 4%) / (15% - 4%) ≈ 870 млн руб.</a:t>
            </a:r>
          </a:p>
        </p:txBody>
      </p:sp>
      <p:sp>
        <p:nvSpPr>
          <p:cNvPr id="14" name="Скругленный прямоугольник 15">
            <a:extLst>
              <a:ext uri="{FF2B5EF4-FFF2-40B4-BE49-F238E27FC236}">
                <a16:creationId xmlns:a16="http://schemas.microsoft.com/office/drawing/2014/main" id="{59689826-F76D-453C-8E75-9CA97FFB46A0}"/>
              </a:ext>
            </a:extLst>
          </p:cNvPr>
          <p:cNvSpPr/>
          <p:nvPr/>
        </p:nvSpPr>
        <p:spPr>
          <a:xfrm>
            <a:off x="5490058" y="3262654"/>
            <a:ext cx="3419856" cy="11387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b="1" dirty="0">
                <a:solidFill>
                  <a:srgbClr val="002060"/>
                </a:solidFill>
              </a:rPr>
              <a:t>Стоимость компании = 85 / (1 + 15%)</a:t>
            </a:r>
            <a:r>
              <a:rPr lang="en-US" sz="1200" b="1" dirty="0">
                <a:solidFill>
                  <a:srgbClr val="002060"/>
                </a:solidFill>
              </a:rPr>
              <a:t>^</a:t>
            </a:r>
            <a:r>
              <a:rPr lang="ru-RU" sz="1200" b="1" baseline="30000" dirty="0">
                <a:solidFill>
                  <a:srgbClr val="002060"/>
                </a:solidFill>
              </a:rPr>
              <a:t>0,5</a:t>
            </a:r>
            <a:r>
              <a:rPr lang="ru-RU" sz="1200" b="1" dirty="0">
                <a:solidFill>
                  <a:srgbClr val="002060"/>
                </a:solidFill>
              </a:rPr>
              <a:t> + 88 / (1 + 15%)</a:t>
            </a:r>
            <a:r>
              <a:rPr lang="en-US" sz="1200" b="1" dirty="0">
                <a:solidFill>
                  <a:srgbClr val="002060"/>
                </a:solidFill>
              </a:rPr>
              <a:t>^</a:t>
            </a:r>
            <a:r>
              <a:rPr lang="ru-RU" sz="1200" b="1" baseline="30000" dirty="0">
                <a:solidFill>
                  <a:srgbClr val="002060"/>
                </a:solidFill>
              </a:rPr>
              <a:t>1,5</a:t>
            </a:r>
            <a:r>
              <a:rPr lang="ru-RU" sz="1200" b="1" dirty="0">
                <a:solidFill>
                  <a:srgbClr val="002060"/>
                </a:solidFill>
              </a:rPr>
              <a:t> + (92 + 870) / (1 + 15%)</a:t>
            </a:r>
            <a:r>
              <a:rPr lang="en-US" sz="1200" b="1" dirty="0">
                <a:solidFill>
                  <a:srgbClr val="002060"/>
                </a:solidFill>
              </a:rPr>
              <a:t>^</a:t>
            </a:r>
            <a:r>
              <a:rPr lang="ru-RU" sz="1200" b="1" baseline="30000" dirty="0">
                <a:solidFill>
                  <a:srgbClr val="002060"/>
                </a:solidFill>
              </a:rPr>
              <a:t>2,5</a:t>
            </a:r>
            <a:r>
              <a:rPr lang="ru-RU" sz="1200" b="1" dirty="0">
                <a:solidFill>
                  <a:srgbClr val="002060"/>
                </a:solidFill>
              </a:rPr>
              <a:t> ≈ 830 млн руб.</a:t>
            </a:r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:a16="http://schemas.microsoft.com/office/drawing/2014/main" id="{11E2015F-BB86-4FD8-A1B0-2C6C3F0D4F4D}"/>
              </a:ext>
            </a:extLst>
          </p:cNvPr>
          <p:cNvSpPr/>
          <p:nvPr/>
        </p:nvSpPr>
        <p:spPr>
          <a:xfrm rot="10800000">
            <a:off x="5032856" y="1956928"/>
            <a:ext cx="230428" cy="2378915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пятиугольник 18">
            <a:extLst>
              <a:ext uri="{FF2B5EF4-FFF2-40B4-BE49-F238E27FC236}">
                <a16:creationId xmlns:a16="http://schemas.microsoft.com/office/drawing/2014/main" id="{E2C4EAB3-01D4-46D2-93F3-DD6654A95A7E}"/>
              </a:ext>
            </a:extLst>
          </p:cNvPr>
          <p:cNvSpPr/>
          <p:nvPr/>
        </p:nvSpPr>
        <p:spPr>
          <a:xfrm>
            <a:off x="4340400" y="2408649"/>
            <a:ext cx="403249" cy="1475473"/>
          </a:xfrm>
          <a:prstGeom prst="homePlate">
            <a:avLst>
              <a:gd name="adj" fmla="val 8288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55274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1" name="Title 6"/>
          <p:cNvSpPr txBox="1">
            <a:spLocks/>
          </p:cNvSpPr>
          <p:nvPr/>
        </p:nvSpPr>
        <p:spPr>
          <a:xfrm>
            <a:off x="700646" y="44738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97117" y="655386"/>
            <a:ext cx="8091056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90058" y="3024788"/>
            <a:ext cx="1432251" cy="121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78500" y="5606668"/>
            <a:ext cx="1432252" cy="121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0EC42BEF-216C-4D64-9CC8-49C23CF5BAE2}"/>
              </a:ext>
            </a:extLst>
          </p:cNvPr>
          <p:cNvSpPr txBox="1">
            <a:spLocks/>
          </p:cNvSpPr>
          <p:nvPr/>
        </p:nvSpPr>
        <p:spPr>
          <a:xfrm>
            <a:off x="586237" y="246177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Вариант расчета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15">
            <a:extLst>
              <a:ext uri="{FF2B5EF4-FFF2-40B4-BE49-F238E27FC236}">
                <a16:creationId xmlns:a16="http://schemas.microsoft.com/office/drawing/2014/main" id="{772AE9FA-371A-49FF-9B87-4CA1A0795812}"/>
              </a:ext>
            </a:extLst>
          </p:cNvPr>
          <p:cNvSpPr/>
          <p:nvPr/>
        </p:nvSpPr>
        <p:spPr>
          <a:xfrm>
            <a:off x="352308" y="2899622"/>
            <a:ext cx="8415499" cy="5843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Длительность прогнозного периода не должна влиять на стоимость актива (компании), что продемонстрировано ниже.</a:t>
            </a:r>
          </a:p>
        </p:txBody>
      </p:sp>
      <p:sp>
        <p:nvSpPr>
          <p:cNvPr id="11" name="Скругленный прямоугольник 15">
            <a:extLst>
              <a:ext uri="{FF2B5EF4-FFF2-40B4-BE49-F238E27FC236}">
                <a16:creationId xmlns:a16="http://schemas.microsoft.com/office/drawing/2014/main" id="{6ED8D401-1950-43AD-BFAC-902C368A216A}"/>
              </a:ext>
            </a:extLst>
          </p:cNvPr>
          <p:cNvSpPr/>
          <p:nvPr/>
        </p:nvSpPr>
        <p:spPr>
          <a:xfrm>
            <a:off x="352308" y="837579"/>
            <a:ext cx="8425004" cy="17849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В соответствии с базовым источником формулы Гордона (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Gordon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M.,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Shapiro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E., Capital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Equipment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Analysis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: The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Required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Rate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Profit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Management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Science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, 3(1) (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October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1956)) в тексте исследования используется только понятие «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depreciation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», которое должно быть трактовано как обесценение, износ (физический, моральный).</a:t>
            </a:r>
          </a:p>
          <a:p>
            <a:pPr lvl="0" algn="ctr">
              <a:spcAft>
                <a:spcPts val="500"/>
              </a:spcAf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Равенство износа и капитальных вложений как необходимое условие для использования формулы Гордона также приводится и во многих учебниках авторитетных авторов по оценке, в том числе: </a:t>
            </a:r>
          </a:p>
          <a:p>
            <a:pPr lvl="0" algn="ctr">
              <a:spcAft>
                <a:spcPts val="500"/>
              </a:spcAf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Асват Дамодаран «Инвестиционная оценка. Инструменты и методы оценки любых активов», – М.: Альпина Бизнес Букс, 2008.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E2969116-12EC-4115-9339-D68FB842BAD0}"/>
              </a:ext>
            </a:extLst>
          </p:cNvPr>
          <p:cNvSpPr/>
          <p:nvPr/>
        </p:nvSpPr>
        <p:spPr>
          <a:xfrm rot="5400000">
            <a:off x="4200262" y="3030458"/>
            <a:ext cx="271484" cy="1315634"/>
          </a:xfrm>
          <a:prstGeom prst="homePlate">
            <a:avLst>
              <a:gd name="adj" fmla="val 8288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7524B75C-3965-46AB-AC41-286BA0B63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432357"/>
              </p:ext>
            </p:extLst>
          </p:nvPr>
        </p:nvGraphicFramePr>
        <p:xfrm>
          <a:off x="475985" y="3902831"/>
          <a:ext cx="8282317" cy="1555600"/>
        </p:xfrm>
        <a:graphic>
          <a:graphicData uri="http://schemas.openxmlformats.org/drawingml/2006/table">
            <a:tbl>
              <a:tblPr firstRow="1" firstCol="1" bandRow="1" bandCol="1">
                <a:tableStyleId>{9DCAF9ED-07DC-4A11-8D7F-57B35C25682E}</a:tableStyleId>
              </a:tblPr>
              <a:tblGrid>
                <a:gridCol w="1477404">
                  <a:extLst>
                    <a:ext uri="{9D8B030D-6E8A-4147-A177-3AD203B41FA5}">
                      <a16:colId xmlns:a16="http://schemas.microsoft.com/office/drawing/2014/main" val="993190846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3158446093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1778058133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593147006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1355950174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3463211067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2057627212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3600925719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2987151154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4279060744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4272416765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78833674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634761936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1975523162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1990652270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402856623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1935965820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3176267578"/>
                    </a:ext>
                  </a:extLst>
                </a:gridCol>
              </a:tblGrid>
              <a:tr h="1363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Прогноз, млн 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827664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Чистая прибыль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0553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Амортизация в РСБУ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24992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Капитальные вложения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71318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СОК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865145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ДЗ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73850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Денежный поток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092421"/>
                  </a:ext>
                </a:extLst>
              </a:tr>
              <a:tr h="15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Текущая стоимость потока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446120"/>
                  </a:ext>
                </a:extLst>
              </a:tr>
            </a:tbl>
          </a:graphicData>
        </a:graphic>
      </p:graphicFrame>
      <p:sp>
        <p:nvSpPr>
          <p:cNvPr id="20" name="Скругленный прямоугольник 15">
            <a:extLst>
              <a:ext uri="{FF2B5EF4-FFF2-40B4-BE49-F238E27FC236}">
                <a16:creationId xmlns:a16="http://schemas.microsoft.com/office/drawing/2014/main" id="{432A757B-CED5-4950-AE19-33F2F3E893C6}"/>
              </a:ext>
            </a:extLst>
          </p:cNvPr>
          <p:cNvSpPr/>
          <p:nvPr/>
        </p:nvSpPr>
        <p:spPr>
          <a:xfrm>
            <a:off x="352309" y="5606668"/>
            <a:ext cx="8412129" cy="6219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500"/>
              </a:spcAft>
            </a:pPr>
            <a:r>
              <a:rPr lang="ru-RU" sz="1200" b="1" dirty="0">
                <a:solidFill>
                  <a:srgbClr val="002060"/>
                </a:solidFill>
              </a:rPr>
              <a:t>Терминальная стоимость на конец прогнозного периода = 160 * (1 + 4%) / (15% - 4%) ≈ 1 510 млн руб.</a:t>
            </a:r>
          </a:p>
          <a:p>
            <a:pPr lvl="0" algn="ctr">
              <a:spcAft>
                <a:spcPts val="500"/>
              </a:spcAft>
            </a:pPr>
            <a:r>
              <a:rPr lang="ru-RU" sz="1200" b="1" dirty="0">
                <a:solidFill>
                  <a:srgbClr val="002060"/>
                </a:solidFill>
              </a:rPr>
              <a:t>Стоимость компании = 680 + 1 510 / (1 + 15%)</a:t>
            </a:r>
            <a:r>
              <a:rPr lang="en-US" sz="1200" b="1" dirty="0">
                <a:solidFill>
                  <a:srgbClr val="002060"/>
                </a:solidFill>
              </a:rPr>
              <a:t> ^</a:t>
            </a:r>
            <a:r>
              <a:rPr lang="ru-RU" sz="1200" b="1" baseline="30000" dirty="0">
                <a:solidFill>
                  <a:srgbClr val="002060"/>
                </a:solidFill>
              </a:rPr>
              <a:t>16,5 </a:t>
            </a:r>
            <a:r>
              <a:rPr lang="ru-RU" sz="1200" b="1" dirty="0">
                <a:solidFill>
                  <a:srgbClr val="002060"/>
                </a:solidFill>
              </a:rPr>
              <a:t>≈ 830 млн руб.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56D5F9F8-BB96-4147-B5B1-4E8472BE11E8}"/>
              </a:ext>
            </a:extLst>
          </p:cNvPr>
          <p:cNvSpPr/>
          <p:nvPr/>
        </p:nvSpPr>
        <p:spPr>
          <a:xfrm>
            <a:off x="8278373" y="5895223"/>
            <a:ext cx="701716" cy="696410"/>
          </a:xfrm>
          <a:prstGeom prst="ellipse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230773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20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6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0C0"/>
      </a:accent1>
      <a:accent2>
        <a:srgbClr val="00B0F0"/>
      </a:accent2>
      <a:accent3>
        <a:srgbClr val="008DC3"/>
      </a:accent3>
      <a:accent4>
        <a:srgbClr val="007EAE"/>
      </a:accent4>
      <a:accent5>
        <a:srgbClr val="23A1FF"/>
      </a:accent5>
      <a:accent6>
        <a:srgbClr val="2FA6FF"/>
      </a:accent6>
      <a:hlink>
        <a:srgbClr val="005390"/>
      </a:hlink>
      <a:folHlink>
        <a:srgbClr val="2DC7FF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36503</TotalTime>
  <Words>1329</Words>
  <Application>Microsoft Office PowerPoint</Application>
  <PresentationFormat>Экран (4:3)</PresentationFormat>
  <Paragraphs>227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Book Antiqua</vt:lpstr>
      <vt:lpstr>Calibri</vt:lpstr>
      <vt:lpstr>FontAwesome</vt:lpstr>
      <vt:lpstr>1_Custom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dfdfdfdfd</dc:title>
  <dc:creator>High Tech</dc:creator>
  <cp:lastModifiedBy>Павел Немытов</cp:lastModifiedBy>
  <cp:revision>7591</cp:revision>
  <dcterms:created xsi:type="dcterms:W3CDTF">2014-09-03T19:30:44Z</dcterms:created>
  <dcterms:modified xsi:type="dcterms:W3CDTF">2019-06-19T08:56:01Z</dcterms:modified>
</cp:coreProperties>
</file>