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2"/>
  </p:notesMasterIdLst>
  <p:handoutMasterIdLst>
    <p:handoutMasterId r:id="rId13"/>
  </p:handoutMasterIdLst>
  <p:sldIdLst>
    <p:sldId id="260" r:id="rId6"/>
    <p:sldId id="386" r:id="rId7"/>
    <p:sldId id="387" r:id="rId8"/>
    <p:sldId id="388" r:id="rId9"/>
    <p:sldId id="389" r:id="rId10"/>
    <p:sldId id="375" r:id="rId11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012660-EBD5-4D7F-9151-2CBBAFA5F79B}">
          <p14:sldIdLst>
            <p14:sldId id="260"/>
            <p14:sldId id="386"/>
            <p14:sldId id="387"/>
            <p14:sldId id="388"/>
            <p14:sldId id="389"/>
            <p14:sldId id="3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E3EBF5"/>
    <a:srgbClr val="C2CDE2"/>
    <a:srgbClr val="CEDDF1"/>
    <a:srgbClr val="CBD3E8"/>
    <a:srgbClr val="217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200" autoAdjust="0"/>
  </p:normalViewPr>
  <p:slideViewPr>
    <p:cSldViewPr>
      <p:cViewPr varScale="1">
        <p:scale>
          <a:sx n="110" d="100"/>
          <a:sy n="110" d="100"/>
        </p:scale>
        <p:origin x="1074" y="96"/>
      </p:cViewPr>
      <p:guideLst>
        <p:guide orient="horz" pos="2160"/>
        <p:guide pos="384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9" y="0"/>
            <a:ext cx="2971909" cy="499142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09.04.2019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9" y="9448142"/>
            <a:ext cx="2971909" cy="499141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9" y="2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4" rIns="93112" bIns="4655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8" y="4724878"/>
            <a:ext cx="5485091" cy="4476113"/>
          </a:xfrm>
          <a:prstGeom prst="rect">
            <a:avLst/>
          </a:prstGeom>
        </p:spPr>
        <p:txBody>
          <a:bodyPr vert="horz" lIns="93112" tIns="46554" rIns="93112" bIns="46554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9" y="9448138"/>
            <a:ext cx="2971909" cy="497525"/>
          </a:xfrm>
          <a:prstGeom prst="rect">
            <a:avLst/>
          </a:prstGeom>
        </p:spPr>
        <p:txBody>
          <a:bodyPr vert="horz" lIns="93112" tIns="46554" rIns="93112" bIns="465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09.04.2019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09.04.2019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09.04.2019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09.04.2019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09.04.2019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09.04.2019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09.04.2019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9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09.04.2019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09.04.2019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4568548" y="2478885"/>
            <a:ext cx="6264696" cy="3038347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sz="2800" dirty="0" smtClean="0"/>
              <a:t>положения </a:t>
            </a:r>
            <a:r>
              <a:rPr lang="ru-RU" sz="2800" dirty="0"/>
              <a:t>о создании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800" dirty="0"/>
              <a:t>функционировании апелляционного рабочего органа Совета по оценочной деятельности</a:t>
            </a:r>
            <a:endParaRPr lang="ru-RU" altLang="ru-RU" sz="4100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60372" y="1916832"/>
            <a:ext cx="4752528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СОВЕТ ПО ОЦЕНОЧНОЙ </a:t>
            </a:r>
            <a:r>
              <a:rPr kumimoji="0" lang="ru-RU" altLang="ru-RU" sz="14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ДЕЯТЕЛЬНОСТИ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9891" y="5805090"/>
            <a:ext cx="4916053" cy="9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 sz="2000" b="1" dirty="0">
              <a:solidFill>
                <a:srgbClr val="002060"/>
              </a:solidFill>
              <a:cs typeface="Times New Roman" pitchFamily="18" charset="0"/>
            </a:endParaRPr>
          </a:p>
          <a:p>
            <a:pPr algn="ctr" eaLnBrk="1" hangingPunct="1"/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  <a:r>
              <a:rPr lang="ru-RU" alt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ru-RU" alt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2000" b="1" dirty="0">
              <a:solidFill>
                <a:schemeClr val="bg1"/>
              </a:solidFill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917978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создание </a:t>
            </a:r>
            <a:r>
              <a:rPr lang="ru-RU" dirty="0">
                <a:solidFill>
                  <a:srgbClr val="0070C0"/>
                </a:solidFill>
                <a:cs typeface="Arial" pitchFamily="34" charset="0"/>
              </a:rPr>
              <a:t>независимой системы </a:t>
            </a:r>
            <a:r>
              <a:rPr lang="ru-RU" dirty="0" smtClean="0">
                <a:solidFill>
                  <a:srgbClr val="0070C0"/>
                </a:solidFill>
                <a:cs typeface="Arial" pitchFamily="34" charset="0"/>
              </a:rPr>
              <a:t>досудебного </a:t>
            </a:r>
            <a:r>
              <a:rPr lang="ru-RU" dirty="0">
                <a:solidFill>
                  <a:srgbClr val="0070C0"/>
                </a:solidFill>
                <a:cs typeface="Arial" pitchFamily="34" charset="0"/>
              </a:rPr>
              <a:t>урегулирования споров </a:t>
            </a:r>
            <a:r>
              <a:rPr lang="ru-RU" dirty="0" smtClean="0">
                <a:solidFill>
                  <a:srgbClr val="0070C0"/>
                </a:solidFill>
                <a:cs typeface="Arial" pitchFamily="34" charset="0"/>
              </a:rPr>
              <a:t>по жалобам заявителей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6353" y="1205019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по оценочной деятельности при Минэкономразвития России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6862" y="2651441"/>
            <a:ext cx="2429503" cy="75456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голосования членов совета по оценочной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60190" y="3701602"/>
            <a:ext cx="2429503" cy="8575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рабочему органу совета по стратегии развития оценочной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6862" y="4818301"/>
            <a:ext cx="2429503" cy="15767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Проработка рабочим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органом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стратегии развития оценочной деятельности детальных аспектов функционирования апелляционного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рабочего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85082" y="1235306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России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12403" y="2651441"/>
            <a:ext cx="2429503" cy="1114294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положений </a:t>
            </a:r>
            <a:b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создании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функционировании апелляционного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рабочего органа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697905" y="2624594"/>
            <a:ext cx="2429503" cy="20876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Включение законопроекта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внесении изменений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оценочной деятельности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Федерации»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План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законопроектной деятельности Правительства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год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(распоряжение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25.12.2018 № 2935-р)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957398" y="1186356"/>
            <a:ext cx="1910519" cy="107055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Правительство Российской Федерации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190887" y="4078533"/>
            <a:ext cx="2429503" cy="1114294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законопроекта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внесении изменений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оценочной деятельности </a:t>
            </a:r>
            <a:b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Российской Федерации»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204307" y="5526109"/>
            <a:ext cx="2429503" cy="868961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нормативных правовых актов </a:t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законопроекту 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2742878" y="1571799"/>
            <a:ext cx="1461430" cy="397567"/>
          </a:xfrm>
          <a:prstGeom prst="leftRightArrow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войная стрелка влево/вправо 33"/>
          <p:cNvSpPr/>
          <p:nvPr/>
        </p:nvSpPr>
        <p:spPr>
          <a:xfrm>
            <a:off x="6444145" y="1541511"/>
            <a:ext cx="1461430" cy="397567"/>
          </a:xfrm>
          <a:prstGeom prst="leftRightArrow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>
            <a:stCxn id="22" idx="2"/>
          </p:cNvCxnSpPr>
          <p:nvPr/>
        </p:nvCxnSpPr>
        <p:spPr>
          <a:xfrm>
            <a:off x="1661613" y="2275571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18" idx="2"/>
          </p:cNvCxnSpPr>
          <p:nvPr/>
        </p:nvCxnSpPr>
        <p:spPr>
          <a:xfrm flipH="1">
            <a:off x="1655136" y="3406002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1662998" y="4529049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404254" y="2281898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8929388" y="2253459"/>
            <a:ext cx="2770" cy="3490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427154" y="3730685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451557" y="5222376"/>
            <a:ext cx="6478" cy="2892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СОСТАВ И Формирование апелляционного </a:t>
            </a:r>
            <a:b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рабочего органа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91845" y="6021288"/>
            <a:ext cx="42047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55004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совета по оценочной деятельности 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1845" y="3861048"/>
            <a:ext cx="4204773" cy="4250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по направлениям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оценочной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1846" y="5398723"/>
            <a:ext cx="1847278" cy="36290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бизнеса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91846" y="4840912"/>
            <a:ext cx="1847278" cy="46094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движимого имущества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1846" y="4385081"/>
            <a:ext cx="1847278" cy="36290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недвижимости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2812102" y="2523739"/>
            <a:ext cx="764017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121326" y="2523739"/>
            <a:ext cx="755568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37237" y="6093296"/>
            <a:ext cx="425938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 algn="just"/>
            <a:r>
              <a:rPr lang="ru-RU" sz="1100" dirty="0" smtClean="0">
                <a:solidFill>
                  <a:srgbClr val="0070C0"/>
                </a:solidFill>
              </a:rPr>
              <a:t>Один член апелляционного рабочего органа может быть </a:t>
            </a:r>
            <a:br>
              <a:rPr lang="ru-RU" sz="1100" dirty="0" smtClean="0">
                <a:solidFill>
                  <a:srgbClr val="0070C0"/>
                </a:solidFill>
              </a:rPr>
            </a:br>
            <a:r>
              <a:rPr lang="ru-RU" sz="1100" dirty="0" smtClean="0">
                <a:solidFill>
                  <a:srgbClr val="0070C0"/>
                </a:solidFill>
              </a:rPr>
              <a:t>в составе не более 2-х комиссий по направлениям оценочной деятельности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59606" y="1926013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кандидатуры (в каждую </a:t>
            </a:r>
          </a:p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комиссий по направлениям оценочной деятельности)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81496" y="1926012"/>
            <a:ext cx="2278070" cy="597727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по запросу</a:t>
            </a:r>
            <a:b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отсутствия кандидатур 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215703" y="1926013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и секретарь апелляционного рабочего 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211101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Минэкономразвития России 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76894" y="111294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576119" y="2964692"/>
            <a:ext cx="3557239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Апелляционный рабочий орган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 стрелкой 45"/>
          <p:cNvCxnSpPr>
            <a:stCxn id="35" idx="2"/>
            <a:endCxn id="41" idx="0"/>
          </p:cNvCxnSpPr>
          <p:nvPr/>
        </p:nvCxnSpPr>
        <p:spPr>
          <a:xfrm>
            <a:off x="5354738" y="2523739"/>
            <a:ext cx="1" cy="440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29" idx="0"/>
          </p:cNvCxnSpPr>
          <p:nvPr/>
        </p:nvCxnSpPr>
        <p:spPr>
          <a:xfrm>
            <a:off x="1696341" y="1714395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48627" y="1714394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9052347" y="1727569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 56"/>
          <p:cNvSpPr/>
          <p:nvPr/>
        </p:nvSpPr>
        <p:spPr>
          <a:xfrm>
            <a:off x="5955719" y="3853190"/>
            <a:ext cx="4354745" cy="4250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по направлениям деятельности апелляционного рабочего органа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794214" y="4486496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b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апелляций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принятие по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 решений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8239656" y="4473834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Выработка предложений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совершенствованию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законодательства в части рассмотрения жалоб, апелляций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987048" y="4486496"/>
            <a:ext cx="2101478" cy="1195096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 практики рассмотрения жалоб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рекомендаций по их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рассмотрению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6030704" y="6021288"/>
            <a:ext cx="4310430" cy="4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5942482" y="6093296"/>
            <a:ext cx="21460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/>
            <a:r>
              <a:rPr lang="ru-RU" sz="1100" dirty="0" smtClean="0">
                <a:solidFill>
                  <a:srgbClr val="0070C0"/>
                </a:solidFill>
              </a:rPr>
              <a:t>Обязанность апелляционного рабочего органа 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8383672" y="6096061"/>
            <a:ext cx="181344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/>
            <a:r>
              <a:rPr lang="ru-RU" sz="1100" dirty="0" smtClean="0">
                <a:solidFill>
                  <a:srgbClr val="0070C0"/>
                </a:solidFill>
              </a:rPr>
              <a:t>Право апелляционного рабочего органа</a:t>
            </a:r>
          </a:p>
        </p:txBody>
      </p:sp>
      <p:cxnSp>
        <p:nvCxnSpPr>
          <p:cNvPr id="70" name="Прямая со стрелкой 69"/>
          <p:cNvCxnSpPr/>
          <p:nvPr/>
        </p:nvCxnSpPr>
        <p:spPr>
          <a:xfrm>
            <a:off x="3842653" y="4286110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015504" y="4286110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9321928" y="4262216"/>
            <a:ext cx="2300" cy="2116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2766928" y="3265416"/>
            <a:ext cx="809192" cy="7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7133359" y="3265416"/>
            <a:ext cx="789034" cy="7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2766928" y="3273990"/>
            <a:ext cx="0" cy="5870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7922393" y="3265416"/>
            <a:ext cx="0" cy="5870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4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>
                <a:solidFill>
                  <a:srgbClr val="0070C0"/>
                </a:solidFill>
                <a:cs typeface="Arial" pitchFamily="34" charset="0"/>
              </a:rPr>
              <a:t>Процедура рассмотрения апелляций заявителей апелляционным рабочим органом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3910752" y="3757521"/>
            <a:ext cx="484531" cy="78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60" idx="1"/>
          </p:cNvCxnSpPr>
          <p:nvPr/>
        </p:nvCxnSpPr>
        <p:spPr>
          <a:xfrm>
            <a:off x="3910752" y="4179172"/>
            <a:ext cx="474521" cy="162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1247736" y="4187015"/>
            <a:ext cx="216952" cy="241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V="1">
            <a:off x="2102703" y="4613213"/>
            <a:ext cx="430692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74" idx="3"/>
          </p:cNvCxnSpPr>
          <p:nvPr/>
        </p:nvCxnSpPr>
        <p:spPr>
          <a:xfrm flipH="1">
            <a:off x="9342461" y="5897548"/>
            <a:ext cx="5031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720155" y="2217749"/>
            <a:ext cx="0" cy="16179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1386276" y="3335096"/>
            <a:ext cx="1" cy="4642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4377233" y="3483987"/>
            <a:ext cx="1375442" cy="51794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о кандидате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385273" y="4079486"/>
            <a:ext cx="1375442" cy="5238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Отзыв на апелляцию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053070" y="4575692"/>
            <a:ext cx="1512168" cy="7267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рассмотрении апелляции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67019" y="5465500"/>
            <a:ext cx="1375442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решения апелляционного рабочего органа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224815" y="3835666"/>
            <a:ext cx="1467680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Устранение оснований несоответствия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917334" y="2198940"/>
            <a:ext cx="0" cy="27401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176635" y="1319727"/>
            <a:ext cx="10410586" cy="4444732"/>
            <a:chOff x="196649" y="1620701"/>
            <a:chExt cx="10410586" cy="4444732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1054472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Отказ с указанием оснований несоответствия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2555325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Уведомление об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инициировании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1952995" y="1620701"/>
              <a:ext cx="1565772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Рассмотрение на соответствие требованиям </a:t>
              </a:r>
              <a:b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1722351" y="2070485"/>
              <a:ext cx="245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flipH="1">
              <a:off x="3698912" y="3599715"/>
              <a:ext cx="377014" cy="42446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 стрелкой 60"/>
            <p:cNvCxnSpPr/>
            <p:nvPr/>
          </p:nvCxnSpPr>
          <p:spPr>
            <a:xfrm>
              <a:off x="4678564" y="2504867"/>
              <a:ext cx="0" cy="2237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/>
            <p:nvPr/>
          </p:nvCxnSpPr>
          <p:spPr>
            <a:xfrm flipH="1">
              <a:off x="2054489" y="2512569"/>
              <a:ext cx="145933" cy="24155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>
              <a:off x="3091321" y="2512710"/>
              <a:ext cx="170161" cy="2237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Овал 44"/>
            <p:cNvSpPr/>
            <p:nvPr/>
          </p:nvSpPr>
          <p:spPr>
            <a:xfrm>
              <a:off x="196649" y="1628402"/>
              <a:ext cx="1538387" cy="876465"/>
            </a:xfrm>
            <a:prstGeom prst="ellipse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Апелляция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3698912" y="1620705"/>
              <a:ext cx="1491990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Инициирование </a:t>
              </a: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5350926" y="1637404"/>
              <a:ext cx="1440160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Формирование подкомиссии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4075924" y="2754128"/>
              <a:ext cx="1375442" cy="864096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Запрос о выдвижении кандидата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6980009" y="1628402"/>
              <a:ext cx="1458335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Рассмотрение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8652108" y="1620702"/>
              <a:ext cx="1565772" cy="88416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Решение апелляционного рабочего органа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Скругленный прямоугольник 70"/>
            <p:cNvSpPr/>
            <p:nvPr/>
          </p:nvSpPr>
          <p:spPr>
            <a:xfrm>
              <a:off x="9086962" y="3315612"/>
              <a:ext cx="1520273" cy="568207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отказе в удовлетворении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Скругленный прямоугольник 71"/>
            <p:cNvSpPr/>
            <p:nvPr/>
          </p:nvSpPr>
          <p:spPr>
            <a:xfrm>
              <a:off x="9073083" y="4024176"/>
              <a:ext cx="1520274" cy="545436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отложении рассмотрения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Скругленный прямоугольник 77"/>
            <p:cNvSpPr/>
            <p:nvPr/>
          </p:nvSpPr>
          <p:spPr>
            <a:xfrm>
              <a:off x="9073083" y="2624603"/>
              <a:ext cx="1512168" cy="561574"/>
            </a:xfrm>
            <a:prstGeom prst="roundRect">
              <a:avLst/>
            </a:prstGeom>
            <a:ln>
              <a:solidFill>
                <a:srgbClr val="4F81BD"/>
              </a:solidFill>
              <a:rou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 удовлетворении апелляции</a:t>
              </a:r>
              <a:endPara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4" name="Прямая со стрелкой 83"/>
            <p:cNvCxnSpPr>
              <a:endCxn id="49" idx="1"/>
            </p:cNvCxnSpPr>
            <p:nvPr/>
          </p:nvCxnSpPr>
          <p:spPr>
            <a:xfrm>
              <a:off x="3518767" y="2062784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 стрелкой 84"/>
            <p:cNvCxnSpPr/>
            <p:nvPr/>
          </p:nvCxnSpPr>
          <p:spPr>
            <a:xfrm>
              <a:off x="5180842" y="2082180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 стрелкой 85"/>
            <p:cNvCxnSpPr/>
            <p:nvPr/>
          </p:nvCxnSpPr>
          <p:spPr>
            <a:xfrm>
              <a:off x="6788131" y="2054608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 стрелкой 86"/>
            <p:cNvCxnSpPr/>
            <p:nvPr/>
          </p:nvCxnSpPr>
          <p:spPr>
            <a:xfrm>
              <a:off x="8448498" y="2024040"/>
              <a:ext cx="180145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Прямоугольник 88"/>
            <p:cNvSpPr/>
            <p:nvPr/>
          </p:nvSpPr>
          <p:spPr>
            <a:xfrm>
              <a:off x="2783265" y="4808805"/>
              <a:ext cx="1157511" cy="510384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Заявитель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2785181" y="5533634"/>
              <a:ext cx="1157511" cy="531799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</a:t>
              </a: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ценщик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2773255" y="4040355"/>
              <a:ext cx="1157511" cy="555059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2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СРО</a:t>
              </a:r>
              <a:endPara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" name="Прямая соединительная линия 91"/>
            <p:cNvCxnSpPr/>
            <p:nvPr/>
          </p:nvCxnSpPr>
          <p:spPr>
            <a:xfrm>
              <a:off x="2555325" y="3618224"/>
              <a:ext cx="0" cy="218130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>
            <a:off x="6258630" y="2453154"/>
            <a:ext cx="1916652" cy="88194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принятие решения единогласно 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(первая подкомиссия)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6265928" y="3584769"/>
            <a:ext cx="1902055" cy="1114993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принятие решения</a:t>
            </a:r>
          </a:p>
          <a:p>
            <a:pPr marL="12700" algn="ctr">
              <a:defRPr/>
            </a:pP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ольшинством голосов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(расширенная подкомиссия)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8" name="Прямая со стрелкой 107"/>
          <p:cNvCxnSpPr/>
          <p:nvPr/>
        </p:nvCxnSpPr>
        <p:spPr>
          <a:xfrm flipV="1">
            <a:off x="5752675" y="2198940"/>
            <a:ext cx="8040" cy="12850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/>
          <p:cNvCxnSpPr/>
          <p:nvPr/>
        </p:nvCxnSpPr>
        <p:spPr>
          <a:xfrm>
            <a:off x="8280563" y="2203898"/>
            <a:ext cx="2" cy="1938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6104365" y="2217749"/>
            <a:ext cx="0" cy="19245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/>
          <p:cNvCxnSpPr>
            <a:endCxn id="102" idx="1"/>
          </p:cNvCxnSpPr>
          <p:nvPr/>
        </p:nvCxnSpPr>
        <p:spPr>
          <a:xfrm>
            <a:off x="6104365" y="4142265"/>
            <a:ext cx="16156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6104365" y="2863121"/>
            <a:ext cx="1542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02" idx="3"/>
          </p:cNvCxnSpPr>
          <p:nvPr/>
        </p:nvCxnSpPr>
        <p:spPr>
          <a:xfrm flipV="1">
            <a:off x="8167983" y="4142265"/>
            <a:ext cx="112582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/>
          <p:cNvCxnSpPr/>
          <p:nvPr/>
        </p:nvCxnSpPr>
        <p:spPr>
          <a:xfrm>
            <a:off x="8175282" y="2897300"/>
            <a:ext cx="1052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/>
          <p:cNvCxnSpPr>
            <a:endCxn id="72" idx="1"/>
          </p:cNvCxnSpPr>
          <p:nvPr/>
        </p:nvCxnSpPr>
        <p:spPr>
          <a:xfrm>
            <a:off x="8901353" y="3995920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8917334" y="3309549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>
            <a:off x="8901353" y="2604416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endCxn id="90" idx="1"/>
          </p:cNvCxnSpPr>
          <p:nvPr/>
        </p:nvCxnSpPr>
        <p:spPr>
          <a:xfrm>
            <a:off x="2535311" y="5498560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2535311" y="4793471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>
            <a:off x="2533395" y="4001933"/>
            <a:ext cx="2298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H="1">
            <a:off x="2100068" y="6093296"/>
            <a:ext cx="58669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flipH="1">
            <a:off x="2102703" y="4613213"/>
            <a:ext cx="4738" cy="14800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9845604" y="5302485"/>
            <a:ext cx="0" cy="5950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>
            <a:off x="8901353" y="4939088"/>
            <a:ext cx="1517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Прямоугольник 193"/>
          <p:cNvSpPr/>
          <p:nvPr/>
        </p:nvSpPr>
        <p:spPr>
          <a:xfrm>
            <a:off x="4190854" y="5225040"/>
            <a:ext cx="1157511" cy="5317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5" name="Прямая со стрелкой 194"/>
          <p:cNvCxnSpPr/>
          <p:nvPr/>
        </p:nvCxnSpPr>
        <p:spPr>
          <a:xfrm flipV="1">
            <a:off x="4769609" y="5775236"/>
            <a:ext cx="1" cy="318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5579264" y="5231160"/>
            <a:ext cx="1157511" cy="53179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ФБУ «ФРЦ»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flipV="1">
            <a:off x="6181497" y="5764459"/>
            <a:ext cx="1" cy="3180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2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435491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Последствия принятия решений апелляционного </a:t>
            </a:r>
            <a:b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</a:b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рабочего органа совета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34374" y="213285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СРО 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111969" y="2132854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потребителя услуг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672483" y="1126120"/>
            <a:ext cx="3557239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решений </a:t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апелляционного рабочего органа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105417" y="2132856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оценщика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58560" y="2132855"/>
            <a:ext cx="2282672" cy="601449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эксперта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097582" y="3013002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(снятие) 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49570" y="3010538"/>
            <a:ext cx="2278070" cy="600190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Надзор </a:t>
            </a:r>
            <a:r>
              <a:rPr lang="ru-RU" sz="11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Росреестра</a:t>
            </a: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применением мер 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9570" y="3815313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 на проведение экспертизы на срок 180 дней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</a:t>
            </a:r>
            <a:r>
              <a:rPr lang="ru-RU" sz="1100" i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недостоверными 3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более экспертных заключения </a:t>
            </a:r>
            <a:b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год)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097582" y="3938759"/>
            <a:ext cx="2278070" cy="84461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денежного вознаграждения за проведение оценки (в случае признания отчета недостоверным)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097582" y="5160381"/>
            <a:ext cx="2278070" cy="1091511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Аннулирование квалификационного аттестата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недостоверными 2-х и более отчетов об оценке за год)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3162" y="303700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меры дисциплинарного воздействия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560861" y="3845961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заказчику экспертизы платы за ее проведение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отчета и положительного экспертного заключения недостоверными)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5563162" y="5157192"/>
            <a:ext cx="2278070" cy="1094700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Аннулирование квалификационного аттестата </a:t>
            </a: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случае признания недостоверными 2-х и более положительных экспертных заключений)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44731" y="5157192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по КоАП</a:t>
            </a:r>
          </a:p>
          <a:p>
            <a:pPr marL="12700" algn="ctr"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случаях принятия решения об удовлетворении апелляции, неприменения мер дисциплинарного воздействия) </a:t>
            </a:r>
            <a:endParaRPr lang="ru-RU" sz="11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125781" y="302876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стоимости оценки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125781" y="3938759"/>
            <a:ext cx="2278070" cy="59772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 платы за экспертизу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8125781" y="4780746"/>
            <a:ext cx="2278070" cy="109151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Возмещение убытков или имущественного вреда вследствие использования стоимости, определенной оценщиком</a:t>
            </a:r>
            <a:endParaRPr lang="ru-RU" sz="1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17" idx="2"/>
          </p:cNvCxnSpPr>
          <p:nvPr/>
        </p:nvCxnSpPr>
        <p:spPr>
          <a:xfrm>
            <a:off x="1675710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4236617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702197" y="2748588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9282183" y="2734305"/>
            <a:ext cx="0" cy="276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45" idx="2"/>
            <a:endCxn id="48" idx="0"/>
          </p:cNvCxnSpPr>
          <p:nvPr/>
        </p:nvCxnSpPr>
        <p:spPr>
          <a:xfrm>
            <a:off x="1688605" y="3610728"/>
            <a:ext cx="0" cy="2045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endCxn id="62" idx="0"/>
          </p:cNvCxnSpPr>
          <p:nvPr/>
        </p:nvCxnSpPr>
        <p:spPr>
          <a:xfrm flipH="1">
            <a:off x="1683766" y="4906825"/>
            <a:ext cx="4839" cy="2503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44" idx="2"/>
            <a:endCxn id="49" idx="0"/>
          </p:cNvCxnSpPr>
          <p:nvPr/>
        </p:nvCxnSpPr>
        <p:spPr>
          <a:xfrm>
            <a:off x="4236617" y="3610728"/>
            <a:ext cx="0" cy="3280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>
            <a:stCxn id="49" idx="2"/>
            <a:endCxn id="50" idx="0"/>
          </p:cNvCxnSpPr>
          <p:nvPr/>
        </p:nvCxnSpPr>
        <p:spPr>
          <a:xfrm>
            <a:off x="4236617" y="4783378"/>
            <a:ext cx="0" cy="3770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56" idx="0"/>
          </p:cNvCxnSpPr>
          <p:nvPr/>
        </p:nvCxnSpPr>
        <p:spPr>
          <a:xfrm>
            <a:off x="6699896" y="3657459"/>
            <a:ext cx="0" cy="188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6694192" y="4944781"/>
            <a:ext cx="0" cy="1885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stCxn id="63" idx="2"/>
            <a:endCxn id="66" idx="0"/>
          </p:cNvCxnSpPr>
          <p:nvPr/>
        </p:nvCxnSpPr>
        <p:spPr>
          <a:xfrm>
            <a:off x="9264816" y="3626495"/>
            <a:ext cx="0" cy="3122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endCxn id="67" idx="0"/>
          </p:cNvCxnSpPr>
          <p:nvPr/>
        </p:nvCxnSpPr>
        <p:spPr>
          <a:xfrm>
            <a:off x="9264816" y="4536485"/>
            <a:ext cx="0" cy="2442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675710" y="1426845"/>
            <a:ext cx="1986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 flipH="1">
            <a:off x="7229723" y="1426844"/>
            <a:ext cx="20235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>
            <a:endCxn id="17" idx="0"/>
          </p:cNvCxnSpPr>
          <p:nvPr/>
        </p:nvCxnSpPr>
        <p:spPr>
          <a:xfrm>
            <a:off x="1675710" y="1426844"/>
            <a:ext cx="0" cy="706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9263501" y="1426844"/>
            <a:ext cx="0" cy="7060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>
            <a:endCxn id="40" idx="0"/>
          </p:cNvCxnSpPr>
          <p:nvPr/>
        </p:nvCxnSpPr>
        <p:spPr>
          <a:xfrm>
            <a:off x="4246753" y="1727569"/>
            <a:ext cx="0" cy="4052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6694192" y="1727569"/>
            <a:ext cx="0" cy="4052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29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49147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83163</TotalTime>
  <Words>398</Words>
  <Application>Microsoft Office PowerPoint</Application>
  <PresentationFormat>Произвольный</PresentationFormat>
  <Paragraphs>98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</vt:i4>
      </vt:variant>
    </vt:vector>
  </HeadingPairs>
  <TitlesOfParts>
    <vt:vector size="19" baseType="lpstr">
      <vt:lpstr>Arial</vt:lpstr>
      <vt:lpstr>Calibri</vt:lpstr>
      <vt:lpstr>Cambria</vt:lpstr>
      <vt:lpstr>Constantia</vt:lpstr>
      <vt:lpstr>Lucida Grande</vt:lpstr>
      <vt:lpstr>Stem</vt:lpstr>
      <vt:lpstr>Stem Medium</vt:lpstr>
      <vt:lpstr>Times New Roman</vt:lpstr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создание независимой системы досудебного урегулирования споров по жалобам заявителей  </vt:lpstr>
      <vt:lpstr>СОСТАВ И Формирование апелляционного  рабочего органа совета  </vt:lpstr>
      <vt:lpstr>Процедура рассмотрения апелляций заявителей апелляционным рабочим органом совета  </vt:lpstr>
      <vt:lpstr>Последствия принятия решений апелляционного  рабочего органа совета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Вернер Ольга Андреевна</cp:lastModifiedBy>
  <cp:revision>459</cp:revision>
  <cp:lastPrinted>2018-07-23T10:39:17Z</cp:lastPrinted>
  <dcterms:created xsi:type="dcterms:W3CDTF">2017-04-10T17:00:47Z</dcterms:created>
  <dcterms:modified xsi:type="dcterms:W3CDTF">2019-04-09T11:50:22Z</dcterms:modified>
</cp:coreProperties>
</file>