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5"/>
  </p:notesMasterIdLst>
  <p:handoutMasterIdLst>
    <p:handoutMasterId r:id="rId16"/>
  </p:handoutMasterIdLst>
  <p:sldIdLst>
    <p:sldId id="260" r:id="rId6"/>
    <p:sldId id="386" r:id="rId7"/>
    <p:sldId id="393" r:id="rId8"/>
    <p:sldId id="395" r:id="rId9"/>
    <p:sldId id="394" r:id="rId10"/>
    <p:sldId id="396" r:id="rId11"/>
    <p:sldId id="390" r:id="rId12"/>
    <p:sldId id="392" r:id="rId13"/>
    <p:sldId id="375" r:id="rId14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86"/>
            <p14:sldId id="393"/>
            <p14:sldId id="395"/>
            <p14:sldId id="394"/>
            <p14:sldId id="396"/>
            <p14:sldId id="390"/>
            <p14:sldId id="392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A9"/>
    <a:srgbClr val="008C6E"/>
    <a:srgbClr val="003990"/>
    <a:srgbClr val="007DC5"/>
    <a:srgbClr val="D52B1E"/>
    <a:srgbClr val="0077C8"/>
    <a:srgbClr val="4F81BD"/>
    <a:srgbClr val="E3EBF5"/>
    <a:srgbClr val="C2CDE2"/>
    <a:srgbClr val="CED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5200" autoAdjust="0"/>
  </p:normalViewPr>
  <p:slideViewPr>
    <p:cSldViewPr>
      <p:cViewPr varScale="1">
        <p:scale>
          <a:sx n="77" d="100"/>
          <a:sy n="77" d="100"/>
        </p:scale>
        <p:origin x="930" y="60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5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62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13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8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62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0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25.04.2019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25.04.2019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25.04.2019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25.04.2019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568548" y="2478885"/>
            <a:ext cx="6264696" cy="3038347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sz="2800" dirty="0" smtClean="0"/>
              <a:t>концепция развития оценочной деятельности</a:t>
            </a:r>
            <a:endParaRPr lang="ru-RU" altLang="ru-RU" sz="41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60372" y="1916832"/>
            <a:ext cx="47525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СОВЕТ ПО ОЦЕНОЧНОЙ </a:t>
            </a:r>
            <a:r>
              <a:rPr kumimoji="0" lang="ru-RU" altLang="ru-RU" sz="14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ДЕЯТЕЛЬНОСТИ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2019 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4" y="446000"/>
            <a:ext cx="917978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3990"/>
                </a:solidFill>
                <a:cs typeface="Arial" pitchFamily="34" charset="0"/>
              </a:rPr>
              <a:t>концепция развития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7589" y="2428932"/>
            <a:ext cx="2304256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Ответственность оценщиков, экспертов </a:t>
            </a:r>
          </a:p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 оценщиков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7589" y="4241167"/>
            <a:ext cx="2303831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Права заказчика оценки и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экспертизы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68196" y="2396032"/>
            <a:ext cx="2299094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Требования </a:t>
            </a:r>
            <a:endParaRPr lang="ru-RU" sz="13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оценочным компаниям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527932" y="3804857"/>
            <a:ext cx="0" cy="420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17743" y="1986097"/>
            <a:ext cx="0" cy="385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5514505" y="4225044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Образование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квалификация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174544" y="4225044"/>
            <a:ext cx="2302651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Электронный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документооборот </a:t>
            </a:r>
            <a:b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514505" y="2422043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Стандартизация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68196" y="4240329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Информационная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88133" y="2396032"/>
            <a:ext cx="2307344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Методология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223257" y="1275010"/>
            <a:ext cx="6302986" cy="713830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 развития оценочной деятельности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514505" y="5589240"/>
            <a:ext cx="49809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468153" y="5673741"/>
            <a:ext cx="49809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 algn="just"/>
            <a:r>
              <a:rPr lang="ru-RU" sz="1400" dirty="0">
                <a:solidFill>
                  <a:srgbClr val="0070C0"/>
                </a:solidFill>
              </a:rPr>
              <a:t>Регулирование, связанное с деятельностью рабочих органов </a:t>
            </a:r>
            <a:r>
              <a:rPr lang="ru-RU" sz="1400" dirty="0" smtClean="0">
                <a:solidFill>
                  <a:srgbClr val="0070C0"/>
                </a:solidFill>
              </a:rPr>
              <a:t>Совета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1527932" y="3804859"/>
            <a:ext cx="24578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985756" y="3804859"/>
            <a:ext cx="2" cy="4201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2" idx="1"/>
          </p:cNvCxnSpPr>
          <p:nvPr/>
        </p:nvCxnSpPr>
        <p:spPr>
          <a:xfrm flipH="1">
            <a:off x="1520720" y="1631925"/>
            <a:ext cx="7025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8513830" y="1627823"/>
            <a:ext cx="72902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6776879" y="3812694"/>
            <a:ext cx="24578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6776879" y="3804858"/>
            <a:ext cx="0" cy="420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9233446" y="3804857"/>
            <a:ext cx="1259" cy="420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8001305" y="1988840"/>
            <a:ext cx="3858" cy="1831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6777171" y="1986097"/>
            <a:ext cx="1" cy="4053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1527932" y="1629182"/>
            <a:ext cx="801" cy="772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9242850" y="1635659"/>
            <a:ext cx="8352" cy="7622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2783865" y="1988840"/>
            <a:ext cx="3858" cy="1831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322309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1.1 ответственность по решениям апелляционного органа 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6546" y="1668174"/>
            <a:ext cx="95706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обжалование </a:t>
            </a:r>
            <a:r>
              <a:rPr lang="ru-RU" altLang="ru-RU" sz="1600" dirty="0">
                <a:solidFill>
                  <a:srgbClr val="D52B1E"/>
                </a:solidFill>
              </a:rPr>
              <a:t>результатов проверки только в той же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 предусмотрено оценки </a:t>
            </a:r>
            <a:r>
              <a:rPr lang="ru-RU" altLang="ru-RU" sz="1600" dirty="0">
                <a:solidFill>
                  <a:srgbClr val="D52B1E"/>
                </a:solidFill>
              </a:rPr>
              <a:t>решений СРО </a:t>
            </a:r>
            <a:r>
              <a:rPr lang="ru-RU" altLang="ru-RU" sz="1600" dirty="0" smtClean="0">
                <a:solidFill>
                  <a:srgbClr val="D52B1E"/>
                </a:solidFill>
              </a:rPr>
              <a:t>оценщиков при </a:t>
            </a:r>
            <a:r>
              <a:rPr lang="ru-RU" altLang="ru-RU" sz="1600" dirty="0">
                <a:solidFill>
                  <a:srgbClr val="D52B1E"/>
                </a:solidFill>
              </a:rPr>
              <a:t>осуществлении надзора;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D52B1E"/>
                </a:solidFill>
              </a:rPr>
              <a:t>надзор </a:t>
            </a:r>
            <a:r>
              <a:rPr lang="ru-RU" altLang="ru-RU" sz="1600" dirty="0" smtClean="0">
                <a:solidFill>
                  <a:srgbClr val="D52B1E"/>
                </a:solidFill>
              </a:rPr>
              <a:t>не </a:t>
            </a:r>
            <a:r>
              <a:rPr lang="ru-RU" altLang="ru-RU" sz="1600" dirty="0">
                <a:solidFill>
                  <a:srgbClr val="D52B1E"/>
                </a:solidFill>
              </a:rPr>
              <a:t>распространяется на членов СРО оценщиков </a:t>
            </a:r>
            <a:r>
              <a:rPr lang="ru-RU" altLang="ru-RU" sz="1600" i="1" dirty="0">
                <a:solidFill>
                  <a:srgbClr val="D52B1E"/>
                </a:solidFill>
              </a:rPr>
              <a:t>(отсутствие «внешнего» контроля за деятельностью членов СРО оценщиков)</a:t>
            </a:r>
            <a:r>
              <a:rPr lang="ru-RU" altLang="ru-RU" sz="1600" dirty="0">
                <a:solidFill>
                  <a:srgbClr val="D52B1E"/>
                </a:solidFill>
              </a:rPr>
              <a:t>.     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60116" y="1178591"/>
            <a:ext cx="9721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неэффективность реализации норм об ответственности  оценщика, эксперта, СРО оценщиков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31951" y="3012256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8C6E"/>
                </a:solidFill>
              </a:rPr>
              <a:t>Решение: создание апелляционного рабочего органа совета </a:t>
            </a:r>
            <a:endParaRPr lang="ru-RU" altLang="ru-RU" sz="1600" b="1" dirty="0">
              <a:solidFill>
                <a:srgbClr val="008C6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24168" y="338974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Последствия решений апелляционного органа: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4683" y="3677420"/>
            <a:ext cx="8686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применение (снятие) меры дисциплинарного воздействия к оценщику и эксперту;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признание </a:t>
            </a:r>
            <a:r>
              <a:rPr lang="ru-RU" sz="1600" dirty="0">
                <a:solidFill>
                  <a:srgbClr val="0070C0"/>
                </a:solidFill>
              </a:rPr>
              <a:t>экспертного заключения несоответствующим, если таковым признан </a:t>
            </a:r>
            <a:r>
              <a:rPr lang="ru-RU" sz="1600" dirty="0" smtClean="0">
                <a:solidFill>
                  <a:srgbClr val="0070C0"/>
                </a:solidFill>
              </a:rPr>
              <a:t>отчет;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аннулирование квалификационного аттестата </a:t>
            </a:r>
            <a:r>
              <a:rPr lang="ru-RU" sz="1600" i="1" dirty="0">
                <a:solidFill>
                  <a:srgbClr val="0070C0"/>
                </a:solidFill>
              </a:rPr>
              <a:t>(признание несоответствующими </a:t>
            </a:r>
            <a:r>
              <a:rPr lang="ru-RU" sz="1600" i="1" dirty="0" smtClean="0">
                <a:solidFill>
                  <a:srgbClr val="0070C0"/>
                </a:solidFill>
              </a:rPr>
              <a:t/>
            </a:r>
            <a:br>
              <a:rPr lang="ru-RU" sz="1600" i="1" dirty="0" smtClean="0">
                <a:solidFill>
                  <a:srgbClr val="0070C0"/>
                </a:solidFill>
              </a:rPr>
            </a:br>
            <a:r>
              <a:rPr lang="ru-RU" sz="1600" i="1" dirty="0" smtClean="0">
                <a:solidFill>
                  <a:srgbClr val="0070C0"/>
                </a:solidFill>
              </a:rPr>
              <a:t>за </a:t>
            </a:r>
            <a:r>
              <a:rPr lang="ru-RU" sz="1600" i="1" dirty="0">
                <a:solidFill>
                  <a:srgbClr val="0070C0"/>
                </a:solidFill>
              </a:rPr>
              <a:t>год 2-х отчетов или 2-х экспертных заключений</a:t>
            </a:r>
            <a:r>
              <a:rPr lang="ru-RU" sz="1600" i="1" dirty="0" smtClean="0">
                <a:solidFill>
                  <a:srgbClr val="0070C0"/>
                </a:solidFill>
              </a:rPr>
              <a:t>)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запрет для СРО проводить экспертизу в течение 180 дней </a:t>
            </a:r>
            <a:r>
              <a:rPr lang="ru-RU" sz="1600" i="1" dirty="0" smtClean="0">
                <a:solidFill>
                  <a:srgbClr val="0070C0"/>
                </a:solidFill>
              </a:rPr>
              <a:t>(признание несоответствующими за год 3-х экспертных заключений).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324168" y="5437000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Дополнительные меры – надзор: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6546" y="5772276"/>
            <a:ext cx="86868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проверка соблюдения решений апелляционного органа;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проверка </a:t>
            </a:r>
            <a:r>
              <a:rPr lang="ru-RU" sz="1600" dirty="0">
                <a:solidFill>
                  <a:srgbClr val="0070C0"/>
                </a:solidFill>
              </a:rPr>
              <a:t>соблюдения требования о запрете на проведение экспертизы</a:t>
            </a:r>
            <a:r>
              <a:rPr lang="ru-RU" sz="1600" i="1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38548" y="374812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1.2 имущественная ответственность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2912" y="1921670"/>
            <a:ext cx="47189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D52B1E"/>
                </a:solidFill>
              </a:rPr>
              <a:t>правоприменительная практика </a:t>
            </a:r>
            <a:r>
              <a:rPr lang="ru-RU" altLang="ru-RU" sz="1600" i="1" dirty="0">
                <a:solidFill>
                  <a:srgbClr val="D52B1E"/>
                </a:solidFill>
              </a:rPr>
              <a:t>(суды исходят из необязательности применения стоимости оценщика при совершении сделки</a:t>
            </a:r>
            <a:r>
              <a:rPr lang="ru-RU" altLang="ru-RU" sz="1600" i="1" dirty="0" smtClean="0">
                <a:solidFill>
                  <a:srgbClr val="D52B1E"/>
                </a:solidFill>
              </a:rPr>
              <a:t>)</a:t>
            </a:r>
            <a:endParaRPr lang="ru-RU" altLang="ru-RU" sz="1600" dirty="0" smtClean="0">
              <a:solidFill>
                <a:srgbClr val="D52B1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5709" y="1127494"/>
            <a:ext cx="4814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неэффективность реализации имущественной ответственности  оценщика, эксперта, СРО оценщиков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877913" y="1116693"/>
            <a:ext cx="4474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08C6E"/>
                </a:solidFill>
              </a:rPr>
              <a:t>Решение: </a:t>
            </a:r>
            <a:r>
              <a:rPr lang="ru-RU" altLang="ru-RU" sz="1600" b="1" dirty="0" smtClean="0">
                <a:solidFill>
                  <a:srgbClr val="008C6E"/>
                </a:solidFill>
              </a:rPr>
              <a:t>уточнение норм имущественной </a:t>
            </a:r>
            <a:r>
              <a:rPr lang="ru-RU" altLang="ru-RU" sz="1600" b="1" dirty="0">
                <a:solidFill>
                  <a:srgbClr val="008C6E"/>
                </a:solidFill>
              </a:rPr>
              <a:t>ответственности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676667" y="1916638"/>
            <a:ext cx="4836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возмещение убытков вне зависимости от обязательности оценки и совершения </a:t>
            </a:r>
            <a:r>
              <a:rPr lang="ru-RU" sz="1600" dirty="0" smtClean="0">
                <a:solidFill>
                  <a:srgbClr val="0070C0"/>
                </a:solidFill>
              </a:rPr>
              <a:t>сделки 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по стоимости, определенной оценщиком;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возмещение стоимости оценки и экспертизы </a:t>
            </a:r>
            <a:r>
              <a:rPr lang="ru-RU" sz="1600" i="1" dirty="0" smtClean="0">
                <a:solidFill>
                  <a:srgbClr val="0070C0"/>
                </a:solidFill>
              </a:rPr>
              <a:t>(возврат платы)</a:t>
            </a:r>
            <a:endParaRPr lang="ru-RU" sz="1600" i="1" dirty="0">
              <a:solidFill>
                <a:srgbClr val="0070C0"/>
              </a:solidFill>
            </a:endParaRPr>
          </a:p>
        </p:txBody>
      </p:sp>
      <p:grpSp>
        <p:nvGrpSpPr>
          <p:cNvPr id="55654" name="Группа 55653"/>
          <p:cNvGrpSpPr/>
          <p:nvPr/>
        </p:nvGrpSpPr>
        <p:grpSpPr>
          <a:xfrm>
            <a:off x="507450" y="3390552"/>
            <a:ext cx="9428809" cy="1882279"/>
            <a:chOff x="419319" y="2455903"/>
            <a:chExt cx="9428809" cy="188227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752193" y="3770207"/>
              <a:ext cx="1783157" cy="56797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43672" y="2455903"/>
              <a:ext cx="1800200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совершения сделки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767688" y="272973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19319" y="3298139"/>
              <a:ext cx="1224136" cy="472068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55620" y="2754011"/>
              <a:ext cx="1482217" cy="41939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обязательная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55619" y="3890479"/>
              <a:ext cx="1482217" cy="41939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необязательная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43672" y="3111423"/>
              <a:ext cx="1800200" cy="50968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flipV="1">
              <a:off x="1643455" y="3166570"/>
              <a:ext cx="212164" cy="13156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Прямоугольник 24"/>
            <p:cNvSpPr/>
            <p:nvPr/>
          </p:nvSpPr>
          <p:spPr>
            <a:xfrm>
              <a:off x="8064971" y="3356992"/>
              <a:ext cx="1783157" cy="720080"/>
            </a:xfrm>
            <a:prstGeom prst="rect">
              <a:avLst/>
            </a:prstGeom>
            <a:ln>
              <a:solidFill>
                <a:srgbClr val="D52B1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СЛОЖНОСТЬ</a:t>
              </a:r>
            </a:p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ПРИВЛЕЧЕНИЯ К</a:t>
              </a:r>
            </a:p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ОТВЕТСТВЕННОСТИ </a:t>
              </a:r>
              <a:endPara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064971" y="2455903"/>
              <a:ext cx="1783157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008C6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НАСТУПЛЕНИЕ ОТВЕТСТВЕННОСТИ</a:t>
              </a:r>
              <a:endParaRPr lang="ru-RU" sz="1200" b="1" dirty="0">
                <a:solidFill>
                  <a:srgbClr val="008C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3767688" y="3866201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54855" y="3765746"/>
              <a:ext cx="200764" cy="9790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endCxn id="14" idx="1"/>
            </p:cNvCxnSpPr>
            <p:nvPr/>
          </p:nvCxnSpPr>
          <p:spPr>
            <a:xfrm>
              <a:off x="3350768" y="2960772"/>
              <a:ext cx="416920" cy="2936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stCxn id="17" idx="3"/>
              <a:endCxn id="27" idx="1"/>
            </p:cNvCxnSpPr>
            <p:nvPr/>
          </p:nvCxnSpPr>
          <p:spPr>
            <a:xfrm flipV="1">
              <a:off x="3337836" y="4100176"/>
              <a:ext cx="429852" cy="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>
              <a:endCxn id="13" idx="1"/>
            </p:cNvCxnSpPr>
            <p:nvPr/>
          </p:nvCxnSpPr>
          <p:spPr>
            <a:xfrm flipV="1">
              <a:off x="5249906" y="2698777"/>
              <a:ext cx="493766" cy="246410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>
              <a:endCxn id="18" idx="1"/>
            </p:cNvCxnSpPr>
            <p:nvPr/>
          </p:nvCxnSpPr>
          <p:spPr>
            <a:xfrm>
              <a:off x="5253440" y="2992682"/>
              <a:ext cx="490232" cy="373586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5236911" y="4077072"/>
              <a:ext cx="506761" cy="1719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/>
            <p:nvPr/>
          </p:nvCxnSpPr>
          <p:spPr>
            <a:xfrm>
              <a:off x="7543872" y="3288713"/>
              <a:ext cx="490232" cy="373586"/>
            </a:xfrm>
            <a:prstGeom prst="straightConnector1">
              <a:avLst/>
            </a:prstGeom>
            <a:ln>
              <a:solidFill>
                <a:srgbClr val="D52B1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flipV="1">
              <a:off x="7535350" y="3832167"/>
              <a:ext cx="494745" cy="351160"/>
            </a:xfrm>
            <a:prstGeom prst="straightConnector1">
              <a:avLst/>
            </a:prstGeom>
            <a:ln>
              <a:solidFill>
                <a:srgbClr val="D52B1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/>
            <p:nvPr/>
          </p:nvCxnSpPr>
          <p:spPr>
            <a:xfrm>
              <a:off x="7551041" y="2702546"/>
              <a:ext cx="506761" cy="171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656" name="Группа 55655"/>
          <p:cNvGrpSpPr/>
          <p:nvPr/>
        </p:nvGrpSpPr>
        <p:grpSpPr>
          <a:xfrm>
            <a:off x="465708" y="5849031"/>
            <a:ext cx="9509524" cy="567975"/>
            <a:chOff x="560698" y="5811911"/>
            <a:chExt cx="9509524" cy="56797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2398213" y="5811911"/>
              <a:ext cx="1783157" cy="56797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8287065" y="5840142"/>
              <a:ext cx="1783157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008C6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НАСТУПЛЕНИЕ ОТВЕТСТВЕННОСТИ</a:t>
              </a:r>
              <a:endParaRPr lang="ru-RU" sz="1200" b="1" dirty="0">
                <a:solidFill>
                  <a:srgbClr val="008C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560698" y="5857940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4560135" y="586192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сделка совершена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Скругленный прямоугольник 79"/>
            <p:cNvSpPr/>
            <p:nvPr/>
          </p:nvSpPr>
          <p:spPr>
            <a:xfrm>
              <a:off x="6423762" y="584739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убыток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Прямая со стрелкой 80"/>
            <p:cNvCxnSpPr>
              <a:endCxn id="76" idx="1"/>
            </p:cNvCxnSpPr>
            <p:nvPr/>
          </p:nvCxnSpPr>
          <p:spPr>
            <a:xfrm>
              <a:off x="2028178" y="6091916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/>
            <p:nvPr/>
          </p:nvCxnSpPr>
          <p:spPr>
            <a:xfrm>
              <a:off x="4197296" y="6095898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>
              <a:off x="6047537" y="6095898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>
              <a:off x="7917030" y="6087932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Прямоугольник 86"/>
          <p:cNvSpPr/>
          <p:nvPr/>
        </p:nvSpPr>
        <p:spPr>
          <a:xfrm>
            <a:off x="537639" y="3638336"/>
            <a:ext cx="10014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Сейчас: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65708" y="5406031"/>
            <a:ext cx="1837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Предлагается: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0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7398" y="347411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1.2 </a:t>
            </a:r>
            <a:r>
              <a:rPr lang="ru-RU" altLang="ru-RU" sz="1800" dirty="0">
                <a:solidFill>
                  <a:srgbClr val="007DC5"/>
                </a:solidFill>
                <a:cs typeface="Arial" pitchFamily="34" charset="0"/>
              </a:rPr>
              <a:t>имущественная ответственность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4641" y="1125343"/>
            <a:ext cx="51500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неэффективность механизма компенсационного фонда </a:t>
            </a:r>
            <a:r>
              <a:rPr lang="ru-RU" altLang="ru-RU" sz="1600" i="1" dirty="0" smtClean="0">
                <a:solidFill>
                  <a:srgbClr val="D52B1E"/>
                </a:solidFill>
              </a:rPr>
              <a:t>(отсутствие выплат);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низкая </a:t>
            </a:r>
            <a:r>
              <a:rPr lang="ru-RU" altLang="ru-RU" sz="1600" dirty="0">
                <a:solidFill>
                  <a:srgbClr val="D52B1E"/>
                </a:solidFill>
              </a:rPr>
              <a:t>эффективность страхования </a:t>
            </a:r>
            <a:r>
              <a:rPr lang="ru-RU" altLang="ru-RU" sz="1600" i="1" dirty="0">
                <a:solidFill>
                  <a:srgbClr val="D52B1E"/>
                </a:solidFill>
              </a:rPr>
              <a:t>(штучные выплаты)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3838" y="1132855"/>
            <a:ext cx="45679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изменение </a:t>
            </a:r>
            <a:r>
              <a:rPr lang="ru-RU" sz="1600" dirty="0">
                <a:solidFill>
                  <a:srgbClr val="0070C0"/>
                </a:solidFill>
              </a:rPr>
              <a:t>порядка </a:t>
            </a:r>
            <a:r>
              <a:rPr lang="ru-RU" sz="1600" dirty="0" smtClean="0">
                <a:solidFill>
                  <a:srgbClr val="0070C0"/>
                </a:solidFill>
              </a:rPr>
              <a:t>возмещения </a:t>
            </a:r>
            <a:r>
              <a:rPr lang="ru-RU" sz="1600" dirty="0">
                <a:solidFill>
                  <a:srgbClr val="0070C0"/>
                </a:solidFill>
              </a:rPr>
              <a:t>убытков </a:t>
            </a:r>
            <a:r>
              <a:rPr lang="ru-RU" sz="1600" i="1" dirty="0">
                <a:solidFill>
                  <a:srgbClr val="0070C0"/>
                </a:solidFill>
              </a:rPr>
              <a:t>(в случае наличия положительного экспертного заключения на отчет</a:t>
            </a:r>
            <a:r>
              <a:rPr lang="ru-RU" sz="1600" i="1" dirty="0" smtClean="0">
                <a:solidFill>
                  <a:srgbClr val="0070C0"/>
                </a:solidFill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признание страховым случаем </a:t>
            </a:r>
            <a:r>
              <a:rPr lang="ru-RU" sz="1600" dirty="0" smtClean="0">
                <a:solidFill>
                  <a:srgbClr val="0070C0"/>
                </a:solidFill>
              </a:rPr>
              <a:t>нарушения, подтвержденного апелляционным органом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4566" y="2645450"/>
            <a:ext cx="8672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Существующий порядок выплат из компенсационного фонда: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78138" y="4476298"/>
            <a:ext cx="8672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70C0"/>
                </a:solidFill>
              </a:rPr>
              <a:t>Предлагаемый порядок выплат из компенсационного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фонда:</a:t>
            </a:r>
            <a:r>
              <a:rPr lang="ru-RU" altLang="ru-RU" sz="1600" b="1" dirty="0" smtClean="0">
                <a:solidFill>
                  <a:srgbClr val="00B2A9"/>
                </a:solidFill>
              </a:rPr>
              <a:t> </a:t>
            </a:r>
          </a:p>
        </p:txBody>
      </p:sp>
      <p:grpSp>
        <p:nvGrpSpPr>
          <p:cNvPr id="72" name="Группа 71"/>
          <p:cNvGrpSpPr/>
          <p:nvPr/>
        </p:nvGrpSpPr>
        <p:grpSpPr>
          <a:xfrm>
            <a:off x="535712" y="3131770"/>
            <a:ext cx="9731954" cy="1153916"/>
            <a:chOff x="536628" y="2658933"/>
            <a:chExt cx="9731954" cy="1153916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75058" y="2658933"/>
              <a:ext cx="7993523" cy="471169"/>
              <a:chOff x="563029" y="2651906"/>
              <a:chExt cx="7993523" cy="471169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2408135" y="2655125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страховка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563029" y="2655125"/>
                <a:ext cx="1466427" cy="467950"/>
              </a:xfrm>
              <a:prstGeom prst="round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оценщик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3" name="Прямая со стрелкой 22"/>
              <p:cNvCxnSpPr>
                <a:endCxn id="18" idx="1"/>
              </p:cNvCxnSpPr>
              <p:nvPr/>
            </p:nvCxnSpPr>
            <p:spPr>
              <a:xfrm flipV="1">
                <a:off x="2038100" y="2889100"/>
                <a:ext cx="370035" cy="2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 стрелкой 23"/>
              <p:cNvCxnSpPr/>
              <p:nvPr/>
            </p:nvCxnSpPr>
            <p:spPr>
              <a:xfrm>
                <a:off x="4191292" y="2893673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 стрелкой 24"/>
              <p:cNvCxnSpPr/>
              <p:nvPr/>
            </p:nvCxnSpPr>
            <p:spPr>
              <a:xfrm>
                <a:off x="6374230" y="2893673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Прямоугольник 29"/>
              <p:cNvSpPr/>
              <p:nvPr/>
            </p:nvSpPr>
            <p:spPr>
              <a:xfrm>
                <a:off x="4569813" y="2651906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компенсационный фонд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6773395" y="2655125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личное имущество оценщика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2278129" y="3307103"/>
              <a:ext cx="7990453" cy="505746"/>
              <a:chOff x="554694" y="3313280"/>
              <a:chExt cx="7990453" cy="505746"/>
            </a:xfrm>
          </p:grpSpPr>
          <p:cxnSp>
            <p:nvCxnSpPr>
              <p:cNvPr id="26" name="Прямая со стрелкой 25"/>
              <p:cNvCxnSpPr/>
              <p:nvPr/>
            </p:nvCxnSpPr>
            <p:spPr>
              <a:xfrm>
                <a:off x="6362825" y="3576485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554694" y="3351076"/>
                <a:ext cx="1466427" cy="467950"/>
              </a:xfrm>
              <a:prstGeom prst="round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эксперт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2392209" y="3351076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компенсационный фонд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4" name="Прямая со стрелкой 33"/>
              <p:cNvCxnSpPr/>
              <p:nvPr/>
            </p:nvCxnSpPr>
            <p:spPr>
              <a:xfrm flipV="1">
                <a:off x="2022174" y="3587073"/>
                <a:ext cx="370035" cy="2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Прямоугольник 34"/>
              <p:cNvSpPr/>
              <p:nvPr/>
            </p:nvSpPr>
            <p:spPr>
              <a:xfrm>
                <a:off x="6761990" y="3313280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личное имущество эксперта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>
              <a:xfrm>
                <a:off x="4191292" y="3579668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Прямоугольник 36"/>
              <p:cNvSpPr/>
              <p:nvPr/>
            </p:nvSpPr>
            <p:spPr>
              <a:xfrm>
                <a:off x="4582061" y="3344502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регресс к эксперту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" name="Скругленный прямоугольник 48"/>
            <p:cNvSpPr/>
            <p:nvPr/>
          </p:nvSpPr>
          <p:spPr>
            <a:xfrm>
              <a:off x="536628" y="302226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заявитель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Прямая со стрелкой 49"/>
            <p:cNvCxnSpPr>
              <a:endCxn id="20" idx="1"/>
            </p:cNvCxnSpPr>
            <p:nvPr/>
          </p:nvCxnSpPr>
          <p:spPr>
            <a:xfrm flipV="1">
              <a:off x="2009386" y="2896127"/>
              <a:ext cx="265672" cy="15843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>
              <a:endCxn id="32" idx="1"/>
            </p:cNvCxnSpPr>
            <p:nvPr/>
          </p:nvCxnSpPr>
          <p:spPr>
            <a:xfrm>
              <a:off x="2001051" y="3463893"/>
              <a:ext cx="277078" cy="11498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524566" y="4970453"/>
            <a:ext cx="9837267" cy="1196657"/>
            <a:chOff x="511180" y="5197663"/>
            <a:chExt cx="9837267" cy="1196657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511180" y="5197663"/>
              <a:ext cx="8038028" cy="1196657"/>
              <a:chOff x="531434" y="5238108"/>
              <a:chExt cx="8038028" cy="1196657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531434" y="5238108"/>
                <a:ext cx="8038028" cy="1196657"/>
                <a:chOff x="509517" y="5305955"/>
                <a:chExt cx="8038028" cy="1196657"/>
              </a:xfrm>
            </p:grpSpPr>
            <p:grpSp>
              <p:nvGrpSpPr>
                <p:cNvPr id="56" name="Группа 55"/>
                <p:cNvGrpSpPr/>
                <p:nvPr/>
              </p:nvGrpSpPr>
              <p:grpSpPr>
                <a:xfrm>
                  <a:off x="534049" y="5305955"/>
                  <a:ext cx="8013496" cy="477502"/>
                  <a:chOff x="502200" y="5503281"/>
                  <a:chExt cx="8013496" cy="477502"/>
                </a:xfrm>
              </p:grpSpPr>
              <p:cxnSp>
                <p:nvCxnSpPr>
                  <p:cNvPr id="44" name="Прямая со стрелкой 43"/>
                  <p:cNvCxnSpPr/>
                  <p:nvPr/>
                </p:nvCxnSpPr>
                <p:spPr>
                  <a:xfrm flipV="1">
                    <a:off x="3819218" y="5727061"/>
                    <a:ext cx="370035" cy="2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Прямая со стрелкой 44"/>
                  <p:cNvCxnSpPr/>
                  <p:nvPr/>
                </p:nvCxnSpPr>
                <p:spPr>
                  <a:xfrm>
                    <a:off x="1948869" y="5737256"/>
                    <a:ext cx="370035" cy="3983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Прямая со стрелкой 45"/>
                  <p:cNvCxnSpPr/>
                  <p:nvPr/>
                </p:nvCxnSpPr>
                <p:spPr>
                  <a:xfrm>
                    <a:off x="8145661" y="5746806"/>
                    <a:ext cx="370035" cy="3983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Прямоугольник 46"/>
                  <p:cNvSpPr/>
                  <p:nvPr/>
                </p:nvSpPr>
                <p:spPr>
                  <a:xfrm>
                    <a:off x="4190670" y="550328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компенсационный фонд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Скругленный прямоугольник 60"/>
                  <p:cNvSpPr/>
                  <p:nvPr/>
                </p:nvSpPr>
                <p:spPr>
                  <a:xfrm>
                    <a:off x="502200" y="5508850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заявитель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Скругленный прямоугольник 61"/>
                  <p:cNvSpPr/>
                  <p:nvPr/>
                </p:nvSpPr>
                <p:spPr>
                  <a:xfrm>
                    <a:off x="2330372" y="5512833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эксперт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Прямоугольник 62"/>
                  <p:cNvSpPr/>
                  <p:nvPr/>
                </p:nvSpPr>
                <p:spPr>
                  <a:xfrm>
                    <a:off x="6353019" y="5506439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регресс к оценщику</a:t>
                    </a:r>
                    <a:r>
                      <a:rPr lang="en-US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(50 %)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67" name="Прямая со стрелкой 66"/>
                  <p:cNvCxnSpPr/>
                  <p:nvPr/>
                </p:nvCxnSpPr>
                <p:spPr>
                  <a:xfrm flipV="1">
                    <a:off x="5973827" y="5746806"/>
                    <a:ext cx="370035" cy="2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0" name="Группа 79"/>
                <p:cNvGrpSpPr/>
                <p:nvPr/>
              </p:nvGrpSpPr>
              <p:grpSpPr>
                <a:xfrm>
                  <a:off x="509517" y="6024117"/>
                  <a:ext cx="7759181" cy="478495"/>
                  <a:chOff x="501232" y="6037075"/>
                  <a:chExt cx="7759181" cy="478495"/>
                </a:xfrm>
              </p:grpSpPr>
              <p:sp>
                <p:nvSpPr>
                  <p:cNvPr id="42" name="Прямоугольник 41"/>
                  <p:cNvSpPr/>
                  <p:nvPr/>
                </p:nvSpPr>
                <p:spPr>
                  <a:xfrm>
                    <a:off x="4690664" y="6047620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страховка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Прямоугольник 47"/>
                  <p:cNvSpPr/>
                  <p:nvPr/>
                </p:nvSpPr>
                <p:spPr>
                  <a:xfrm>
                    <a:off x="501232" y="603845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личное имущество</a:t>
                    </a:r>
                  </a:p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оценщика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Скругленный прямоугольник 64"/>
                  <p:cNvSpPr/>
                  <p:nvPr/>
                </p:nvSpPr>
                <p:spPr>
                  <a:xfrm>
                    <a:off x="6793986" y="6037075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оценщик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Прямоугольник 65"/>
                  <p:cNvSpPr/>
                  <p:nvPr/>
                </p:nvSpPr>
                <p:spPr>
                  <a:xfrm>
                    <a:off x="2595948" y="603845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компенсационный фонд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71" name="Прямая со стрелкой 70"/>
                  <p:cNvCxnSpPr/>
                  <p:nvPr/>
                </p:nvCxnSpPr>
                <p:spPr>
                  <a:xfrm flipH="1">
                    <a:off x="4370669" y="6281595"/>
                    <a:ext cx="319995" cy="1909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8" name="Прямая со стрелкой 77"/>
              <p:cNvCxnSpPr/>
              <p:nvPr/>
            </p:nvCxnSpPr>
            <p:spPr>
              <a:xfrm flipH="1">
                <a:off x="2314593" y="6200790"/>
                <a:ext cx="298024" cy="0"/>
              </a:xfrm>
              <a:prstGeom prst="straightConnector1">
                <a:avLst/>
              </a:prstGeom>
              <a:ln>
                <a:solidFill>
                  <a:srgbClr val="00B2A9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 стрелкой 78"/>
              <p:cNvCxnSpPr/>
              <p:nvPr/>
            </p:nvCxnSpPr>
            <p:spPr>
              <a:xfrm>
                <a:off x="7559133" y="5720075"/>
                <a:ext cx="2" cy="233973"/>
              </a:xfrm>
              <a:prstGeom prst="straightConnector1">
                <a:avLst/>
              </a:prstGeom>
              <a:ln>
                <a:solidFill>
                  <a:srgbClr val="00B2A9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Прямоугольник 50"/>
            <p:cNvSpPr/>
            <p:nvPr/>
          </p:nvSpPr>
          <p:spPr>
            <a:xfrm>
              <a:off x="8565290" y="5197663"/>
              <a:ext cx="1783157" cy="467950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личное имущество эксперта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 flipH="1">
              <a:off x="6475333" y="6158436"/>
              <a:ext cx="319995" cy="190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397625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1.3 ответственность по </a:t>
            </a:r>
            <a:r>
              <a:rPr lang="ru-RU" altLang="ru-RU" sz="1800" dirty="0" err="1" smtClean="0">
                <a:solidFill>
                  <a:srgbClr val="007DC5"/>
                </a:solidFill>
                <a:cs typeface="Arial" pitchFamily="34" charset="0"/>
              </a:rPr>
              <a:t>коап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/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32123" y="1196752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качество исполнения функций СРО оценщиков</a:t>
            </a:r>
          </a:p>
          <a:p>
            <a:pPr algn="just"/>
            <a:endParaRPr lang="ru-RU" altLang="ru-RU" sz="1600" b="1" dirty="0" smtClean="0">
              <a:solidFill>
                <a:srgbClr val="D52B1E"/>
              </a:solidFill>
            </a:endParaRPr>
          </a:p>
          <a:p>
            <a:pPr algn="just"/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10021" y="2268555"/>
            <a:ext cx="9092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8C6E"/>
                </a:solidFill>
              </a:rPr>
              <a:t>Решение: введение штрафных санкций за правонарушения в области деятельности СРО оценщиков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73117" y="1469545"/>
            <a:ext cx="9865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недостаточность только механизма проверок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отсутствие серьезных последствий для СРО оценщиков.     </a:t>
            </a:r>
            <a:endParaRPr lang="ru-RU" altLang="ru-RU" sz="1600" dirty="0">
              <a:solidFill>
                <a:srgbClr val="D52B1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9294" y="309571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Законопроект </a:t>
            </a:r>
            <a:r>
              <a:rPr lang="ru-RU" altLang="ru-RU" sz="1600" b="1" i="1" dirty="0" smtClean="0">
                <a:solidFill>
                  <a:srgbClr val="0070C0"/>
                </a:solidFill>
              </a:rPr>
              <a:t>(внесен в Правительство РФ)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предусматривает ответственность за: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623" y="3386306"/>
            <a:ext cx="9846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нарушение порядка ведения реестра членов СРО;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нарушения проведения </a:t>
            </a:r>
            <a:r>
              <a:rPr lang="ru-RU" sz="1600" dirty="0">
                <a:solidFill>
                  <a:srgbClr val="0070C0"/>
                </a:solidFill>
              </a:rPr>
              <a:t>контроля, применения мер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</a:t>
            </a:r>
            <a:r>
              <a:rPr lang="ru-RU" sz="1600" dirty="0">
                <a:solidFill>
                  <a:srgbClr val="0070C0"/>
                </a:solidFill>
              </a:rPr>
              <a:t>, рассмотрения жалоб;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прием в члены лица, не соответствующего </a:t>
            </a:r>
            <a:r>
              <a:rPr lang="ru-RU" sz="1600" dirty="0" smtClean="0">
                <a:solidFill>
                  <a:srgbClr val="0070C0"/>
                </a:solidFill>
              </a:rPr>
              <a:t>требованиям</a:t>
            </a:r>
            <a:r>
              <a:rPr lang="ru-RU" sz="1600" dirty="0">
                <a:solidFill>
                  <a:srgbClr val="0070C0"/>
                </a:solidFill>
              </a:rPr>
              <a:t>, </a:t>
            </a:r>
            <a:r>
              <a:rPr lang="ru-RU" sz="1600" dirty="0" smtClean="0">
                <a:solidFill>
                  <a:srgbClr val="0070C0"/>
                </a:solidFill>
              </a:rPr>
              <a:t>непринятие мер по его исключению;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нарушение требований к размеру, формированию, размещению и расходованию средств компенсационного фонда СРО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1202" y="506632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Специальные составы правонарушений для СРО оценщиков: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4395" y="5401461"/>
            <a:ext cx="9702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</a:t>
            </a:r>
            <a:r>
              <a:rPr lang="ru-RU" sz="1600" dirty="0" smtClean="0">
                <a:solidFill>
                  <a:srgbClr val="0070C0"/>
                </a:solidFill>
              </a:rPr>
              <a:t>арушение требований по предоставлению сведений в сводный реестр членов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нарушения при рассмотрении жалобы </a:t>
            </a:r>
            <a:r>
              <a:rPr lang="ru-RU" sz="1600" i="1" dirty="0" smtClean="0">
                <a:solidFill>
                  <a:srgbClr val="0070C0"/>
                </a:solidFill>
              </a:rPr>
              <a:t>(подтвержденное апелляционным органом)</a:t>
            </a:r>
            <a:r>
              <a:rPr lang="ru-RU" sz="1600" dirty="0" smtClean="0">
                <a:solidFill>
                  <a:srgbClr val="0070C0"/>
                </a:solidFill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неприменение меры дисциплинарного воздействия по решению апелляционного органа.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87904" y="628068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2. Требования к оценочным компаниям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04131" y="1001835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8C6E"/>
                </a:solidFill>
              </a:rPr>
              <a:t>Установление требований к оценочным компаниям: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23211" y="1248511"/>
            <a:ext cx="98460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Наличие </a:t>
            </a:r>
            <a:r>
              <a:rPr lang="ru-RU" sz="1600" dirty="0">
                <a:solidFill>
                  <a:srgbClr val="0070C0"/>
                </a:solidFill>
              </a:rPr>
              <a:t>в штате не менее 2-х </a:t>
            </a:r>
            <a:r>
              <a:rPr lang="ru-RU" sz="1600" dirty="0" smtClean="0">
                <a:solidFill>
                  <a:srgbClr val="0070C0"/>
                </a:solidFill>
              </a:rPr>
              <a:t>оценщиков по </a:t>
            </a:r>
            <a:r>
              <a:rPr lang="ru-RU" sz="1600" dirty="0">
                <a:solidFill>
                  <a:srgbClr val="0070C0"/>
                </a:solidFill>
              </a:rPr>
              <a:t>основному месту </a:t>
            </a:r>
            <a:r>
              <a:rPr lang="ru-RU" sz="1600" dirty="0" smtClean="0">
                <a:solidFill>
                  <a:srgbClr val="0070C0"/>
                </a:solidFill>
              </a:rPr>
              <a:t>работы;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При оценке </a:t>
            </a:r>
            <a:r>
              <a:rPr lang="ru-RU" sz="1600" dirty="0">
                <a:solidFill>
                  <a:srgbClr val="0070C0"/>
                </a:solidFill>
              </a:rPr>
              <a:t>для государственных и муниципальных </a:t>
            </a:r>
            <a:r>
              <a:rPr lang="ru-RU" sz="1600" dirty="0" smtClean="0">
                <a:solidFill>
                  <a:srgbClr val="0070C0"/>
                </a:solidFill>
              </a:rPr>
              <a:t>нужд: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срок существования оценочной </a:t>
            </a:r>
            <a:r>
              <a:rPr lang="ru-RU" sz="1600" dirty="0" smtClean="0">
                <a:solidFill>
                  <a:srgbClr val="0070C0"/>
                </a:solidFill>
              </a:rPr>
              <a:t>компании;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количественные требования к штату </a:t>
            </a:r>
            <a:r>
              <a:rPr lang="ru-RU" sz="1600" dirty="0" smtClean="0">
                <a:solidFill>
                  <a:srgbClr val="0070C0"/>
                </a:solidFill>
              </a:rPr>
              <a:t>оценщиков;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требования к опыту </a:t>
            </a:r>
            <a:r>
              <a:rPr lang="ru-RU" sz="1600" dirty="0" smtClean="0">
                <a:solidFill>
                  <a:srgbClr val="0070C0"/>
                </a:solidFill>
              </a:rPr>
              <a:t>работы оценщиков;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отсутствие </a:t>
            </a:r>
            <a:r>
              <a:rPr lang="ru-RU" sz="1600" dirty="0" smtClean="0">
                <a:solidFill>
                  <a:srgbClr val="0070C0"/>
                </a:solidFill>
              </a:rPr>
              <a:t>серьезных мер </a:t>
            </a:r>
            <a:r>
              <a:rPr lang="ru-RU" sz="1600" dirty="0">
                <a:solidFill>
                  <a:srgbClr val="0070C0"/>
                </a:solidFill>
              </a:rPr>
              <a:t>дисциплинарного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 </a:t>
            </a:r>
            <a:r>
              <a:rPr lang="ru-RU" sz="1600" i="1" dirty="0" smtClean="0">
                <a:solidFill>
                  <a:srgbClr val="0070C0"/>
                </a:solidFill>
              </a:rPr>
              <a:t>(приостановление, исключение)</a:t>
            </a:r>
            <a:r>
              <a:rPr lang="ru-RU" sz="16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2187904" y="30481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t" anchorCtr="0">
            <a:noAutofit/>
          </a:bodyPr>
          <a:lstStyle>
            <a:lvl1pPr algn="l" defTabSz="498920" rtl="0" eaLnBrk="1" latinLnBrk="0" hangingPunct="1">
              <a:spcBef>
                <a:spcPct val="0"/>
              </a:spcBef>
              <a:buNone/>
              <a:defRPr sz="22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3. Права заказчика оценки и экспертизы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89532" y="3384397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8C6E"/>
                </a:solidFill>
              </a:rPr>
              <a:t>Расширение прав заказчика оценки и экспертизы:</a:t>
            </a:r>
            <a:endParaRPr lang="ru-RU" altLang="ru-RU" sz="1600" b="1" dirty="0">
              <a:solidFill>
                <a:srgbClr val="008C6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43206" y="3699628"/>
            <a:ext cx="9846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Возможность возврата стоимости оценки </a:t>
            </a:r>
            <a:r>
              <a:rPr lang="ru-RU" sz="1600" i="1" dirty="0" smtClean="0">
                <a:solidFill>
                  <a:srgbClr val="0070C0"/>
                </a:solidFill>
              </a:rPr>
              <a:t>(платы за оценку)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Возможность возврата стоимости экспертизы </a:t>
            </a:r>
            <a:r>
              <a:rPr lang="ru-RU" sz="1600" i="1" dirty="0" smtClean="0">
                <a:solidFill>
                  <a:srgbClr val="0070C0"/>
                </a:solidFill>
              </a:rPr>
              <a:t>(платы за экспертизу)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0" name="Text Box 49"/>
          <p:cNvSpPr txBox="1">
            <a:spLocks noChangeArrowheads="1"/>
          </p:cNvSpPr>
          <p:nvPr/>
        </p:nvSpPr>
        <p:spPr bwMode="auto">
          <a:xfrm>
            <a:off x="2147360" y="4553448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t" anchorCtr="0">
            <a:noAutofit/>
          </a:bodyPr>
          <a:lstStyle>
            <a:lvl1pPr algn="l" defTabSz="498920" rtl="0" eaLnBrk="1" latinLnBrk="0" hangingPunct="1">
              <a:spcBef>
                <a:spcPct val="0"/>
              </a:spcBef>
              <a:buNone/>
              <a:defRPr sz="22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4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. Информационная открытость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2187904" y="3348909"/>
            <a:ext cx="7822473" cy="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2158435" y="4861031"/>
            <a:ext cx="7829686" cy="766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62503" y="4904050"/>
            <a:ext cx="511256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rgbClr val="008C6E"/>
              </a:solidFill>
            </a:endParaRPr>
          </a:p>
          <a:p>
            <a:pPr algn="just"/>
            <a:r>
              <a:rPr lang="ru-RU" sz="1600" b="1" dirty="0" smtClean="0">
                <a:solidFill>
                  <a:srgbClr val="008C6E"/>
                </a:solidFill>
              </a:rPr>
              <a:t>Совершенствование сервиса сводного реестра:</a:t>
            </a:r>
          </a:p>
          <a:p>
            <a:pPr algn="just"/>
            <a:endParaRPr lang="ru-RU" sz="300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доработка пользовательского интерфейса;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поиск </a:t>
            </a:r>
            <a:r>
              <a:rPr lang="ru-RU" sz="1600" dirty="0">
                <a:solidFill>
                  <a:srgbClr val="0070C0"/>
                </a:solidFill>
              </a:rPr>
              <a:t>по мерам дисциплинарного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внесение </a:t>
            </a:r>
            <a:r>
              <a:rPr lang="ru-RU" sz="1600" dirty="0">
                <a:solidFill>
                  <a:srgbClr val="0070C0"/>
                </a:solidFill>
              </a:rPr>
              <a:t>сведений о </a:t>
            </a:r>
            <a:r>
              <a:rPr lang="ru-RU" sz="1600" dirty="0" smtClean="0">
                <a:solidFill>
                  <a:srgbClr val="0070C0"/>
                </a:solidFill>
              </a:rPr>
              <a:t>частной практике, </a:t>
            </a:r>
          </a:p>
          <a:p>
            <a:pPr algn="just"/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    о </a:t>
            </a:r>
            <a:r>
              <a:rPr lang="ru-RU" sz="1600" dirty="0">
                <a:solidFill>
                  <a:srgbClr val="0070C0"/>
                </a:solidFill>
              </a:rPr>
              <a:t>приостановлении </a:t>
            </a:r>
            <a:r>
              <a:rPr lang="ru-RU" sz="1600" dirty="0" smtClean="0">
                <a:solidFill>
                  <a:srgbClr val="0070C0"/>
                </a:solidFill>
              </a:rPr>
              <a:t>оценочной деятельности.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81832" y="4687745"/>
            <a:ext cx="56340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 algn="just">
              <a:buAutoNum type="arabicPeriod"/>
            </a:pPr>
            <a:endParaRPr lang="ru-RU" sz="1600" dirty="0">
              <a:solidFill>
                <a:srgbClr val="0070C0"/>
              </a:solidFill>
            </a:endParaRPr>
          </a:p>
          <a:p>
            <a:pPr marL="914400" lvl="3" algn="just"/>
            <a:r>
              <a:rPr lang="ru-RU" sz="1600" b="1" dirty="0">
                <a:solidFill>
                  <a:srgbClr val="008C6E"/>
                </a:solidFill>
              </a:rPr>
              <a:t>Создание перечня оценочных компаний, оценщиков и </a:t>
            </a:r>
            <a:r>
              <a:rPr lang="ru-RU" sz="1600" b="1" dirty="0" smtClean="0">
                <a:solidFill>
                  <a:srgbClr val="008C6E"/>
                </a:solidFill>
              </a:rPr>
              <a:t>экспертов, предоставляющих </a:t>
            </a:r>
            <a:r>
              <a:rPr lang="ru-RU" sz="1600" b="1" dirty="0">
                <a:solidFill>
                  <a:srgbClr val="008C6E"/>
                </a:solidFill>
              </a:rPr>
              <a:t>услуги ненадлежащего </a:t>
            </a:r>
            <a:r>
              <a:rPr lang="ru-RU" sz="1600" b="1" dirty="0" smtClean="0">
                <a:solidFill>
                  <a:srgbClr val="008C6E"/>
                </a:solidFill>
              </a:rPr>
              <a:t>качества:</a:t>
            </a:r>
          </a:p>
          <a:p>
            <a:pPr marL="914400" lvl="3" algn="just"/>
            <a:endParaRPr lang="ru-RU" sz="300" b="1" dirty="0">
              <a:solidFill>
                <a:srgbClr val="0070C0"/>
              </a:solidFill>
            </a:endParaRP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на основании данных </a:t>
            </a:r>
            <a:r>
              <a:rPr lang="ru-RU" sz="1600" dirty="0" err="1">
                <a:solidFill>
                  <a:srgbClr val="0070C0"/>
                </a:solidFill>
              </a:rPr>
              <a:t>Росимущества</a:t>
            </a:r>
            <a:r>
              <a:rPr lang="ru-RU" sz="1600" dirty="0">
                <a:solidFill>
                  <a:srgbClr val="0070C0"/>
                </a:solidFill>
              </a:rPr>
              <a:t>;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на основании </a:t>
            </a:r>
            <a:r>
              <a:rPr lang="ru-RU" sz="1600" dirty="0" smtClean="0">
                <a:solidFill>
                  <a:srgbClr val="0070C0"/>
                </a:solidFill>
              </a:rPr>
              <a:t>решений апелляционного </a:t>
            </a:r>
            <a:r>
              <a:rPr lang="ru-RU" sz="1600" dirty="0">
                <a:solidFill>
                  <a:srgbClr val="0070C0"/>
                </a:solidFill>
              </a:rPr>
              <a:t>органа.</a:t>
            </a:r>
          </a:p>
        </p:txBody>
      </p:sp>
    </p:spTree>
    <p:extLst>
      <p:ext uri="{BB962C8B-B14F-4D97-AF65-F5344CB8AC3E}">
        <p14:creationId xmlns:p14="http://schemas.microsoft.com/office/powerpoint/2010/main" val="209542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90697" y="345212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  <a:t>Регулирование, связанное с деятельностью </a:t>
            </a:r>
            <a:b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  <a:t>рабочих органов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2190697" y="1844824"/>
            <a:ext cx="7920880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indent="0"/>
            <a:r>
              <a:rPr lang="en-US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5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. Стандартизация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деятельности</a:t>
            </a: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6. Методология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деятельности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 smtClean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7. Образование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и квалификация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оценщиков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 smtClean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8. Электронный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документооборот в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</a:t>
            </a:r>
            <a:b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</a:b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    деятельности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endParaRPr lang="ru-RU" sz="1300" dirty="0" smtClean="0">
              <a:solidFill>
                <a:srgbClr val="0070C0"/>
              </a:solidFill>
            </a:endParaRPr>
          </a:p>
          <a:p>
            <a:pPr marL="12700" indent="0"/>
            <a:endParaRPr lang="ru-RU" sz="500" dirty="0" smtClean="0">
              <a:solidFill>
                <a:srgbClr val="0070C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213053" y="3068960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208631" y="2204864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190697" y="4996014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208631" y="3925941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2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b="1" dirty="0">
              <a:solidFill>
                <a:srgbClr val="00399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49147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84769</TotalTime>
  <Words>719</Words>
  <Application>Microsoft Office PowerPoint</Application>
  <PresentationFormat>Произвольный</PresentationFormat>
  <Paragraphs>152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23" baseType="lpstr">
      <vt:lpstr>Arial</vt:lpstr>
      <vt:lpstr>Calibri</vt:lpstr>
      <vt:lpstr>Cambria</vt:lpstr>
      <vt:lpstr>Constantia</vt:lpstr>
      <vt:lpstr>Lucida Grande</vt:lpstr>
      <vt:lpstr>Stem</vt:lpstr>
      <vt:lpstr>Stem Medium</vt:lpstr>
      <vt:lpstr>Times New Roman</vt:lpstr>
      <vt:lpstr>Wingdings</vt:lpstr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концепция развития оценочной деятельности  </vt:lpstr>
      <vt:lpstr>1. ответственность оценщиков, экспертов  и СРО оценщиков     1.1 ответственность по решениям апелляционного органа   </vt:lpstr>
      <vt:lpstr>1. ответственность оценщиков, экспертов  и СРО оценщиков     1.2 имущественная ответственность  </vt:lpstr>
      <vt:lpstr>1. ответственность оценщиков, экспертов  и СРО оценщиков     1.2 имущественная ответственность  </vt:lpstr>
      <vt:lpstr>1. ответственность оценщиков, экспертов  и СРО оценщиков     1.3 ответственность по коап   </vt:lpstr>
      <vt:lpstr>2. Требования к оценочным компаниям  </vt:lpstr>
      <vt:lpstr>Регулирование, связанное с деятельностью  рабочих органов совета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Вернер Ольга Андреевна</cp:lastModifiedBy>
  <cp:revision>540</cp:revision>
  <cp:lastPrinted>2018-07-23T10:39:17Z</cp:lastPrinted>
  <dcterms:created xsi:type="dcterms:W3CDTF">2017-04-10T17:00:47Z</dcterms:created>
  <dcterms:modified xsi:type="dcterms:W3CDTF">2019-04-25T08:36:47Z</dcterms:modified>
</cp:coreProperties>
</file>