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1"/>
  </p:notesMasterIdLst>
  <p:sldIdLst>
    <p:sldId id="257" r:id="rId2"/>
    <p:sldId id="316" r:id="rId3"/>
    <p:sldId id="269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274" r:id="rId12"/>
    <p:sldId id="329" r:id="rId13"/>
    <p:sldId id="335" r:id="rId14"/>
    <p:sldId id="307" r:id="rId15"/>
    <p:sldId id="333" r:id="rId16"/>
    <p:sldId id="334" r:id="rId17"/>
    <p:sldId id="276" r:id="rId18"/>
    <p:sldId id="267" r:id="rId19"/>
    <p:sldId id="26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783D0"/>
    <a:srgbClr val="0879B9"/>
    <a:srgbClr val="078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6" autoAdjust="0"/>
    <p:restoredTop sz="99747" autoAdjust="0"/>
  </p:normalViewPr>
  <p:slideViewPr>
    <p:cSldViewPr snapToGrid="0">
      <p:cViewPr varScale="1">
        <p:scale>
          <a:sx n="83" d="100"/>
          <a:sy n="83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4CBEE-440D-498F-9E89-BB5A1B6386A3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14841-9F5B-4966-A412-AEB37E6E3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12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14841-9F5B-4966-A412-AEB37E6E354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293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14841-9F5B-4966-A412-AEB37E6E354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285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267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349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5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14841-9F5B-4966-A412-AEB37E6E354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731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14841-9F5B-4966-A412-AEB37E6E354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070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14841-9F5B-4966-A412-AEB37E6E354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8188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14841-9F5B-4966-A412-AEB37E6E354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560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4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4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718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007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670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7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724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26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732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55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79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5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42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32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44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90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49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272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3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7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110DD-EB14-4451-83C6-20B79DE9C14C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47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3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42" y="148651"/>
            <a:ext cx="12569443" cy="62293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79436" y="1291731"/>
            <a:ext cx="83681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«Взаимодействие ГБУ по кадастровой оценке и оценочного сообщества – необходимое условие для формирования цивилизованного института кадастровой оценки недвижимости»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62" y="5484860"/>
            <a:ext cx="566078" cy="59183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886040" y="5411445"/>
            <a:ext cx="63148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Рязанской области</a:t>
            </a:r>
          </a:p>
          <a:p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государственной кадастровой оценки»</a:t>
            </a:r>
          </a:p>
        </p:txBody>
      </p:sp>
      <p:cxnSp>
        <p:nvCxnSpPr>
          <p:cNvPr id="10" name="Прямая соединительная линия 9"/>
          <p:cNvCxnSpPr>
            <a:cxnSpLocks/>
          </p:cNvCxnSpPr>
          <p:nvPr/>
        </p:nvCxnSpPr>
        <p:spPr>
          <a:xfrm flipH="1">
            <a:off x="319963" y="5332807"/>
            <a:ext cx="66442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F96D0EA-1595-4BCF-BAF7-F68F9DAC6720}"/>
              </a:ext>
            </a:extLst>
          </p:cNvPr>
          <p:cNvSpPr txBox="1"/>
          <p:nvPr/>
        </p:nvSpPr>
        <p:spPr>
          <a:xfrm>
            <a:off x="319962" y="4697152"/>
            <a:ext cx="7845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Ульянов Андрей Юрьевич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417BEF-97B3-4BCD-933E-ED8F9A577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80510CB-335B-4EF8-B5D4-3D5E7A4719F7}"/>
              </a:ext>
            </a:extLst>
          </p:cNvPr>
          <p:cNvCxnSpPr/>
          <p:nvPr/>
        </p:nvCxnSpPr>
        <p:spPr>
          <a:xfrm>
            <a:off x="3168073" y="4154053"/>
            <a:ext cx="8100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185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10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1" name="Овал 20"/>
          <p:cNvSpPr/>
          <p:nvPr/>
        </p:nvSpPr>
        <p:spPr>
          <a:xfrm>
            <a:off x="487894" y="3251397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487893" y="4090693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</a:t>
            </a:r>
          </a:p>
        </p:txBody>
      </p:sp>
      <p:sp>
        <p:nvSpPr>
          <p:cNvPr id="25" name="Овал 24"/>
          <p:cNvSpPr/>
          <p:nvPr/>
        </p:nvSpPr>
        <p:spPr>
          <a:xfrm>
            <a:off x="487893" y="4928764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62134" y="5700108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итогового отчета и утверждение результатов оценки</a:t>
            </a:r>
          </a:p>
        </p:txBody>
      </p:sp>
      <p:sp>
        <p:nvSpPr>
          <p:cNvPr id="27" name="Овал 26"/>
          <p:cNvSpPr/>
          <p:nvPr/>
        </p:nvSpPr>
        <p:spPr>
          <a:xfrm>
            <a:off x="487893" y="5766836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7A02AF2-84C0-4E1E-9D30-CD3FB140D638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ECD928E-78B3-4BA9-B383-9E753CA0522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5FE4FE8-E1CB-4046-8146-4E9858B40D36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CA0D5A1-5B3B-4AA3-AE79-D5F5EE020C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2" name="Скругленный прямоугольник 23">
            <a:extLst>
              <a:ext uri="{FF2B5EF4-FFF2-40B4-BE49-F238E27FC236}">
                <a16:creationId xmlns:a16="http://schemas.microsoft.com/office/drawing/2014/main" id="{BDBEDAF9-626C-48CD-918C-BC688C495843}"/>
              </a:ext>
            </a:extLst>
          </p:cNvPr>
          <p:cNvSpPr/>
          <p:nvPr/>
        </p:nvSpPr>
        <p:spPr>
          <a:xfrm>
            <a:off x="1062134" y="4862036"/>
            <a:ext cx="5033865" cy="558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 размещение промежуточного отчета</a:t>
            </a:r>
          </a:p>
        </p:txBody>
      </p:sp>
      <p:sp>
        <p:nvSpPr>
          <p:cNvPr id="33" name="Скругленный прямоугольник 21">
            <a:extLst>
              <a:ext uri="{FF2B5EF4-FFF2-40B4-BE49-F238E27FC236}">
                <a16:creationId xmlns:a16="http://schemas.microsoft.com/office/drawing/2014/main" id="{53F9CF7F-6C5F-4DAA-8373-5ACAB254D82F}"/>
              </a:ext>
            </a:extLst>
          </p:cNvPr>
          <p:cNvSpPr/>
          <p:nvPr/>
        </p:nvSpPr>
        <p:spPr>
          <a:xfrm>
            <a:off x="1062134" y="4023965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Оценка объектов недвижимости</a:t>
            </a:r>
          </a:p>
        </p:txBody>
      </p:sp>
      <p:sp>
        <p:nvSpPr>
          <p:cNvPr id="34" name="Скругленный прямоугольник 19">
            <a:extLst>
              <a:ext uri="{FF2B5EF4-FFF2-40B4-BE49-F238E27FC236}">
                <a16:creationId xmlns:a16="http://schemas.microsoft.com/office/drawing/2014/main" id="{E8B27C59-3638-49C1-B5FE-4281CF59CCAE}"/>
              </a:ext>
            </a:extLst>
          </p:cNvPr>
          <p:cNvSpPr/>
          <p:nvPr/>
        </p:nvSpPr>
        <p:spPr>
          <a:xfrm>
            <a:off x="1062134" y="3185894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Обработка перечня и группировка объектов недвижимости</a:t>
            </a:r>
          </a:p>
        </p:txBody>
      </p:sp>
      <p:sp>
        <p:nvSpPr>
          <p:cNvPr id="35" name="Скругленный прямоугольник 14">
            <a:extLst>
              <a:ext uri="{FF2B5EF4-FFF2-40B4-BE49-F238E27FC236}">
                <a16:creationId xmlns:a16="http://schemas.microsoft.com/office/drawing/2014/main" id="{DB60E282-69A5-48F8-A208-BFDEEF6C771D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36" name="Скругленный прямоугольник 15">
            <a:extLst>
              <a:ext uri="{FF2B5EF4-FFF2-40B4-BE49-F238E27FC236}">
                <a16:creationId xmlns:a16="http://schemas.microsoft.com/office/drawing/2014/main" id="{1DE7BCD7-BB8B-41BF-998C-09AA79D63392}"/>
              </a:ext>
            </a:extLst>
          </p:cNvPr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2B6ACD-FA08-40C1-A3F7-A6D931D5B042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2036D8C-D795-470A-815D-4056BB7C08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770" y="2580003"/>
            <a:ext cx="1779993" cy="25685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C468A97-E9B2-4DA1-988C-FCF60BCCCA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777" y="3448628"/>
            <a:ext cx="1779993" cy="25685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64D9C05-9184-4C63-B04F-260A55CE2B1F}"/>
              </a:ext>
            </a:extLst>
          </p:cNvPr>
          <p:cNvSpPr txBox="1"/>
          <p:nvPr/>
        </p:nvSpPr>
        <p:spPr>
          <a:xfrm>
            <a:off x="6715441" y="1368531"/>
            <a:ext cx="4808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приема замечаний к промежуточным отчетным документам</a:t>
            </a: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4501E9F7-9421-42E6-BE89-3C0A1D72256D}"/>
              </a:ext>
            </a:extLst>
          </p:cNvPr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1AC3238-3BA6-4D2C-9A9A-F1FCF1CC44F1}"/>
              </a:ext>
            </a:extLst>
          </p:cNvPr>
          <p:cNvSpPr txBox="1"/>
          <p:nvPr/>
        </p:nvSpPr>
        <p:spPr>
          <a:xfrm>
            <a:off x="356128" y="6484779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3069677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1\site\2018-11-11_193133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8"/>
          <a:stretch/>
        </p:blipFill>
        <p:spPr bwMode="auto">
          <a:xfrm>
            <a:off x="1021864" y="1473070"/>
            <a:ext cx="5995329" cy="36664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ГБУ РО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2018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783D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6127" y="6485661"/>
            <a:ext cx="235012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от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крытость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и сотрудничество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0098" y="842188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САЙТ УЧРЕЖДЕНИЯ</a:t>
            </a:r>
          </a:p>
        </p:txBody>
      </p:sp>
      <p:pic>
        <p:nvPicPr>
          <p:cNvPr id="5122" name="Picture 2" descr="E:\1\site\2018-11-11_1931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117" y="2601468"/>
            <a:ext cx="7275512" cy="37097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010899" y="4143375"/>
            <a:ext cx="820127" cy="828675"/>
          </a:xfrm>
          <a:prstGeom prst="roundRect">
            <a:avLst/>
          </a:prstGeom>
          <a:solidFill>
            <a:schemeClr val="accent2">
              <a:alpha val="29000"/>
            </a:schemeClr>
          </a:solidFill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690370" y="1415920"/>
            <a:ext cx="3769179" cy="1071366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Ознакомиться с результатами новой оценки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«не выходя из дома»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9574960" y="2487286"/>
            <a:ext cx="1435939" cy="16846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Дуга 3"/>
          <p:cNvSpPr/>
          <p:nvPr/>
        </p:nvSpPr>
        <p:spPr>
          <a:xfrm rot="21080979">
            <a:off x="4248151" y="2094477"/>
            <a:ext cx="3470795" cy="535683"/>
          </a:xfrm>
          <a:prstGeom prst="arc">
            <a:avLst>
              <a:gd name="adj1" fmla="val 84037"/>
              <a:gd name="adj2" fmla="val 10504928"/>
            </a:avLst>
          </a:prstGeom>
          <a:ln w="254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3AE311C-55A9-49C5-A9B8-A8DA7A32C815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55D1013-AF34-4D80-ACEB-4AEBACBC079F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4E0191-FAC1-4F88-8198-9D3A08D1A27A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4290F13-B201-4CE9-ADBC-59624A5549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5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12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1" name="Овал 20"/>
          <p:cNvSpPr/>
          <p:nvPr/>
        </p:nvSpPr>
        <p:spPr>
          <a:xfrm>
            <a:off x="487894" y="3251397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487893" y="4090693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</a:t>
            </a:r>
          </a:p>
        </p:txBody>
      </p:sp>
      <p:sp>
        <p:nvSpPr>
          <p:cNvPr id="25" name="Овал 24"/>
          <p:cNvSpPr/>
          <p:nvPr/>
        </p:nvSpPr>
        <p:spPr>
          <a:xfrm>
            <a:off x="487893" y="4928764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62134" y="5700108"/>
            <a:ext cx="5033865" cy="558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итогового отчета и утверждение результатов оценки</a:t>
            </a:r>
          </a:p>
        </p:txBody>
      </p:sp>
      <p:sp>
        <p:nvSpPr>
          <p:cNvPr id="27" name="Овал 26"/>
          <p:cNvSpPr/>
          <p:nvPr/>
        </p:nvSpPr>
        <p:spPr>
          <a:xfrm>
            <a:off x="487893" y="5766836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7A02AF2-84C0-4E1E-9D30-CD3FB140D638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ECD928E-78B3-4BA9-B383-9E753CA0522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5FE4FE8-E1CB-4046-8146-4E9858B40D36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CA0D5A1-5B3B-4AA3-AE79-D5F5EE020C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2" name="Скругленный прямоугольник 23">
            <a:extLst>
              <a:ext uri="{FF2B5EF4-FFF2-40B4-BE49-F238E27FC236}">
                <a16:creationId xmlns:a16="http://schemas.microsoft.com/office/drawing/2014/main" id="{BDBEDAF9-626C-48CD-918C-BC688C495843}"/>
              </a:ext>
            </a:extLst>
          </p:cNvPr>
          <p:cNvSpPr/>
          <p:nvPr/>
        </p:nvSpPr>
        <p:spPr>
          <a:xfrm>
            <a:off x="1062134" y="4862036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 размещение промежуточного отчета</a:t>
            </a:r>
          </a:p>
        </p:txBody>
      </p:sp>
      <p:sp>
        <p:nvSpPr>
          <p:cNvPr id="33" name="Скругленный прямоугольник 21">
            <a:extLst>
              <a:ext uri="{FF2B5EF4-FFF2-40B4-BE49-F238E27FC236}">
                <a16:creationId xmlns:a16="http://schemas.microsoft.com/office/drawing/2014/main" id="{53F9CF7F-6C5F-4DAA-8373-5ACAB254D82F}"/>
              </a:ext>
            </a:extLst>
          </p:cNvPr>
          <p:cNvSpPr/>
          <p:nvPr/>
        </p:nvSpPr>
        <p:spPr>
          <a:xfrm>
            <a:off x="1062134" y="4023965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Оценка объектов недвижимости</a:t>
            </a:r>
          </a:p>
        </p:txBody>
      </p:sp>
      <p:sp>
        <p:nvSpPr>
          <p:cNvPr id="34" name="Скругленный прямоугольник 19">
            <a:extLst>
              <a:ext uri="{FF2B5EF4-FFF2-40B4-BE49-F238E27FC236}">
                <a16:creationId xmlns:a16="http://schemas.microsoft.com/office/drawing/2014/main" id="{E8B27C59-3638-49C1-B5FE-4281CF59CCAE}"/>
              </a:ext>
            </a:extLst>
          </p:cNvPr>
          <p:cNvSpPr/>
          <p:nvPr/>
        </p:nvSpPr>
        <p:spPr>
          <a:xfrm>
            <a:off x="1062134" y="3185894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Обработка перечня и группировка объектов недвижимости</a:t>
            </a:r>
          </a:p>
        </p:txBody>
      </p:sp>
      <p:sp>
        <p:nvSpPr>
          <p:cNvPr id="35" name="Скругленный прямоугольник 14">
            <a:extLst>
              <a:ext uri="{FF2B5EF4-FFF2-40B4-BE49-F238E27FC236}">
                <a16:creationId xmlns:a16="http://schemas.microsoft.com/office/drawing/2014/main" id="{DB60E282-69A5-48F8-A208-BFDEEF6C771D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36" name="Скругленный прямоугольник 15">
            <a:extLst>
              <a:ext uri="{FF2B5EF4-FFF2-40B4-BE49-F238E27FC236}">
                <a16:creationId xmlns:a16="http://schemas.microsoft.com/office/drawing/2014/main" id="{1DE7BCD7-BB8B-41BF-998C-09AA79D63392}"/>
              </a:ext>
            </a:extLst>
          </p:cNvPr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769940-1380-4DEC-A70F-5C52F0C3E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5599" y="3655547"/>
            <a:ext cx="2617020" cy="243178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E2B6ACD-FA08-40C1-A3F7-A6D931D5B042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2DECC54-BF4D-4DD5-9E4B-52E27711AEAE}"/>
              </a:ext>
            </a:extLst>
          </p:cNvPr>
          <p:cNvSpPr/>
          <p:nvPr/>
        </p:nvSpPr>
        <p:spPr>
          <a:xfrm>
            <a:off x="6632987" y="1418128"/>
            <a:ext cx="4476750" cy="966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прием обращений о предоставлении разъяснений, связанных с определением кадастровой стоимости;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B942DCAA-293A-433A-A0AD-26338E7924B5}"/>
              </a:ext>
            </a:extLst>
          </p:cNvPr>
          <p:cNvSpPr/>
          <p:nvPr/>
        </p:nvSpPr>
        <p:spPr>
          <a:xfrm>
            <a:off x="6632987" y="2405420"/>
            <a:ext cx="44968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прием обращений об исправлении ошибок, допущенных при определении кадастровой стоимости.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" name="Picture 2" descr="http://xn----7sbkc3bno7i.xn--p1ai/wp-content/uploads/2016/06/workplace-view-folders.jpg">
            <a:extLst>
              <a:ext uri="{FF2B5EF4-FFF2-40B4-BE49-F238E27FC236}">
                <a16:creationId xmlns:a16="http://schemas.microsoft.com/office/drawing/2014/main" id="{174B97FC-9521-412B-A4B2-9F72D0FCE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202" y="4388108"/>
            <a:ext cx="1816628" cy="160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648371-F4AE-4C6E-8E8F-5230048BAF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697" y="3403541"/>
            <a:ext cx="2274413" cy="127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7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13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07844" y="280222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Рязань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7C0057A-A804-4876-B2E0-77829BDF5E2A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813D5BE-A2BC-46D6-9B09-B1468E14CCC0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9FEE351-FD51-466F-BDE7-261EA85C9548}"/>
              </a:ext>
            </a:extLst>
          </p:cNvPr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3675A3-B69C-477A-A977-6AEF0EE9E9D5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28152FB-123D-4C0B-82CC-22A90AB7DD8C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2B3163B-9C98-44F2-8BA3-A34A5CD8D74A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FD50C46-B312-49E8-9E29-D9425C7E3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DD36F6B-33E1-438C-8071-67C9A34CEACB}"/>
              </a:ext>
            </a:extLst>
          </p:cNvPr>
          <p:cNvSpPr txBox="1"/>
          <p:nvPr/>
        </p:nvSpPr>
        <p:spPr>
          <a:xfrm>
            <a:off x="356127" y="6485661"/>
            <a:ext cx="222595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кадровый вопрос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193998-3B33-4424-8E29-1EC42B9D59DC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КАДРОВЫЙ ВОПРОС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386041-4D65-4C9C-A3EA-BA60D589DA83}"/>
              </a:ext>
            </a:extLst>
          </p:cNvPr>
          <p:cNvSpPr txBox="1"/>
          <p:nvPr/>
        </p:nvSpPr>
        <p:spPr>
          <a:xfrm rot="16200000">
            <a:off x="-1506635" y="3457482"/>
            <a:ext cx="4497357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spc="1200" dirty="0"/>
              <a:t>ИСТОЧНИКИ</a:t>
            </a: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3AC98981-4BEC-4420-BCE8-B7CDC8E8739F}"/>
              </a:ext>
            </a:extLst>
          </p:cNvPr>
          <p:cNvCxnSpPr/>
          <p:nvPr/>
        </p:nvCxnSpPr>
        <p:spPr>
          <a:xfrm>
            <a:off x="1034432" y="1501190"/>
            <a:ext cx="0" cy="4497355"/>
          </a:xfrm>
          <a:prstGeom prst="line">
            <a:avLst/>
          </a:prstGeom>
          <a:ln w="254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1" name="Пятиугольник 6">
            <a:extLst>
              <a:ext uri="{FF2B5EF4-FFF2-40B4-BE49-F238E27FC236}">
                <a16:creationId xmlns:a16="http://schemas.microsoft.com/office/drawing/2014/main" id="{584320C0-36C1-47C4-8E0A-E27DBF3B68B5}"/>
              </a:ext>
            </a:extLst>
          </p:cNvPr>
          <p:cNvSpPr/>
          <p:nvPr/>
        </p:nvSpPr>
        <p:spPr>
          <a:xfrm>
            <a:off x="1107845" y="1819340"/>
            <a:ext cx="9544614" cy="61271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Рыночные оценщики</a:t>
            </a:r>
          </a:p>
        </p:txBody>
      </p:sp>
      <p:sp>
        <p:nvSpPr>
          <p:cNvPr id="52" name="Пятиугольник 29">
            <a:extLst>
              <a:ext uri="{FF2B5EF4-FFF2-40B4-BE49-F238E27FC236}">
                <a16:creationId xmlns:a16="http://schemas.microsoft.com/office/drawing/2014/main" id="{A2A2F92E-BCE0-4363-9D58-58BBDA0BD1F3}"/>
              </a:ext>
            </a:extLst>
          </p:cNvPr>
          <p:cNvSpPr/>
          <p:nvPr/>
        </p:nvSpPr>
        <p:spPr>
          <a:xfrm>
            <a:off x="1107845" y="2865397"/>
            <a:ext cx="9544614" cy="61271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Представители разных структур органов государственной</a:t>
            </a:r>
          </a:p>
          <a:p>
            <a:pPr algn="ctr"/>
            <a:r>
              <a:rPr lang="ru-RU" sz="2400" b="1" dirty="0"/>
              <a:t>власти и органов местного самоуправления</a:t>
            </a:r>
          </a:p>
        </p:txBody>
      </p:sp>
      <p:sp>
        <p:nvSpPr>
          <p:cNvPr id="53" name="Пятиугольник 30">
            <a:extLst>
              <a:ext uri="{FF2B5EF4-FFF2-40B4-BE49-F238E27FC236}">
                <a16:creationId xmlns:a16="http://schemas.microsoft.com/office/drawing/2014/main" id="{A4DF9F75-A73B-444D-B0E4-5536523EF0AF}"/>
              </a:ext>
            </a:extLst>
          </p:cNvPr>
          <p:cNvSpPr/>
          <p:nvPr/>
        </p:nvSpPr>
        <p:spPr>
          <a:xfrm>
            <a:off x="1107845" y="4957510"/>
            <a:ext cx="9544614" cy="61271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Агентства недвижимости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201EEC9-324B-43AF-9F38-F7F1289D9107}"/>
              </a:ext>
            </a:extLst>
          </p:cNvPr>
          <p:cNvSpPr txBox="1"/>
          <p:nvPr/>
        </p:nvSpPr>
        <p:spPr>
          <a:xfrm rot="16200000">
            <a:off x="9251166" y="3457483"/>
            <a:ext cx="4497357" cy="58477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spc="1200" dirty="0"/>
              <a:t>КОМАНДА ГБУ</a:t>
            </a: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2FE41940-1EEB-42C4-9FEA-9BBC80B8C56C}"/>
              </a:ext>
            </a:extLst>
          </p:cNvPr>
          <p:cNvCxnSpPr/>
          <p:nvPr/>
        </p:nvCxnSpPr>
        <p:spPr>
          <a:xfrm>
            <a:off x="11207457" y="1501189"/>
            <a:ext cx="0" cy="4497355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6" name="Пятиугольник 34">
            <a:extLst>
              <a:ext uri="{FF2B5EF4-FFF2-40B4-BE49-F238E27FC236}">
                <a16:creationId xmlns:a16="http://schemas.microsoft.com/office/drawing/2014/main" id="{90341E45-408D-42B6-9D6B-21166EFF702E}"/>
              </a:ext>
            </a:extLst>
          </p:cNvPr>
          <p:cNvSpPr/>
          <p:nvPr/>
        </p:nvSpPr>
        <p:spPr>
          <a:xfrm>
            <a:off x="1107845" y="3911454"/>
            <a:ext cx="9544614" cy="61271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Кадастровая палата</a:t>
            </a:r>
          </a:p>
        </p:txBody>
      </p:sp>
      <p:pic>
        <p:nvPicPr>
          <p:cNvPr id="57" name="Picture 3" descr="E:\1\approved.png">
            <a:extLst>
              <a:ext uri="{FF2B5EF4-FFF2-40B4-BE49-F238E27FC236}">
                <a16:creationId xmlns:a16="http://schemas.microsoft.com/office/drawing/2014/main" id="{6A35E00E-372D-48CC-B570-D8B92A0A1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459" y="1860970"/>
            <a:ext cx="529450" cy="5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3" descr="E:\1\approved.png">
            <a:extLst>
              <a:ext uri="{FF2B5EF4-FFF2-40B4-BE49-F238E27FC236}">
                <a16:creationId xmlns:a16="http://schemas.microsoft.com/office/drawing/2014/main" id="{30231E06-1626-46D1-BB8F-BA7B55B55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459" y="2907027"/>
            <a:ext cx="529450" cy="5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3" descr="E:\1\approved.png">
            <a:extLst>
              <a:ext uri="{FF2B5EF4-FFF2-40B4-BE49-F238E27FC236}">
                <a16:creationId xmlns:a16="http://schemas.microsoft.com/office/drawing/2014/main" id="{AB6CAFAE-9A1E-4550-8A74-0610AA041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459" y="3953084"/>
            <a:ext cx="529450" cy="5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" descr="E:\1\approved.png">
            <a:extLst>
              <a:ext uri="{FF2B5EF4-FFF2-40B4-BE49-F238E27FC236}">
                <a16:creationId xmlns:a16="http://schemas.microsoft.com/office/drawing/2014/main" id="{8BAA7274-170A-472E-9663-B8FB15A82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459" y="4999140"/>
            <a:ext cx="529450" cy="5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E:\recruitment_w.png">
            <a:extLst>
              <a:ext uri="{FF2B5EF4-FFF2-40B4-BE49-F238E27FC236}">
                <a16:creationId xmlns:a16="http://schemas.microsoft.com/office/drawing/2014/main" id="{27C89AE5-EEA5-4EDC-B96E-476621127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73" y="4964143"/>
            <a:ext cx="599443" cy="59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E:\recruitment_w.png">
            <a:extLst>
              <a:ext uri="{FF2B5EF4-FFF2-40B4-BE49-F238E27FC236}">
                <a16:creationId xmlns:a16="http://schemas.microsoft.com/office/drawing/2014/main" id="{3A38F7CB-DD15-47DC-99B3-187F2189F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73" y="3918087"/>
            <a:ext cx="599443" cy="59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E:\recruitment_w.png">
            <a:extLst>
              <a:ext uri="{FF2B5EF4-FFF2-40B4-BE49-F238E27FC236}">
                <a16:creationId xmlns:a16="http://schemas.microsoft.com/office/drawing/2014/main" id="{F58ABBC6-E2D4-4CF4-BBC2-643903398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73" y="2872030"/>
            <a:ext cx="599443" cy="59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E:\recruitment_w.png">
            <a:extLst>
              <a:ext uri="{FF2B5EF4-FFF2-40B4-BE49-F238E27FC236}">
                <a16:creationId xmlns:a16="http://schemas.microsoft.com/office/drawing/2014/main" id="{6AE5AF4E-10B1-4316-A4DA-14BC946C4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73" y="1829077"/>
            <a:ext cx="599443" cy="59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96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14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07844" y="280222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Рязань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19E08-D4D9-4228-AF25-41F06362F949}"/>
              </a:ext>
            </a:extLst>
          </p:cNvPr>
          <p:cNvSpPr txBox="1"/>
          <p:nvPr/>
        </p:nvSpPr>
        <p:spPr>
          <a:xfrm>
            <a:off x="3975555" y="2215835"/>
            <a:ext cx="7563305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/>
              <a:t>иметь </a:t>
            </a:r>
            <a:r>
              <a:rPr lang="ru-RU" sz="2400" u="sng" dirty="0"/>
              <a:t>опыт работы</a:t>
            </a:r>
            <a:r>
              <a:rPr lang="ru-RU" sz="2400" dirty="0"/>
              <a:t>, связанный с определением кадастровой и (или) иных видов стоимости объектов недвижимости, </a:t>
            </a:r>
            <a:r>
              <a:rPr lang="ru-RU" sz="2400" u="sng" dirty="0"/>
              <a:t>не менее 3 лет на день приема на работу в ГБУ</a:t>
            </a:r>
            <a:r>
              <a:rPr lang="ru-RU" sz="2400" dirty="0"/>
              <a:t> и осуществлять профессиональную деятельность, связанную с определением стоимости объектов недвижимости, в течение 3 лет на день приема на работу в ГБУ;</a:t>
            </a:r>
          </a:p>
          <a:p>
            <a:pPr algn="ctr"/>
            <a:r>
              <a:rPr lang="ru-RU" sz="2400" u="sng" dirty="0"/>
              <a:t>или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400" dirty="0"/>
              <a:t>иметь опыт работы в ГБУ, связанный с определением кадастровой стоимости, не менее 3 лет.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7C0057A-A804-4876-B2E0-77829BDF5E2A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813D5BE-A2BC-46D6-9B09-B1468E14CCC0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9FEE351-FD51-466F-BDE7-261EA85C9548}"/>
              </a:ext>
            </a:extLst>
          </p:cNvPr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3675A3-B69C-477A-A977-6AEF0EE9E9D5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28152FB-123D-4C0B-82CC-22A90AB7DD8C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2B3163B-9C98-44F2-8BA3-A34A5CD8D74A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FD50C46-B312-49E8-9E29-D9425C7E3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DD36F6B-33E1-438C-8071-67C9A34CEACB}"/>
              </a:ext>
            </a:extLst>
          </p:cNvPr>
          <p:cNvSpPr txBox="1"/>
          <p:nvPr/>
        </p:nvSpPr>
        <p:spPr>
          <a:xfrm>
            <a:off x="356127" y="6485661"/>
            <a:ext cx="222595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кадровый вопрос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193998-3B33-4424-8E29-1EC42B9D59DC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КАДРОВЫЙ ВОПРОС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71FD2C-DED0-42D7-8B3D-C12F56283DAC}"/>
              </a:ext>
            </a:extLst>
          </p:cNvPr>
          <p:cNvSpPr txBox="1"/>
          <p:nvPr/>
        </p:nvSpPr>
        <p:spPr>
          <a:xfrm>
            <a:off x="120718" y="1390526"/>
            <a:ext cx="636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кадастровым оценщикам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1BA2F65D-C0EA-4BB5-8889-D8A59D7EB93B}"/>
              </a:ext>
            </a:extLst>
          </p:cNvPr>
          <p:cNvCxnSpPr>
            <a:cxnSpLocks/>
          </p:cNvCxnSpPr>
          <p:nvPr/>
        </p:nvCxnSpPr>
        <p:spPr>
          <a:xfrm flipH="1">
            <a:off x="120719" y="1858854"/>
            <a:ext cx="5186572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1E66678-714A-4D79-9FE1-A460D0DD28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27" y="2704289"/>
            <a:ext cx="3535680" cy="239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5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2" y="1509823"/>
            <a:ext cx="5814689" cy="3876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ГБУ РО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2018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783D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6127" y="6485661"/>
            <a:ext cx="222595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общественный совет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53362" y="2049345"/>
            <a:ext cx="4035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ПОДПИСАНО СОГЛАШЕНИЕ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340066" y="2949268"/>
            <a:ext cx="4692024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 Рязанской торгово-промышленной палатой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0403"/>
          <a:stretch/>
        </p:blipFill>
        <p:spPr>
          <a:xfrm>
            <a:off x="7254757" y="2657096"/>
            <a:ext cx="398605" cy="505036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8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15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1FEEBD3-04A0-4308-837F-F03599573D24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516FEB1-A852-433F-9BF9-544E39B0592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B39EF36-CF7C-41CF-9721-95C4D8FE165B}"/>
              </a:ext>
            </a:extLst>
          </p:cNvPr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8BB7DBD-9222-45A0-92EB-F880375C3480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EB4BC33-E495-447D-9CCA-63B43A3D3743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8B9C82E-7813-4A13-9621-713D2B6D2B1C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73AC67B-EE5C-4386-BC99-008466A11E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9AC1440-C8A3-4641-8E9A-614E56F6EA3D}"/>
              </a:ext>
            </a:extLst>
          </p:cNvPr>
          <p:cNvSpPr txBox="1"/>
          <p:nvPr/>
        </p:nvSpPr>
        <p:spPr>
          <a:xfrm>
            <a:off x="1530097" y="812560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ОБЩЕСТВЕННЫЙ СОВЕТ ПО ОЦЕНОЧНОЙ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14381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ГБУ РО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2018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783D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6127" y="6485661"/>
            <a:ext cx="222595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общественный совет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4913" y="1434853"/>
            <a:ext cx="10842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Создание общественного</a:t>
            </a:r>
            <a:r>
              <a:rPr kumimoji="0" lang="ru-RU" sz="2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совета на базе Торгово-промышленной палаты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16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1FEEBD3-04A0-4308-837F-F03599573D24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516FEB1-A852-433F-9BF9-544E39B0592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B39EF36-CF7C-41CF-9721-95C4D8FE165B}"/>
              </a:ext>
            </a:extLst>
          </p:cNvPr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8BB7DBD-9222-45A0-92EB-F880375C3480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EB4BC33-E495-447D-9CCA-63B43A3D3743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8B9C82E-7813-4A13-9621-713D2B6D2B1C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73AC67B-EE5C-4386-BC99-008466A11E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9AC1440-C8A3-4641-8E9A-614E56F6EA3D}"/>
              </a:ext>
            </a:extLst>
          </p:cNvPr>
          <p:cNvSpPr txBox="1"/>
          <p:nvPr/>
        </p:nvSpPr>
        <p:spPr>
          <a:xfrm>
            <a:off x="1530097" y="812560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ОБЩЕСТВЕННЫЙ СОВЕТ ПО ОЦЕНОЧНОЙ ДЕЯТЕЛЬНОСТИ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2F0144-FE56-4B06-A86B-37033226F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632" y="1924325"/>
            <a:ext cx="6386732" cy="420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51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ГБУ РО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2018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783D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6127" y="6485661"/>
            <a:ext cx="239630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от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крытость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и сотрудничество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0098" y="842188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СОЦИАЛЬНЫЕ СЕТИ</a:t>
            </a:r>
          </a:p>
        </p:txBody>
      </p:sp>
      <p:pic>
        <p:nvPicPr>
          <p:cNvPr id="4099" name="Picture 3" descr="E:\1\site\2018-11-11_1752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55" b="-1"/>
          <a:stretch/>
        </p:blipFill>
        <p:spPr bwMode="auto">
          <a:xfrm>
            <a:off x="5122447" y="1660225"/>
            <a:ext cx="7069553" cy="37079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37928" lon="2400000" rev="47451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01" y="1658404"/>
            <a:ext cx="7122899" cy="38963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 fov="2700000">
              <a:rot lat="540000" lon="192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B7EA7D-000D-4C2C-83E2-3F5BCD5368CF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591A081-E382-4486-ACA4-38E786130E4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AF89F34-1F81-4E97-B37A-8014F755F825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FC33CA9-473B-4AC2-9E82-56115A13D9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50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732103"/>
            <a:ext cx="12192001" cy="5750774"/>
          </a:xfrm>
          <a:prstGeom prst="rect">
            <a:avLst/>
          </a:prstGeom>
          <a:gradFill>
            <a:gsLst>
              <a:gs pos="84000">
                <a:srgbClr val="C1D9F0"/>
              </a:gs>
              <a:gs pos="50000">
                <a:srgbClr val="BAD5EE">
                  <a:lumMod val="86000"/>
                </a:srgbClr>
              </a:gs>
              <a:gs pos="20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ГБУ РО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2018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783D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50371" y="6479454"/>
            <a:ext cx="254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Открытость и сотрудничество</a:t>
            </a:r>
          </a:p>
        </p:txBody>
      </p:sp>
      <p:pic>
        <p:nvPicPr>
          <p:cNvPr id="6153" name="Picture 9" descr="E:\1\kljlkj_30sec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70" y="752993"/>
            <a:ext cx="11072240" cy="57298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6614" y="744628"/>
            <a:ext cx="76896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Наши коллеги-партнеры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D4C715F-53BE-4B60-A74F-4C0A001DA897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221EB1D-5C74-4900-A371-762DB97EA1A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F564223-D07D-446E-8E48-2C4C078C6377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7FC5573-EB3C-42A1-BBB8-355D70CF86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34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03412" y="2845836"/>
            <a:ext cx="978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AE7B77C-A970-496A-9A70-34A2159B25C1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7F98DC2-559B-4625-A996-4D178E3E86A2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4CF2DBB-14B7-4745-A370-7D871998386C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84FC51C-5EF1-4021-BFAA-A14E7AAA32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62FB2C0-971C-4252-9664-84F0E985B239}"/>
              </a:ext>
            </a:extLst>
          </p:cNvPr>
          <p:cNvCxnSpPr/>
          <p:nvPr/>
        </p:nvCxnSpPr>
        <p:spPr>
          <a:xfrm flipH="1">
            <a:off x="356128" y="6525513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A76886B-BD53-4826-9247-6D5D55CABDFD}"/>
              </a:ext>
            </a:extLst>
          </p:cNvPr>
          <p:cNvSpPr txBox="1"/>
          <p:nvPr/>
        </p:nvSpPr>
        <p:spPr>
          <a:xfrm>
            <a:off x="338413" y="6478429"/>
            <a:ext cx="148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173941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FCF24E72-8EC8-46AA-8B0A-48672F8F03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40" t="9804" r="31791" b="4534"/>
          <a:stretch/>
        </p:blipFill>
        <p:spPr>
          <a:xfrm>
            <a:off x="9086712" y="3391631"/>
            <a:ext cx="911858" cy="1286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8F9B371D-453D-4886-A779-EAC9D4780C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40" t="9804" r="31791" b="4534"/>
          <a:stretch/>
        </p:blipFill>
        <p:spPr>
          <a:xfrm>
            <a:off x="8350810" y="3225790"/>
            <a:ext cx="911858" cy="1286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5" name="Скругленный прямоугольник 54">
            <a:extLst>
              <a:ext uri="{FF2B5EF4-FFF2-40B4-BE49-F238E27FC236}">
                <a16:creationId xmlns:a16="http://schemas.microsoft.com/office/drawing/2014/main" id="{22E22239-4169-4618-9FF2-33068A08882D}"/>
              </a:ext>
            </a:extLst>
          </p:cNvPr>
          <p:cNvSpPr/>
          <p:nvPr/>
        </p:nvSpPr>
        <p:spPr>
          <a:xfrm>
            <a:off x="1317083" y="2338596"/>
            <a:ext cx="2529991" cy="70007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ПРАВИТЕЛЬСТВО СУБЪЕКТА РФ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ГБУ РО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2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2018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783D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783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75983" y="764660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6128" y="6485661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введение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650372" y="821860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ИЗМЕНЕНИЯ В ОБЛАСТИ ПРОВЕДЕНИЯ КАДАСТРОВОЙ ОЦЕНКИ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21082A2-5AB4-4D3A-BA9B-6987C5E4AE2C}"/>
              </a:ext>
            </a:extLst>
          </p:cNvPr>
          <p:cNvSpPr/>
          <p:nvPr/>
        </p:nvSpPr>
        <p:spPr>
          <a:xfrm>
            <a:off x="6960860" y="1285438"/>
            <a:ext cx="5079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</a:rPr>
              <a:t>Федеральный закон от 03.07.2016 №</a:t>
            </a:r>
            <a:r>
              <a:rPr lang="en-US" sz="2000" dirty="0">
                <a:solidFill>
                  <a:prstClr val="black"/>
                </a:solidFill>
              </a:rPr>
              <a:t> 237-</a:t>
            </a:r>
            <a:r>
              <a:rPr lang="ru-RU" sz="2000" dirty="0">
                <a:solidFill>
                  <a:prstClr val="black"/>
                </a:solidFill>
              </a:rPr>
              <a:t>ФЗ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69F0F972-58FA-481A-840B-599331B90C29}"/>
              </a:ext>
            </a:extLst>
          </p:cNvPr>
          <p:cNvCxnSpPr/>
          <p:nvPr/>
        </p:nvCxnSpPr>
        <p:spPr>
          <a:xfrm flipH="1">
            <a:off x="5411752" y="1355741"/>
            <a:ext cx="1309131" cy="2214596"/>
          </a:xfrm>
          <a:prstGeom prst="line">
            <a:avLst/>
          </a:prstGeom>
          <a:noFill/>
          <a:ln w="38100" cap="rnd" cmpd="sng" algn="ctr">
            <a:solidFill>
              <a:srgbClr val="5FCBEF"/>
            </a:solidFill>
            <a:prstDash val="solid"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flat"/>
        </p:spPr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846B978A-793F-4E73-8F91-DCB21393078B}"/>
              </a:ext>
            </a:extLst>
          </p:cNvPr>
          <p:cNvCxnSpPr/>
          <p:nvPr/>
        </p:nvCxnSpPr>
        <p:spPr>
          <a:xfrm>
            <a:off x="5411752" y="3587065"/>
            <a:ext cx="566551" cy="872606"/>
          </a:xfrm>
          <a:prstGeom prst="line">
            <a:avLst/>
          </a:prstGeom>
          <a:noFill/>
          <a:ln w="38100" cap="rnd" cmpd="sng" algn="ctr">
            <a:solidFill>
              <a:srgbClr val="5FCBEF"/>
            </a:solidFill>
            <a:prstDash val="solid"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flat"/>
        </p:spPr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853FBBB3-F1F3-41BD-8972-E4126A40FB33}"/>
              </a:ext>
            </a:extLst>
          </p:cNvPr>
          <p:cNvCxnSpPr/>
          <p:nvPr/>
        </p:nvCxnSpPr>
        <p:spPr>
          <a:xfrm flipH="1">
            <a:off x="5214545" y="4457244"/>
            <a:ext cx="754918" cy="1515979"/>
          </a:xfrm>
          <a:prstGeom prst="line">
            <a:avLst/>
          </a:prstGeom>
          <a:noFill/>
          <a:ln w="38100" cap="rnd" cmpd="sng" algn="ctr">
            <a:solidFill>
              <a:srgbClr val="5FCBEF"/>
            </a:solidFill>
            <a:prstDash val="solid"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flat"/>
        </p:spPr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AF589B3-6158-4054-9565-33545E1FAAF4}"/>
              </a:ext>
            </a:extLst>
          </p:cNvPr>
          <p:cNvSpPr/>
          <p:nvPr/>
        </p:nvSpPr>
        <p:spPr>
          <a:xfrm>
            <a:off x="148061" y="1300253"/>
            <a:ext cx="56296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 закон от 29.07.1998 № 135-ФЗ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5370A21-5F4B-4C96-AEFC-1B35FEC2479B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172C79F-3EED-4850-95BF-51A494FC70DF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136F71A-EF52-4264-99BE-2D4289DD2576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7537CB7-35D1-4619-B07D-6E2CADE0F0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24B76C35-15B6-4A73-9D33-0171DF34C3B6}"/>
              </a:ext>
            </a:extLst>
          </p:cNvPr>
          <p:cNvGrpSpPr/>
          <p:nvPr/>
        </p:nvGrpSpPr>
        <p:grpSpPr>
          <a:xfrm>
            <a:off x="2133753" y="1834044"/>
            <a:ext cx="896652" cy="539780"/>
            <a:chOff x="371168" y="1177867"/>
            <a:chExt cx="1315616" cy="1315616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12BAC971-2179-43ED-9328-D3A1F980CBB0}"/>
                </a:ext>
              </a:extLst>
            </p:cNvPr>
            <p:cNvSpPr/>
            <p:nvPr/>
          </p:nvSpPr>
          <p:spPr>
            <a:xfrm>
              <a:off x="371168" y="1177867"/>
              <a:ext cx="1315616" cy="1315616"/>
            </a:xfrm>
            <a:prstGeom prst="ellipse">
              <a:avLst/>
            </a:prstGeom>
            <a:ln w="889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Picture 2" descr="E:\1\png2\002-bank.png">
              <a:extLst>
                <a:ext uri="{FF2B5EF4-FFF2-40B4-BE49-F238E27FC236}">
                  <a16:creationId xmlns:a16="http://schemas.microsoft.com/office/drawing/2014/main" id="{FA58D609-4006-4D7A-806C-986F48F6B4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326" y="1310708"/>
              <a:ext cx="919300" cy="91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E1CB7D-8CE1-446A-9DFD-037333AD0C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99" y="3186265"/>
            <a:ext cx="2086696" cy="1273498"/>
          </a:xfrm>
          <a:prstGeom prst="rect">
            <a:avLst/>
          </a:prstGeom>
        </p:spPr>
      </p:pic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060986C6-AB04-4008-A8FB-B55C2649B468}"/>
              </a:ext>
            </a:extLst>
          </p:cNvPr>
          <p:cNvSpPr/>
          <p:nvPr/>
        </p:nvSpPr>
        <p:spPr>
          <a:xfrm>
            <a:off x="2189448" y="2943530"/>
            <a:ext cx="761598" cy="485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AEF400AB-F61A-4870-AA1F-DA71FF5AB288}"/>
              </a:ext>
            </a:extLst>
          </p:cNvPr>
          <p:cNvSpPr/>
          <p:nvPr/>
        </p:nvSpPr>
        <p:spPr>
          <a:xfrm>
            <a:off x="2161918" y="4370168"/>
            <a:ext cx="761598" cy="485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31628263-AA74-42FA-BE22-719945382614}"/>
              </a:ext>
            </a:extLst>
          </p:cNvPr>
          <p:cNvSpPr/>
          <p:nvPr/>
        </p:nvSpPr>
        <p:spPr>
          <a:xfrm>
            <a:off x="1842881" y="4865708"/>
            <a:ext cx="1369579" cy="710327"/>
          </a:xfrm>
          <a:prstGeom prst="ellipse">
            <a:avLst/>
          </a:prstGeom>
          <a:ln w="889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4" descr="E:\1\png2\021-building-8.png">
            <a:extLst>
              <a:ext uri="{FF2B5EF4-FFF2-40B4-BE49-F238E27FC236}">
                <a16:creationId xmlns:a16="http://schemas.microsoft.com/office/drawing/2014/main" id="{73C13651-BBBE-4CC7-ABDC-B60ED375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542" y="4970644"/>
            <a:ext cx="884255" cy="53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Скругленный прямоугольник 20">
            <a:extLst>
              <a:ext uri="{FF2B5EF4-FFF2-40B4-BE49-F238E27FC236}">
                <a16:creationId xmlns:a16="http://schemas.microsoft.com/office/drawing/2014/main" id="{960953AC-7244-4D3C-9BE9-A856E9CE8E53}"/>
              </a:ext>
            </a:extLst>
          </p:cNvPr>
          <p:cNvSpPr/>
          <p:nvPr/>
        </p:nvSpPr>
        <p:spPr>
          <a:xfrm>
            <a:off x="1019963" y="5653666"/>
            <a:ext cx="3015412" cy="328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РЫНОЧНЫЙ ОЦЕНЩИК</a:t>
            </a:r>
          </a:p>
        </p:txBody>
      </p:sp>
      <p:sp>
        <p:nvSpPr>
          <p:cNvPr id="51" name="Скругленный прямоугольник 54">
            <a:extLst>
              <a:ext uri="{FF2B5EF4-FFF2-40B4-BE49-F238E27FC236}">
                <a16:creationId xmlns:a16="http://schemas.microsoft.com/office/drawing/2014/main" id="{D4DAB485-830C-4391-97E5-700CF977151E}"/>
              </a:ext>
            </a:extLst>
          </p:cNvPr>
          <p:cNvSpPr/>
          <p:nvPr/>
        </p:nvSpPr>
        <p:spPr>
          <a:xfrm>
            <a:off x="7916593" y="2338596"/>
            <a:ext cx="2529991" cy="70007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ПРАВИТЕЛЬСТВО СУБЪЕКТА РФ</a:t>
            </a:r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A7068D9B-78BC-48F3-AB28-89C151FCF8B9}"/>
              </a:ext>
            </a:extLst>
          </p:cNvPr>
          <p:cNvGrpSpPr/>
          <p:nvPr/>
        </p:nvGrpSpPr>
        <p:grpSpPr>
          <a:xfrm>
            <a:off x="8733263" y="1834044"/>
            <a:ext cx="896652" cy="539780"/>
            <a:chOff x="371168" y="1177867"/>
            <a:chExt cx="1315616" cy="1315616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C0D8CDE5-519D-482D-96E8-BAE41CCF9F5F}"/>
                </a:ext>
              </a:extLst>
            </p:cNvPr>
            <p:cNvSpPr/>
            <p:nvPr/>
          </p:nvSpPr>
          <p:spPr>
            <a:xfrm>
              <a:off x="371168" y="1177867"/>
              <a:ext cx="1315616" cy="1315616"/>
            </a:xfrm>
            <a:prstGeom prst="ellipse">
              <a:avLst/>
            </a:prstGeom>
            <a:ln w="889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7" name="Picture 2" descr="E:\1\png2\002-bank.png">
              <a:extLst>
                <a:ext uri="{FF2B5EF4-FFF2-40B4-BE49-F238E27FC236}">
                  <a16:creationId xmlns:a16="http://schemas.microsoft.com/office/drawing/2014/main" id="{5DBF8823-22C3-4F2C-B129-0341359997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326" y="1310708"/>
              <a:ext cx="919300" cy="91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4" name="Стрелка: вниз 63">
            <a:extLst>
              <a:ext uri="{FF2B5EF4-FFF2-40B4-BE49-F238E27FC236}">
                <a16:creationId xmlns:a16="http://schemas.microsoft.com/office/drawing/2014/main" id="{FBB70EC3-2361-467A-8A6E-B73D4EFE18D6}"/>
              </a:ext>
            </a:extLst>
          </p:cNvPr>
          <p:cNvSpPr/>
          <p:nvPr/>
        </p:nvSpPr>
        <p:spPr>
          <a:xfrm>
            <a:off x="8788958" y="2943530"/>
            <a:ext cx="761598" cy="485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трелка: вниз 64">
            <a:extLst>
              <a:ext uri="{FF2B5EF4-FFF2-40B4-BE49-F238E27FC236}">
                <a16:creationId xmlns:a16="http://schemas.microsoft.com/office/drawing/2014/main" id="{5C47C64B-22BF-48C2-A541-DE9B5C2EE001}"/>
              </a:ext>
            </a:extLst>
          </p:cNvPr>
          <p:cNvSpPr/>
          <p:nvPr/>
        </p:nvSpPr>
        <p:spPr>
          <a:xfrm>
            <a:off x="8761428" y="4370168"/>
            <a:ext cx="761598" cy="485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7F1D2DAC-F4E1-4170-882A-D39858D52EB7}"/>
              </a:ext>
            </a:extLst>
          </p:cNvPr>
          <p:cNvSpPr/>
          <p:nvPr/>
        </p:nvSpPr>
        <p:spPr>
          <a:xfrm>
            <a:off x="8442391" y="4865708"/>
            <a:ext cx="1369579" cy="710327"/>
          </a:xfrm>
          <a:prstGeom prst="ellipse">
            <a:avLst/>
          </a:prstGeom>
          <a:ln w="889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Picture 4" descr="E:\1\png2\021-building-8.png">
            <a:extLst>
              <a:ext uri="{FF2B5EF4-FFF2-40B4-BE49-F238E27FC236}">
                <a16:creationId xmlns:a16="http://schemas.microsoft.com/office/drawing/2014/main" id="{B3CA228D-A92C-4BE2-841D-822CE62C7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052" y="4970644"/>
            <a:ext cx="884255" cy="53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Скругленный прямоугольник 20">
            <a:extLst>
              <a:ext uri="{FF2B5EF4-FFF2-40B4-BE49-F238E27FC236}">
                <a16:creationId xmlns:a16="http://schemas.microsoft.com/office/drawing/2014/main" id="{454169E6-F37B-4756-B297-2149BBF01040}"/>
              </a:ext>
            </a:extLst>
          </p:cNvPr>
          <p:cNvSpPr/>
          <p:nvPr/>
        </p:nvSpPr>
        <p:spPr>
          <a:xfrm>
            <a:off x="7619473" y="5653666"/>
            <a:ext cx="3266248" cy="328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БЮДЖЕТНОЕ УЧРЕЖДЕНИЕ </a:t>
            </a:r>
          </a:p>
        </p:txBody>
      </p:sp>
    </p:spTree>
    <p:extLst>
      <p:ext uri="{BB962C8B-B14F-4D97-AF65-F5344CB8AC3E}">
        <p14:creationId xmlns:p14="http://schemas.microsoft.com/office/powerpoint/2010/main" val="182774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3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6128" y="6484779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инструменты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B392C39-2E83-477D-8C03-AC2B80FC85A2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00519E8-310A-46BF-828F-CE33460A12CC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1B14DB7-BEDC-4F81-8F14-EB9B042E3E75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AC371BE-0C06-437F-BA73-9A0DF016F4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6" name="Скругленный прямоугольник 14">
            <a:extLst>
              <a:ext uri="{FF2B5EF4-FFF2-40B4-BE49-F238E27FC236}">
                <a16:creationId xmlns:a16="http://schemas.microsoft.com/office/drawing/2014/main" id="{1B5EBD43-A082-4426-83C3-514224972973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665CCE7A-F59D-452C-8238-4E7E52606F5F}"/>
              </a:ext>
            </a:extLst>
          </p:cNvPr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03C3609C-57B6-4AD2-B072-A3485C8400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412" t="10001" r="31412" b="3749"/>
          <a:stretch/>
        </p:blipFill>
        <p:spPr>
          <a:xfrm>
            <a:off x="7368814" y="1788751"/>
            <a:ext cx="1855083" cy="26181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00AD5DA8-B16F-405A-8924-A97E7A866C5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540" t="9804" r="31791" b="4534"/>
          <a:stretch/>
        </p:blipFill>
        <p:spPr>
          <a:xfrm>
            <a:off x="8583003" y="3117676"/>
            <a:ext cx="1855084" cy="26181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97601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4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8CECD22-6A96-4E45-94D4-111B0014F7E9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8681A52-85C8-4B04-9AF3-90A68B0F826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4A2EB1A-C364-44A5-9511-6FA3030F30F4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B9DCA04-6F8A-45B6-BC48-4575DBF923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5274D90-7F2D-471D-AD98-187831A3F52C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3116C62B-0A9B-41FF-8DE2-8C9093E6AF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9049" y="2601104"/>
            <a:ext cx="6792580" cy="3592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186DD95-6926-4BF0-A94E-5636982E2DDD}"/>
              </a:ext>
            </a:extLst>
          </p:cNvPr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541A617-7D88-4E6F-AEE6-CCDE5CA9F521}"/>
              </a:ext>
            </a:extLst>
          </p:cNvPr>
          <p:cNvSpPr txBox="1"/>
          <p:nvPr/>
        </p:nvSpPr>
        <p:spPr>
          <a:xfrm>
            <a:off x="356128" y="6484779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3906585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5E1B69-902F-47FB-BB26-0E82B1F88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695" y="2001023"/>
            <a:ext cx="6360595" cy="37421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5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62134" y="3185894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Обработка перечня и группировка объектов недвижимости</a:t>
            </a:r>
          </a:p>
        </p:txBody>
      </p:sp>
      <p:sp>
        <p:nvSpPr>
          <p:cNvPr id="21" name="Овал 20"/>
          <p:cNvSpPr/>
          <p:nvPr/>
        </p:nvSpPr>
        <p:spPr>
          <a:xfrm>
            <a:off x="487894" y="3251397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41C6F51-B22C-484B-9262-734A43EBCC94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4A56188-DD82-4E20-BD7D-649182AD532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3E188B7-E5CF-4B26-9393-ADA8DCCCF5AC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D9E5E94-B8B7-4BF7-8C48-1A90776173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28" name="Скругленный прямоугольник 14">
            <a:extLst>
              <a:ext uri="{FF2B5EF4-FFF2-40B4-BE49-F238E27FC236}">
                <a16:creationId xmlns:a16="http://schemas.microsoft.com/office/drawing/2014/main" id="{8FEF8CAB-332E-483D-9734-86BEC2BF9A49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29" name="Скругленный прямоугольник 15">
            <a:extLst>
              <a:ext uri="{FF2B5EF4-FFF2-40B4-BE49-F238E27FC236}">
                <a16:creationId xmlns:a16="http://schemas.microsoft.com/office/drawing/2014/main" id="{3566B30D-8F96-4E69-8631-0A8471F5C1A9}"/>
              </a:ext>
            </a:extLst>
          </p:cNvPr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8C6616-239B-4E7B-A2A9-C966C37C3E0B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DFCA58A-149B-4491-BFAC-64FECA976C54}"/>
              </a:ext>
            </a:extLst>
          </p:cNvPr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724037-02AF-48BC-A9BF-4C6A7663029D}"/>
              </a:ext>
            </a:extLst>
          </p:cNvPr>
          <p:cNvSpPr txBox="1"/>
          <p:nvPr/>
        </p:nvSpPr>
        <p:spPr>
          <a:xfrm>
            <a:off x="356128" y="6484779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4147965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6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1" name="Овал 20"/>
          <p:cNvSpPr/>
          <p:nvPr/>
        </p:nvSpPr>
        <p:spPr>
          <a:xfrm>
            <a:off x="487894" y="3251397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62134" y="4023965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Оценка объектов недвижимости</a:t>
            </a:r>
          </a:p>
        </p:txBody>
      </p:sp>
      <p:sp>
        <p:nvSpPr>
          <p:cNvPr id="23" name="Овал 22"/>
          <p:cNvSpPr/>
          <p:nvPr/>
        </p:nvSpPr>
        <p:spPr>
          <a:xfrm>
            <a:off x="487893" y="4090693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47B71FA-F9F2-4528-BA29-88BFE1AACA53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1CD32A3-1240-4FEE-A63B-FA53C5E6280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7492E78-F641-4805-A4E1-1873DE5BD02F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FBD1158-3FDF-4766-B253-F70F74086D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29" name="Скругленный прямоугольник 19">
            <a:extLst>
              <a:ext uri="{FF2B5EF4-FFF2-40B4-BE49-F238E27FC236}">
                <a16:creationId xmlns:a16="http://schemas.microsoft.com/office/drawing/2014/main" id="{CD02D2E3-5679-4482-BF0C-BAF9477D6B6F}"/>
              </a:ext>
            </a:extLst>
          </p:cNvPr>
          <p:cNvSpPr/>
          <p:nvPr/>
        </p:nvSpPr>
        <p:spPr>
          <a:xfrm>
            <a:off x="1062134" y="3185894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Обработка перечня и группировка объектов недвижимости</a:t>
            </a:r>
          </a:p>
        </p:txBody>
      </p:sp>
      <p:sp>
        <p:nvSpPr>
          <p:cNvPr id="30" name="Скругленный прямоугольник 14">
            <a:extLst>
              <a:ext uri="{FF2B5EF4-FFF2-40B4-BE49-F238E27FC236}">
                <a16:creationId xmlns:a16="http://schemas.microsoft.com/office/drawing/2014/main" id="{28FD4BA9-3691-43F4-9721-83E7C4438207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31" name="Скругленный прямоугольник 15">
            <a:extLst>
              <a:ext uri="{FF2B5EF4-FFF2-40B4-BE49-F238E27FC236}">
                <a16:creationId xmlns:a16="http://schemas.microsoft.com/office/drawing/2014/main" id="{9C4B4463-E9ED-47C7-9119-4B8BFB8DA13F}"/>
              </a:ext>
            </a:extLst>
          </p:cNvPr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AB0A29-7695-4528-A058-39E4B40D9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6896" y="3550851"/>
            <a:ext cx="2024733" cy="15672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CC9A67-323B-40FE-9B9E-DF99EAA86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7840" y="2439451"/>
            <a:ext cx="3712786" cy="204843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4A3B436-A9A5-4D80-930A-19DD6613A9AB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</p:spTree>
    <p:extLst>
      <p:ext uri="{BB962C8B-B14F-4D97-AF65-F5344CB8AC3E}">
        <p14:creationId xmlns:p14="http://schemas.microsoft.com/office/powerpoint/2010/main" val="58232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7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1" name="Овал 20"/>
          <p:cNvSpPr/>
          <p:nvPr/>
        </p:nvSpPr>
        <p:spPr>
          <a:xfrm>
            <a:off x="487894" y="3251397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487893" y="4090693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62134" y="4862036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 размещение промежуточного отчета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487893" y="4928764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C651E5-D78A-40DA-B516-6CAA06A0EDB4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B3A93AE-CED1-4733-9F9E-9BF7ABF0357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24FD4CD-0BD1-4146-BEE6-0F384C6609EF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74F4E66-4413-4FA1-8B79-5326D18BC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0" name="Скругленный прямоугольник 21">
            <a:extLst>
              <a:ext uri="{FF2B5EF4-FFF2-40B4-BE49-F238E27FC236}">
                <a16:creationId xmlns:a16="http://schemas.microsoft.com/office/drawing/2014/main" id="{0B73DD62-2564-4710-B591-37A6DFE571E2}"/>
              </a:ext>
            </a:extLst>
          </p:cNvPr>
          <p:cNvSpPr/>
          <p:nvPr/>
        </p:nvSpPr>
        <p:spPr>
          <a:xfrm>
            <a:off x="1062134" y="4023965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Оценка объектов недвижимости</a:t>
            </a:r>
          </a:p>
        </p:txBody>
      </p:sp>
      <p:sp>
        <p:nvSpPr>
          <p:cNvPr id="31" name="Скругленный прямоугольник 19">
            <a:extLst>
              <a:ext uri="{FF2B5EF4-FFF2-40B4-BE49-F238E27FC236}">
                <a16:creationId xmlns:a16="http://schemas.microsoft.com/office/drawing/2014/main" id="{24F681A8-9AA0-4548-B310-F9B2AC87F83F}"/>
              </a:ext>
            </a:extLst>
          </p:cNvPr>
          <p:cNvSpPr/>
          <p:nvPr/>
        </p:nvSpPr>
        <p:spPr>
          <a:xfrm>
            <a:off x="1062134" y="3185894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Обработка перечня и группировка объектов недвижимости</a:t>
            </a:r>
          </a:p>
        </p:txBody>
      </p:sp>
      <p:sp>
        <p:nvSpPr>
          <p:cNvPr id="32" name="Скругленный прямоугольник 14">
            <a:extLst>
              <a:ext uri="{FF2B5EF4-FFF2-40B4-BE49-F238E27FC236}">
                <a16:creationId xmlns:a16="http://schemas.microsoft.com/office/drawing/2014/main" id="{3C5A2F16-469B-4701-AE77-EEFF16AB0270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33" name="Скругленный прямоугольник 15">
            <a:extLst>
              <a:ext uri="{FF2B5EF4-FFF2-40B4-BE49-F238E27FC236}">
                <a16:creationId xmlns:a16="http://schemas.microsoft.com/office/drawing/2014/main" id="{AC4BFAA9-76E0-4EF0-8D92-5BBE3A1D2241}"/>
              </a:ext>
            </a:extLst>
          </p:cNvPr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140468-BDC6-41B0-AB5D-51AB10A2A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119" y="1413937"/>
            <a:ext cx="5169260" cy="384011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3319A53-E969-4B8B-BC09-DEFC393B9E74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B043EEE-9F76-4AD1-B55A-19D89976038E}"/>
              </a:ext>
            </a:extLst>
          </p:cNvPr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E819399-7251-4A51-8072-5476AA75F117}"/>
              </a:ext>
            </a:extLst>
          </p:cNvPr>
          <p:cNvSpPr txBox="1"/>
          <p:nvPr/>
        </p:nvSpPr>
        <p:spPr>
          <a:xfrm>
            <a:off x="356128" y="6484779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1976442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8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1" name="Овал 20"/>
          <p:cNvSpPr/>
          <p:nvPr/>
        </p:nvSpPr>
        <p:spPr>
          <a:xfrm>
            <a:off x="487894" y="3251397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487893" y="4090693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</a:t>
            </a:r>
          </a:p>
        </p:txBody>
      </p:sp>
      <p:sp>
        <p:nvSpPr>
          <p:cNvPr id="25" name="Овал 24"/>
          <p:cNvSpPr/>
          <p:nvPr/>
        </p:nvSpPr>
        <p:spPr>
          <a:xfrm>
            <a:off x="487893" y="4928764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62134" y="5700108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итогового отчета и утверждение результатов оценки</a:t>
            </a:r>
          </a:p>
        </p:txBody>
      </p:sp>
      <p:sp>
        <p:nvSpPr>
          <p:cNvPr id="27" name="Овал 26"/>
          <p:cNvSpPr/>
          <p:nvPr/>
        </p:nvSpPr>
        <p:spPr>
          <a:xfrm>
            <a:off x="487893" y="5766836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7A02AF2-84C0-4E1E-9D30-CD3FB140D638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ECD928E-78B3-4BA9-B383-9E753CA0522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5FE4FE8-E1CB-4046-8146-4E9858B40D36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CA0D5A1-5B3B-4AA3-AE79-D5F5EE020C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2" name="Скругленный прямоугольник 23">
            <a:extLst>
              <a:ext uri="{FF2B5EF4-FFF2-40B4-BE49-F238E27FC236}">
                <a16:creationId xmlns:a16="http://schemas.microsoft.com/office/drawing/2014/main" id="{BDBEDAF9-626C-48CD-918C-BC688C495843}"/>
              </a:ext>
            </a:extLst>
          </p:cNvPr>
          <p:cNvSpPr/>
          <p:nvPr/>
        </p:nvSpPr>
        <p:spPr>
          <a:xfrm>
            <a:off x="1062134" y="4862036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 размещение промежуточного отчета</a:t>
            </a:r>
          </a:p>
        </p:txBody>
      </p:sp>
      <p:sp>
        <p:nvSpPr>
          <p:cNvPr id="33" name="Скругленный прямоугольник 21">
            <a:extLst>
              <a:ext uri="{FF2B5EF4-FFF2-40B4-BE49-F238E27FC236}">
                <a16:creationId xmlns:a16="http://schemas.microsoft.com/office/drawing/2014/main" id="{53F9CF7F-6C5F-4DAA-8373-5ACAB254D82F}"/>
              </a:ext>
            </a:extLst>
          </p:cNvPr>
          <p:cNvSpPr/>
          <p:nvPr/>
        </p:nvSpPr>
        <p:spPr>
          <a:xfrm>
            <a:off x="1062134" y="4023965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Оценка объектов недвижимости</a:t>
            </a:r>
          </a:p>
        </p:txBody>
      </p:sp>
      <p:sp>
        <p:nvSpPr>
          <p:cNvPr id="34" name="Скругленный прямоугольник 19">
            <a:extLst>
              <a:ext uri="{FF2B5EF4-FFF2-40B4-BE49-F238E27FC236}">
                <a16:creationId xmlns:a16="http://schemas.microsoft.com/office/drawing/2014/main" id="{E8B27C59-3638-49C1-B5FE-4281CF59CCAE}"/>
              </a:ext>
            </a:extLst>
          </p:cNvPr>
          <p:cNvSpPr/>
          <p:nvPr/>
        </p:nvSpPr>
        <p:spPr>
          <a:xfrm>
            <a:off x="1062134" y="3185894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Обработка перечня и группировка объектов недвижимости</a:t>
            </a:r>
          </a:p>
        </p:txBody>
      </p:sp>
      <p:sp>
        <p:nvSpPr>
          <p:cNvPr id="35" name="Скругленный прямоугольник 14">
            <a:extLst>
              <a:ext uri="{FF2B5EF4-FFF2-40B4-BE49-F238E27FC236}">
                <a16:creationId xmlns:a16="http://schemas.microsoft.com/office/drawing/2014/main" id="{DB60E282-69A5-48F8-A208-BFDEEF6C771D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36" name="Скругленный прямоугольник 15">
            <a:extLst>
              <a:ext uri="{FF2B5EF4-FFF2-40B4-BE49-F238E27FC236}">
                <a16:creationId xmlns:a16="http://schemas.microsoft.com/office/drawing/2014/main" id="{1DE7BCD7-BB8B-41BF-998C-09AA79D63392}"/>
              </a:ext>
            </a:extLst>
          </p:cNvPr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769940-1380-4DEC-A70F-5C52F0C3E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435" y="2445835"/>
            <a:ext cx="3888538" cy="3613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676" y="1366361"/>
            <a:ext cx="3027184" cy="302718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E2B6ACD-FA08-40C1-A3F7-A6D931D5B042}"/>
              </a:ext>
            </a:extLst>
          </p:cNvPr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F43CAC8-8954-44C5-A354-5A609893A417}"/>
              </a:ext>
            </a:extLst>
          </p:cNvPr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F0CC966-4EA4-462C-9624-69CE1C9CB8FE}"/>
              </a:ext>
            </a:extLst>
          </p:cNvPr>
          <p:cNvSpPr txBox="1"/>
          <p:nvPr/>
        </p:nvSpPr>
        <p:spPr>
          <a:xfrm>
            <a:off x="356128" y="6484779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2318585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07843" y="168218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9</a:t>
            </a:r>
          </a:p>
        </p:txBody>
      </p:sp>
      <p:sp>
        <p:nvSpPr>
          <p:cNvPr id="2" name="Овал 1"/>
          <p:cNvSpPr/>
          <p:nvPr/>
        </p:nvSpPr>
        <p:spPr>
          <a:xfrm>
            <a:off x="487894" y="1576480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7894" y="2417001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21" name="Овал 20"/>
          <p:cNvSpPr/>
          <p:nvPr/>
        </p:nvSpPr>
        <p:spPr>
          <a:xfrm>
            <a:off x="487894" y="3251397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487893" y="4090693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</a:t>
            </a:r>
          </a:p>
        </p:txBody>
      </p:sp>
      <p:sp>
        <p:nvSpPr>
          <p:cNvPr id="25" name="Овал 24"/>
          <p:cNvSpPr/>
          <p:nvPr/>
        </p:nvSpPr>
        <p:spPr>
          <a:xfrm>
            <a:off x="487893" y="4928764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62134" y="5700108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итогового отчета и утверждение результатов оценки</a:t>
            </a:r>
          </a:p>
        </p:txBody>
      </p:sp>
      <p:sp>
        <p:nvSpPr>
          <p:cNvPr id="27" name="Овал 26"/>
          <p:cNvSpPr/>
          <p:nvPr/>
        </p:nvSpPr>
        <p:spPr>
          <a:xfrm>
            <a:off x="487893" y="5766836"/>
            <a:ext cx="424543" cy="4245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7A02AF2-84C0-4E1E-9D30-CD3FB140D638}"/>
              </a:ext>
            </a:extLst>
          </p:cNvPr>
          <p:cNvSpPr/>
          <p:nvPr/>
        </p:nvSpPr>
        <p:spPr>
          <a:xfrm>
            <a:off x="65301" y="14865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ECD928E-78B3-4BA9-B383-9E753CA0522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5FE4FE8-E1CB-4046-8146-4E9858B40D36}"/>
              </a:ext>
            </a:extLst>
          </p:cNvPr>
          <p:cNvSpPr txBox="1"/>
          <p:nvPr/>
        </p:nvSpPr>
        <p:spPr>
          <a:xfrm>
            <a:off x="120718" y="533184"/>
            <a:ext cx="147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3D0"/>
                </a:solidFill>
              </a:rPr>
              <a:t>г. Москва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CA0D5A1-5B3B-4AA3-AE79-D5F5EE020C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3" y="94570"/>
            <a:ext cx="1623619" cy="770858"/>
          </a:xfrm>
          <a:prstGeom prst="rect">
            <a:avLst/>
          </a:prstGeom>
        </p:spPr>
      </p:pic>
      <p:sp>
        <p:nvSpPr>
          <p:cNvPr id="32" name="Скругленный прямоугольник 23">
            <a:extLst>
              <a:ext uri="{FF2B5EF4-FFF2-40B4-BE49-F238E27FC236}">
                <a16:creationId xmlns:a16="http://schemas.microsoft.com/office/drawing/2014/main" id="{BDBEDAF9-626C-48CD-918C-BC688C495843}"/>
              </a:ext>
            </a:extLst>
          </p:cNvPr>
          <p:cNvSpPr/>
          <p:nvPr/>
        </p:nvSpPr>
        <p:spPr>
          <a:xfrm>
            <a:off x="1062134" y="4862036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Формирование и размещение промежуточного отчета</a:t>
            </a:r>
          </a:p>
        </p:txBody>
      </p:sp>
      <p:sp>
        <p:nvSpPr>
          <p:cNvPr id="33" name="Скругленный прямоугольник 21">
            <a:extLst>
              <a:ext uri="{FF2B5EF4-FFF2-40B4-BE49-F238E27FC236}">
                <a16:creationId xmlns:a16="http://schemas.microsoft.com/office/drawing/2014/main" id="{53F9CF7F-6C5F-4DAA-8373-5ACAB254D82F}"/>
              </a:ext>
            </a:extLst>
          </p:cNvPr>
          <p:cNvSpPr/>
          <p:nvPr/>
        </p:nvSpPr>
        <p:spPr>
          <a:xfrm>
            <a:off x="1062134" y="4023965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Оценка объектов недвижимости</a:t>
            </a:r>
          </a:p>
        </p:txBody>
      </p:sp>
      <p:sp>
        <p:nvSpPr>
          <p:cNvPr id="34" name="Скругленный прямоугольник 19">
            <a:extLst>
              <a:ext uri="{FF2B5EF4-FFF2-40B4-BE49-F238E27FC236}">
                <a16:creationId xmlns:a16="http://schemas.microsoft.com/office/drawing/2014/main" id="{E8B27C59-3638-49C1-B5FE-4281CF59CCAE}"/>
              </a:ext>
            </a:extLst>
          </p:cNvPr>
          <p:cNvSpPr/>
          <p:nvPr/>
        </p:nvSpPr>
        <p:spPr>
          <a:xfrm>
            <a:off x="1062134" y="3185894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Обработка перечня и группировка объектов недвижимости</a:t>
            </a:r>
          </a:p>
        </p:txBody>
      </p:sp>
      <p:sp>
        <p:nvSpPr>
          <p:cNvPr id="35" name="Скругленный прямоугольник 14">
            <a:extLst>
              <a:ext uri="{FF2B5EF4-FFF2-40B4-BE49-F238E27FC236}">
                <a16:creationId xmlns:a16="http://schemas.microsoft.com/office/drawing/2014/main" id="{DB60E282-69A5-48F8-A208-BFDEEF6C771D}"/>
              </a:ext>
            </a:extLst>
          </p:cNvPr>
          <p:cNvSpPr/>
          <p:nvPr/>
        </p:nvSpPr>
        <p:spPr>
          <a:xfrm>
            <a:off x="1062134" y="1509752"/>
            <a:ext cx="5033865" cy="558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Принятие решения о проведении оценки</a:t>
            </a:r>
          </a:p>
        </p:txBody>
      </p:sp>
      <p:sp>
        <p:nvSpPr>
          <p:cNvPr id="36" name="Скругленный прямоугольник 15">
            <a:extLst>
              <a:ext uri="{FF2B5EF4-FFF2-40B4-BE49-F238E27FC236}">
                <a16:creationId xmlns:a16="http://schemas.microsoft.com/office/drawing/2014/main" id="{1DE7BCD7-BB8B-41BF-998C-09AA79D63392}"/>
              </a:ext>
            </a:extLst>
          </p:cNvPr>
          <p:cNvSpPr/>
          <p:nvPr/>
        </p:nvSpPr>
        <p:spPr>
          <a:xfrm>
            <a:off x="1062134" y="2347823"/>
            <a:ext cx="5033865" cy="55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Подготовка к проведению оценки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2B6ACD-FA08-40C1-A3F7-A6D931D5B042}"/>
              </a:ext>
            </a:extLst>
          </p:cNvPr>
          <p:cNvSpPr txBox="1"/>
          <p:nvPr/>
        </p:nvSpPr>
        <p:spPr>
          <a:xfrm>
            <a:off x="1753915" y="781342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ЭТАПЫ ГОСУДАРСТВЕННОЙ КАДАСТРОВОЙ ОЦЕНКИ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9F079EF-CE4A-44B0-8695-F2A5022877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04" t="18422" r="65000" b="8844"/>
          <a:stretch/>
        </p:blipFill>
        <p:spPr>
          <a:xfrm>
            <a:off x="7955895" y="2283969"/>
            <a:ext cx="2794963" cy="39871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893C53F4-8FD0-4797-9EBB-D41DD9CE2CD5}"/>
              </a:ext>
            </a:extLst>
          </p:cNvPr>
          <p:cNvSpPr/>
          <p:nvPr/>
        </p:nvSpPr>
        <p:spPr>
          <a:xfrm>
            <a:off x="7961383" y="1243007"/>
            <a:ext cx="2789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cs typeface="Calibri Light" panose="020F0302020204030204" pitchFamily="34" charset="0"/>
              </a:rPr>
              <a:t>прием деклараций о характеристиках объекта недвижимости</a:t>
            </a: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FC918CDF-E852-49B8-A06A-1F6F88A943EC}"/>
              </a:ext>
            </a:extLst>
          </p:cNvPr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D5D5222-06E9-40F1-9656-BFDA328F514C}"/>
              </a:ext>
            </a:extLst>
          </p:cNvPr>
          <p:cNvSpPr txBox="1"/>
          <p:nvPr/>
        </p:nvSpPr>
        <p:spPr>
          <a:xfrm>
            <a:off x="356128" y="6484779"/>
            <a:ext cx="1488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3914410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2986</TotalTime>
  <Words>839</Words>
  <Application>Microsoft Office PowerPoint</Application>
  <PresentationFormat>Широкоэкранный</PresentationFormat>
  <Paragraphs>295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Евгеньевич Холопов</dc:creator>
  <cp:lastModifiedBy>Андрей Юрьевич Ульянов</cp:lastModifiedBy>
  <cp:revision>309</cp:revision>
  <dcterms:created xsi:type="dcterms:W3CDTF">2018-11-10T17:14:33Z</dcterms:created>
  <dcterms:modified xsi:type="dcterms:W3CDTF">2018-11-26T06:17:09Z</dcterms:modified>
</cp:coreProperties>
</file>