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82" r:id="rId3"/>
    <p:sldId id="286" r:id="rId4"/>
    <p:sldId id="285" r:id="rId5"/>
    <p:sldId id="287" r:id="rId6"/>
    <p:sldId id="258" r:id="rId7"/>
    <p:sldId id="262" r:id="rId8"/>
    <p:sldId id="284" r:id="rId9"/>
    <p:sldId id="263" r:id="rId10"/>
    <p:sldId id="271" r:id="rId11"/>
    <p:sldId id="277" r:id="rId12"/>
    <p:sldId id="278" r:id="rId13"/>
    <p:sldId id="28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1230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468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018052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9754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418912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0844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100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8713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052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672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473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324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4626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157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762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9175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856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Совершенствование системы ФСО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474573" y="5147732"/>
            <a:ext cx="779943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2912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Выбор подходов к оценке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«При выборе используемых при проведении оценки подходов </a:t>
            </a:r>
            <a:r>
              <a:rPr lang="ru-RU" dirty="0"/>
              <a:t>следует учитывать не только возможность применения каждого из подходов, но и цели и задачи оценки, предполагаемое использование результатов оценки, допущения, полноту и достоверность исходной информации</a:t>
            </a:r>
            <a:r>
              <a:rPr lang="ru-RU" b="1" dirty="0"/>
              <a:t>. На основе анализа указанных факторов обосновывается выбор подходов, используемых оценщиком</a:t>
            </a:r>
            <a:r>
              <a:rPr lang="ru-RU" b="1" dirty="0" smtClean="0"/>
              <a:t>.»</a:t>
            </a:r>
            <a:endParaRPr lang="en-US" b="1" dirty="0" smtClean="0"/>
          </a:p>
          <a:p>
            <a:pPr marL="0" indent="0">
              <a:buNone/>
            </a:pPr>
            <a:r>
              <a:rPr lang="ru-RU" b="1" dirty="0" smtClean="0"/>
              <a:t>(ФСО №1, п. 11)</a:t>
            </a:r>
            <a:endParaRPr lang="en-US" b="1" dirty="0"/>
          </a:p>
          <a:p>
            <a:pPr marL="0" indent="0">
              <a:buNone/>
            </a:pPr>
            <a:r>
              <a:rPr lang="ru-RU" dirty="0"/>
              <a:t>Везде выбор наиболее подходящего метода - действие, основанное на анализе, а не декларации или заголовки разделов.</a:t>
            </a:r>
          </a:p>
          <a:p>
            <a:pPr marL="0" indent="0">
              <a:buNone/>
            </a:pPr>
            <a:r>
              <a:rPr lang="ru-RU" dirty="0"/>
              <a:t>Наиболее подходящий - не значит один.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40510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«Целью выбора подходов и методов оценки является найти наиболее подходящий метод для данных </a:t>
            </a:r>
            <a:r>
              <a:rPr lang="ru-RU" b="1" dirty="0" smtClean="0"/>
              <a:t>обстоятельств. </a:t>
            </a:r>
            <a:r>
              <a:rPr lang="ru-RU" dirty="0" smtClean="0"/>
              <a:t>Ни </a:t>
            </a:r>
            <a:r>
              <a:rPr lang="ru-RU" dirty="0"/>
              <a:t>один метод не подходит во всех возможных ситуациях.»</a:t>
            </a:r>
          </a:p>
          <a:p>
            <a:pPr marL="0" indent="0">
              <a:buNone/>
            </a:pPr>
            <a:r>
              <a:rPr lang="ru-RU" dirty="0" smtClean="0"/>
              <a:t>(МСО</a:t>
            </a:r>
            <a:r>
              <a:rPr lang="en-US" dirty="0" smtClean="0"/>
              <a:t> </a:t>
            </a:r>
            <a:r>
              <a:rPr lang="ru-RU" dirty="0"/>
              <a:t>2017, 10.3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b="1" dirty="0"/>
              <a:t>«Оценщики </a:t>
            </a:r>
            <a:r>
              <a:rPr lang="ru-RU" dirty="0"/>
              <a:t>не обязаны использовать более одного метода для оценки актива</a:t>
            </a:r>
            <a:r>
              <a:rPr lang="ru-RU" b="1" dirty="0"/>
              <a:t>, особенно когда оценщик имеет высокую степень уверенности в точности и надежности одного метода, учитывая факты и обстоятельства оценки. </a:t>
            </a:r>
            <a:r>
              <a:rPr lang="ru-RU" dirty="0"/>
              <a:t>Однако оценщикам следует рассмотреть использование нескольких подходов и методов</a:t>
            </a:r>
            <a:r>
              <a:rPr lang="ru-RU" b="1" dirty="0"/>
              <a:t>, и более, чем один подход или метод оценки могут использоваться для оценки, </a:t>
            </a:r>
            <a:r>
              <a:rPr lang="ru-RU" dirty="0"/>
              <a:t>особенно когда не хватает фактических или наблюдаемых исходных данных для одного метода для получения надежного вывода</a:t>
            </a:r>
            <a:r>
              <a:rPr lang="ru-RU" b="1" dirty="0" smtClean="0"/>
              <a:t>.»</a:t>
            </a:r>
          </a:p>
          <a:p>
            <a:pPr marL="0" indent="0">
              <a:buNone/>
            </a:pPr>
            <a:r>
              <a:rPr lang="ru-RU" dirty="0" smtClean="0"/>
              <a:t>(МСО</a:t>
            </a:r>
            <a:r>
              <a:rPr lang="en-US" dirty="0" smtClean="0"/>
              <a:t> </a:t>
            </a:r>
            <a:r>
              <a:rPr lang="ru-RU" dirty="0"/>
              <a:t>2017, 10.4)</a:t>
            </a:r>
          </a:p>
        </p:txBody>
      </p:sp>
    </p:spTree>
    <p:extLst>
      <p:ext uri="{BB962C8B-B14F-4D97-AF65-F5344CB8AC3E}">
        <p14:creationId xmlns="" xmlns:p14="http://schemas.microsoft.com/office/powerpoint/2010/main" val="3383110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 рыночных данных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4843" y="1752601"/>
            <a:ext cx="8829161" cy="457405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dirty="0"/>
              <a:t>«Оценщики должны </a:t>
            </a:r>
            <a:r>
              <a:rPr lang="ru-RU" sz="8000" b="1" dirty="0"/>
              <a:t>максимально использовать подходящую наблюдаемую рыночную информацию во всех трех подходах</a:t>
            </a:r>
            <a:r>
              <a:rPr lang="ru-RU" sz="8000" dirty="0"/>
              <a:t>. Независимо от источника входных данных и предположений, используемых при оценке, оценщик должен выполнить соответствующий анализ для оценки этих исходных данных и допущений и их уместности для цели оценки</a:t>
            </a:r>
            <a:r>
              <a:rPr lang="ru-RU" sz="8000" dirty="0" smtClean="0"/>
              <a:t>.»</a:t>
            </a:r>
            <a:endParaRPr lang="en-US" sz="8000" dirty="0" smtClean="0"/>
          </a:p>
          <a:p>
            <a:pPr marL="0" indent="0">
              <a:buNone/>
            </a:pPr>
            <a:r>
              <a:rPr lang="ru-RU" sz="8000" dirty="0" smtClean="0"/>
              <a:t>(МСО</a:t>
            </a:r>
            <a:r>
              <a:rPr lang="en-US" sz="8000" dirty="0" smtClean="0"/>
              <a:t> </a:t>
            </a:r>
            <a:r>
              <a:rPr lang="ru-RU" sz="8000" dirty="0"/>
              <a:t>2017, 10.7</a:t>
            </a:r>
            <a:r>
              <a:rPr lang="ru-RU" sz="8000" dirty="0" smtClean="0"/>
              <a:t>)</a:t>
            </a:r>
            <a:endParaRPr lang="en-US" sz="8000" dirty="0" smtClean="0"/>
          </a:p>
          <a:p>
            <a:pPr marL="0" indent="0">
              <a:buNone/>
            </a:pPr>
            <a:endParaRPr lang="en-US" sz="8000" dirty="0" smtClean="0"/>
          </a:p>
          <a:p>
            <a:pPr marL="0" indent="0">
              <a:buNone/>
            </a:pPr>
            <a:r>
              <a:rPr lang="ru-RU" sz="8000" dirty="0"/>
              <a:t>Неоднородность многих активов означает, что часто невозможно найти рыночные свидетельства сделок с идентичными или аналогичными активами. </a:t>
            </a:r>
            <a:r>
              <a:rPr lang="ru-RU" sz="8000" b="1" dirty="0"/>
              <a:t>Даже в тех случаях, когда рыночный (прим. - сравнительный) подход не применяется, использование рыночных данных следует максимизировать при </a:t>
            </a:r>
            <a:r>
              <a:rPr lang="ru-RU" sz="8000" b="1" dirty="0" smtClean="0"/>
              <a:t>применении</a:t>
            </a:r>
            <a:r>
              <a:rPr lang="en-US" sz="8000" b="1" dirty="0" smtClean="0"/>
              <a:t> </a:t>
            </a:r>
            <a:r>
              <a:rPr lang="ru-RU" sz="8000" b="1" dirty="0"/>
              <a:t>других подходов </a:t>
            </a:r>
            <a:r>
              <a:rPr lang="ru-RU" sz="8000" dirty="0"/>
              <a:t>(например, рыночные оценочные показатели, такие как эффективная доходность и нормы прибыли).</a:t>
            </a:r>
          </a:p>
          <a:p>
            <a:pPr marL="0" indent="0">
              <a:buNone/>
            </a:pPr>
            <a:r>
              <a:rPr lang="en-US" sz="8000" dirty="0" smtClean="0"/>
              <a:t>(</a:t>
            </a:r>
            <a:r>
              <a:rPr lang="ru-RU" sz="8000" dirty="0" smtClean="0"/>
              <a:t>МСО</a:t>
            </a:r>
            <a:r>
              <a:rPr lang="en-US" sz="8000" dirty="0" smtClean="0"/>
              <a:t> </a:t>
            </a:r>
            <a:r>
              <a:rPr lang="ru-RU" sz="8000" dirty="0"/>
              <a:t>2017, 20.4)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6525264" flipV="1">
            <a:off x="37773" y="5122619"/>
            <a:ext cx="716440" cy="10528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84272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Допущения и ограничения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Допущение - предположение, принимаемое как верное и касающееся фактов, условий или обстоятельств, связанных с объектом оценки или подходами к оценке, которые не требуют проверки оценщиком в процессе оценки.</a:t>
            </a:r>
          </a:p>
          <a:p>
            <a:pPr marL="0" indent="0">
              <a:buNone/>
            </a:pPr>
            <a:r>
              <a:rPr lang="ru-RU" dirty="0"/>
              <a:t>(ФСО №1, п.9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Отчет </a:t>
            </a:r>
            <a:r>
              <a:rPr lang="ru-RU" dirty="0"/>
              <a:t>об оценке выполняется в соответствии с заданием на оценку и содержит обоснованное профессиональное суждение оценщика относительно стоимости объекта оценки, сформулированное на основе собранной информации и проведенных расчетов, </a:t>
            </a:r>
            <a:r>
              <a:rPr lang="ru-RU" b="1" dirty="0"/>
              <a:t>с учетом допущений</a:t>
            </a:r>
            <a:r>
              <a:rPr lang="ru-RU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ФСО №3, п.4)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Любые ограничения в осмотре объекта, ответов на запросы и/или анализе необходимо идентифицировать в процессе оценки. Если какая-либо информация недоступна, любые необходимые предположения, сделанные в процессе оценки, должны быть идентифицированы.</a:t>
            </a:r>
          </a:p>
          <a:p>
            <a:pPr marL="0" indent="0">
              <a:buNone/>
            </a:pPr>
            <a:r>
              <a:rPr lang="ru-RU" sz="1600" dirty="0"/>
              <a:t>Все существенные предположения и особые предположения, которые должны быть сделаны в ходе оценки, должны быть идентифицированы</a:t>
            </a:r>
            <a:r>
              <a:rPr lang="ru-RU" sz="1600" b="1" dirty="0"/>
              <a:t>.</a:t>
            </a:r>
          </a:p>
          <a:p>
            <a:pPr marL="0" indent="0">
              <a:buNone/>
            </a:pPr>
            <a:r>
              <a:rPr lang="ru-RU" sz="1600" dirty="0" smtClean="0"/>
              <a:t>(МСО</a:t>
            </a:r>
            <a:r>
              <a:rPr lang="en-US" sz="1600" dirty="0" smtClean="0"/>
              <a:t> </a:t>
            </a:r>
            <a:r>
              <a:rPr lang="ru-RU" sz="1600" dirty="0" smtClean="0"/>
              <a:t>2017</a:t>
            </a:r>
            <a:r>
              <a:rPr lang="en-US" sz="1600" dirty="0" smtClean="0"/>
              <a:t>)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201832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Стандарты - не самоцель.</a:t>
            </a:r>
          </a:p>
          <a:p>
            <a:r>
              <a:rPr lang="ru-RU" dirty="0"/>
              <a:t>Цель - то, к чему должно вести их применение.</a:t>
            </a:r>
          </a:p>
          <a:p>
            <a:r>
              <a:rPr lang="ru-RU" dirty="0"/>
              <a:t>ФСО в основных положениях согласованы с </a:t>
            </a:r>
            <a:r>
              <a:rPr lang="ru-RU" dirty="0" smtClean="0"/>
              <a:t>МСО. </a:t>
            </a:r>
            <a:r>
              <a:rPr lang="ru-RU" dirty="0"/>
              <a:t>Оба стандарта преследуют одну цель.</a:t>
            </a:r>
          </a:p>
          <a:p>
            <a:r>
              <a:rPr lang="ru-RU" dirty="0"/>
              <a:t>Отличие заключается в конкретных формулировках, детализации и акцентах, что в отсутствии пояснений и поддержке в виде достойных примеров (как со стороны заказчиков разных уровней, так и СРОО) приводит на практике к извращению смысла.</a:t>
            </a:r>
          </a:p>
          <a:p>
            <a:r>
              <a:rPr lang="ru-RU" dirty="0"/>
              <a:t>Разъяснительная, пропагандистская работа, открытые обсуждения, - самый </a:t>
            </a:r>
            <a:r>
              <a:rPr lang="ru-RU" b="1" dirty="0"/>
              <a:t>короткий путь к достижению целей стандартов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01307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Цели ФСО и МСО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400" b="1" dirty="0"/>
              <a:t>«Целью развития системы стандартов в области оценочной деятельности является повышение степени удовлетворенности потребителей качеством оценочных услуг за счет повышения достоверности и сопоставимости </a:t>
            </a:r>
            <a:r>
              <a:rPr lang="ru-RU" sz="2400" dirty="0"/>
              <a:t>результатов оценочной деятельности, а также </a:t>
            </a:r>
            <a:r>
              <a:rPr lang="ru-RU" sz="2400" b="1" dirty="0"/>
              <a:t>прозрачности и последовательности </a:t>
            </a:r>
            <a:r>
              <a:rPr lang="ru-RU" sz="2400" dirty="0"/>
              <a:t>оценочных процедур.»</a:t>
            </a:r>
          </a:p>
          <a:p>
            <a:pPr>
              <a:buNone/>
            </a:pPr>
            <a:r>
              <a:rPr lang="ru-RU" sz="1300" dirty="0"/>
              <a:t>(Распоряжение Минэкономразвития от 16 июня 2014 г. </a:t>
            </a:r>
            <a:r>
              <a:rPr lang="en-US" sz="1300" dirty="0"/>
              <a:t>N </a:t>
            </a:r>
            <a:r>
              <a:rPr lang="ru-RU" sz="1300" dirty="0"/>
              <a:t>132Р-УА «Об утверждении концепции формирования системы стандартов, правил и требований в сфере оценочной деятельности с учетом международных стандартов оценки»)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300" b="1" dirty="0"/>
              <a:t>«</a:t>
            </a:r>
            <a:r>
              <a:rPr lang="ru-RU" sz="2300" b="1" dirty="0" smtClean="0"/>
              <a:t>Цель МСО</a:t>
            </a:r>
            <a:r>
              <a:rPr lang="en-US" sz="2300" b="1" dirty="0" smtClean="0"/>
              <a:t> </a:t>
            </a:r>
            <a:r>
              <a:rPr lang="ru-RU" sz="2300" b="1" dirty="0"/>
              <a:t>заключается в повышении уверенности и доверия пользователей оценочных услуг путем установления ясной, последовательной и единообразной оценочной практики.»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en-US" dirty="0" smtClean="0"/>
              <a:t>IVS 2017)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079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403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Федеральные стандарты Оценки </a:t>
            </a:r>
            <a:br>
              <a:rPr lang="ru-RU" dirty="0" smtClean="0"/>
            </a:br>
            <a:r>
              <a:rPr lang="ru-RU" dirty="0" smtClean="0"/>
              <a:t>(ФСО)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954923"/>
            <a:ext cx="4184035" cy="4606699"/>
          </a:xfrm>
        </p:spPr>
        <p:txBody>
          <a:bodyPr>
            <a:normAutofit/>
          </a:bodyPr>
          <a:lstStyle/>
          <a:p>
            <a:r>
              <a:rPr lang="ru-RU" dirty="0" smtClean="0"/>
              <a:t>ФСО №1. </a:t>
            </a:r>
            <a:r>
              <a:rPr lang="ru-RU" dirty="0"/>
              <a:t>Общие понятия оценки, подходы и требования к проведению оценки </a:t>
            </a:r>
            <a:endParaRPr lang="ru-RU" dirty="0" smtClean="0"/>
          </a:p>
          <a:p>
            <a:r>
              <a:rPr lang="ru-RU" dirty="0"/>
              <a:t>ФСО № </a:t>
            </a:r>
            <a:r>
              <a:rPr lang="ru-RU" dirty="0" smtClean="0"/>
              <a:t>2. </a:t>
            </a:r>
            <a:r>
              <a:rPr lang="ru-RU" dirty="0"/>
              <a:t>Цель оценки и виды стоимости </a:t>
            </a:r>
            <a:endParaRPr lang="ru-RU" dirty="0" smtClean="0"/>
          </a:p>
          <a:p>
            <a:r>
              <a:rPr lang="ru-RU" dirty="0"/>
              <a:t>ФСО № </a:t>
            </a:r>
            <a:r>
              <a:rPr lang="ru-RU" dirty="0" smtClean="0"/>
              <a:t>3. </a:t>
            </a:r>
            <a:r>
              <a:rPr lang="ru-RU" dirty="0"/>
              <a:t>Требования к отчету об оценке </a:t>
            </a:r>
            <a:endParaRPr lang="ru-RU" dirty="0" smtClean="0"/>
          </a:p>
          <a:p>
            <a:r>
              <a:rPr lang="ru-RU" dirty="0"/>
              <a:t>ФСО № </a:t>
            </a:r>
            <a:r>
              <a:rPr lang="ru-RU" dirty="0" smtClean="0"/>
              <a:t>4.</a:t>
            </a:r>
            <a:r>
              <a:rPr lang="ru-RU" dirty="0"/>
              <a:t> Определение кадастровой стоимости объектов недвижимости </a:t>
            </a:r>
            <a:endParaRPr lang="ru-RU" dirty="0" smtClean="0"/>
          </a:p>
          <a:p>
            <a:r>
              <a:rPr lang="ru-RU" dirty="0"/>
              <a:t>ФСО № </a:t>
            </a:r>
            <a:r>
              <a:rPr lang="ru-RU" dirty="0" smtClean="0"/>
              <a:t>5. </a:t>
            </a:r>
            <a:r>
              <a:rPr lang="ru-RU" dirty="0"/>
              <a:t>Порядок проведения экспертизы, требования к экспертному заключению и порядку его </a:t>
            </a:r>
            <a:r>
              <a:rPr lang="ru-RU" dirty="0" smtClean="0"/>
              <a:t>утверждения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68" y="1939157"/>
            <a:ext cx="4184034" cy="4622465"/>
          </a:xfrm>
        </p:spPr>
        <p:txBody>
          <a:bodyPr>
            <a:normAutofit/>
          </a:bodyPr>
          <a:lstStyle/>
          <a:p>
            <a:r>
              <a:rPr lang="ru-RU" dirty="0"/>
              <a:t>ФСО № 7. Оценка недвижимости </a:t>
            </a:r>
          </a:p>
          <a:p>
            <a:r>
              <a:rPr lang="ru-RU" dirty="0" smtClean="0"/>
              <a:t>ФСО </a:t>
            </a:r>
            <a:r>
              <a:rPr lang="ru-RU" dirty="0"/>
              <a:t>№ 8. Оценка </a:t>
            </a:r>
            <a:r>
              <a:rPr lang="ru-RU" dirty="0" smtClean="0"/>
              <a:t>бизнеса</a:t>
            </a:r>
          </a:p>
          <a:p>
            <a:r>
              <a:rPr lang="ru-RU" dirty="0" smtClean="0"/>
              <a:t>ФСО </a:t>
            </a:r>
            <a:r>
              <a:rPr lang="ru-RU" dirty="0"/>
              <a:t>№ </a:t>
            </a:r>
            <a:r>
              <a:rPr lang="ru-RU" dirty="0" smtClean="0"/>
              <a:t>9. </a:t>
            </a:r>
            <a:r>
              <a:rPr lang="ru-RU" dirty="0"/>
              <a:t>Оценка для целей залога </a:t>
            </a:r>
            <a:endParaRPr lang="ru-RU" dirty="0" smtClean="0"/>
          </a:p>
          <a:p>
            <a:r>
              <a:rPr lang="ru-RU" dirty="0"/>
              <a:t>ФСО № </a:t>
            </a:r>
            <a:r>
              <a:rPr lang="ru-RU" dirty="0" smtClean="0"/>
              <a:t>10. </a:t>
            </a:r>
            <a:r>
              <a:rPr lang="ru-RU" dirty="0"/>
              <a:t>Оценка стоимости машин и оборудования </a:t>
            </a:r>
            <a:endParaRPr lang="ru-RU" dirty="0" smtClean="0"/>
          </a:p>
          <a:p>
            <a:r>
              <a:rPr lang="ru-RU" dirty="0"/>
              <a:t>ФСО № </a:t>
            </a:r>
            <a:r>
              <a:rPr lang="ru-RU" dirty="0" smtClean="0"/>
              <a:t>11. </a:t>
            </a:r>
            <a:r>
              <a:rPr lang="ru-RU" dirty="0"/>
              <a:t>Оценка нематериальных активов и интеллектуальной собственности </a:t>
            </a:r>
            <a:endParaRPr lang="ru-RU" dirty="0" smtClean="0"/>
          </a:p>
          <a:p>
            <a:r>
              <a:rPr lang="ru-RU" dirty="0" smtClean="0"/>
              <a:t>ФСО </a:t>
            </a:r>
            <a:r>
              <a:rPr lang="ru-RU" dirty="0"/>
              <a:t>№ </a:t>
            </a:r>
            <a:r>
              <a:rPr lang="ru-RU" dirty="0" smtClean="0"/>
              <a:t>12. </a:t>
            </a:r>
            <a:r>
              <a:rPr lang="ru-RU" dirty="0"/>
              <a:t>Определение ликвидационной стоимости </a:t>
            </a:r>
            <a:endParaRPr lang="ru-RU" dirty="0" smtClean="0"/>
          </a:p>
          <a:p>
            <a:r>
              <a:rPr lang="ru-RU" dirty="0" smtClean="0"/>
              <a:t>ФСО №13. </a:t>
            </a:r>
            <a:r>
              <a:rPr lang="ru-RU" dirty="0"/>
              <a:t>Определение инвестиционной стоимости </a:t>
            </a:r>
          </a:p>
        </p:txBody>
      </p:sp>
    </p:spTree>
    <p:extLst>
      <p:ext uri="{BB962C8B-B14F-4D97-AF65-F5344CB8AC3E}">
        <p14:creationId xmlns="" xmlns:p14="http://schemas.microsoft.com/office/powerpoint/2010/main" val="247583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Международные стандарты </a:t>
            </a:r>
            <a:r>
              <a:rPr lang="ru-RU" dirty="0" smtClean="0"/>
              <a:t>оценки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(МСО 2017</a:t>
            </a:r>
            <a:r>
              <a:rPr lang="en-US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Глоссарий</a:t>
            </a:r>
          </a:p>
          <a:p>
            <a:r>
              <a:rPr lang="ru-RU" dirty="0" smtClean="0"/>
              <a:t>Принципы МСО</a:t>
            </a:r>
          </a:p>
          <a:p>
            <a:pPr marL="0" indent="0">
              <a:buNone/>
            </a:pPr>
            <a:r>
              <a:rPr lang="ru-RU" b="1" dirty="0" smtClean="0"/>
              <a:t>Общие стандарты:</a:t>
            </a:r>
          </a:p>
          <a:p>
            <a:r>
              <a:rPr lang="ru-RU" dirty="0" smtClean="0"/>
              <a:t>МСО 101. Задание на оценку</a:t>
            </a:r>
          </a:p>
          <a:p>
            <a:r>
              <a:rPr lang="ru-RU" dirty="0"/>
              <a:t>МСО </a:t>
            </a:r>
            <a:r>
              <a:rPr lang="ru-RU" dirty="0" smtClean="0"/>
              <a:t>102. Проводимые исследования и соответствие стандартам</a:t>
            </a:r>
          </a:p>
          <a:p>
            <a:r>
              <a:rPr lang="ru-RU" dirty="0"/>
              <a:t>МСО </a:t>
            </a:r>
            <a:r>
              <a:rPr lang="ru-RU" dirty="0" smtClean="0"/>
              <a:t>103. Составление отчета</a:t>
            </a:r>
          </a:p>
          <a:p>
            <a:r>
              <a:rPr lang="ru-RU" dirty="0"/>
              <a:t>МСО </a:t>
            </a:r>
            <a:r>
              <a:rPr lang="ru-RU" dirty="0" smtClean="0"/>
              <a:t>104. Базы оценки</a:t>
            </a:r>
          </a:p>
          <a:p>
            <a:r>
              <a:rPr lang="ru-RU" dirty="0"/>
              <a:t>МСО </a:t>
            </a:r>
            <a:r>
              <a:rPr lang="ru-RU" dirty="0" smtClean="0"/>
              <a:t>105. Подходы и методы оценки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Стандарты по активам:</a:t>
            </a:r>
          </a:p>
          <a:p>
            <a:r>
              <a:rPr lang="ru-RU" dirty="0"/>
              <a:t>МСО </a:t>
            </a:r>
            <a:r>
              <a:rPr lang="ru-RU" dirty="0" smtClean="0"/>
              <a:t>200. Бизнесы и права участия в бизнесе</a:t>
            </a:r>
          </a:p>
          <a:p>
            <a:r>
              <a:rPr lang="ru-RU" dirty="0"/>
              <a:t>МСО </a:t>
            </a:r>
            <a:r>
              <a:rPr lang="ru-RU" dirty="0" smtClean="0"/>
              <a:t>210. Нематериальные активы</a:t>
            </a:r>
          </a:p>
          <a:p>
            <a:r>
              <a:rPr lang="ru-RU" dirty="0"/>
              <a:t>МСО </a:t>
            </a:r>
            <a:r>
              <a:rPr lang="ru-RU" dirty="0" smtClean="0"/>
              <a:t>300. Машины и оборудование</a:t>
            </a:r>
          </a:p>
          <a:p>
            <a:r>
              <a:rPr lang="ru-RU" dirty="0"/>
              <a:t>МСО </a:t>
            </a:r>
            <a:r>
              <a:rPr lang="ru-RU" dirty="0" smtClean="0"/>
              <a:t>400. Права на недвижимое имущество</a:t>
            </a:r>
          </a:p>
          <a:p>
            <a:r>
              <a:rPr lang="ru-RU" dirty="0"/>
              <a:t>МСО </a:t>
            </a:r>
            <a:r>
              <a:rPr lang="ru-RU" dirty="0" smtClean="0"/>
              <a:t>410. Недвижимое имущество, находящееся в процессе </a:t>
            </a:r>
            <a:r>
              <a:rPr lang="ru-RU" dirty="0" err="1" smtClean="0"/>
              <a:t>девелопмента</a:t>
            </a:r>
            <a:endParaRPr lang="ru-RU" dirty="0" smtClean="0"/>
          </a:p>
          <a:p>
            <a:r>
              <a:rPr lang="ru-RU" dirty="0"/>
              <a:t>МСО </a:t>
            </a:r>
            <a:r>
              <a:rPr lang="ru-RU" dirty="0" smtClean="0"/>
              <a:t>500. Финансовые инструменты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563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 новых стандартов </a:t>
            </a:r>
            <a:br>
              <a:rPr lang="ru-RU" dirty="0" smtClean="0"/>
            </a:br>
            <a:r>
              <a:rPr lang="ru-RU" dirty="0" smtClean="0"/>
              <a:t>Внесение базовых понятий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Оценка финансовых инструментов</a:t>
            </a:r>
          </a:p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Справедливая стоимость</a:t>
            </a:r>
          </a:p>
          <a:p>
            <a:r>
              <a:rPr lang="ru-RU" sz="2800" b="1" dirty="0" smtClean="0"/>
              <a:t>Рыночная арендная плата</a:t>
            </a:r>
            <a:endParaRPr lang="ru-RU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ru-RU" dirty="0" smtClean="0"/>
              <a:t>Первые вопросы к ФСО в отношении: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2571750"/>
            <a:ext cx="8553450" cy="3545812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/>
              <a:t>Требования </a:t>
            </a:r>
            <a:r>
              <a:rPr lang="ru-RU" sz="2800" dirty="0"/>
              <a:t>к качеству информации</a:t>
            </a:r>
          </a:p>
          <a:p>
            <a:pPr lvl="0"/>
            <a:r>
              <a:rPr lang="ru-RU" sz="2800" dirty="0"/>
              <a:t>Выбора подходов к оценке и </a:t>
            </a:r>
            <a:r>
              <a:rPr lang="ru-RU" sz="2800" dirty="0" smtClean="0"/>
              <a:t>их обоснования</a:t>
            </a:r>
            <a:endParaRPr lang="ru-RU" sz="2800" dirty="0"/>
          </a:p>
          <a:p>
            <a:pPr lvl="0"/>
            <a:r>
              <a:rPr lang="ru-RU" sz="2800" dirty="0"/>
              <a:t>Места рыночной информации</a:t>
            </a:r>
          </a:p>
          <a:p>
            <a:r>
              <a:rPr lang="ru-RU" sz="2800" dirty="0"/>
              <a:t>Значения допущений и ограничений </a:t>
            </a:r>
            <a:r>
              <a:rPr lang="ru-RU" sz="2800" dirty="0" smtClean="0"/>
              <a:t>оценки</a:t>
            </a:r>
          </a:p>
          <a:p>
            <a:pPr>
              <a:buNone/>
            </a:pPr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14606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01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Существенность и объективность в описании объекта оценки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524000"/>
            <a:ext cx="4184035" cy="5334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/>
              <a:t>«</a:t>
            </a:r>
            <a:r>
              <a:rPr lang="ru-RU" sz="1100" dirty="0"/>
              <a:t>Оценщик анализирует и представляет в отчете об оценке информацию, характеризующую деятельность организации, ведущей бизнес, в соответствии с предполагаемым использованием результатов оценки, в том числе:</a:t>
            </a:r>
          </a:p>
          <a:p>
            <a:r>
              <a:rPr lang="en-US" sz="1100" dirty="0" smtClean="0"/>
              <a:t> </a:t>
            </a:r>
            <a:r>
              <a:rPr lang="ru-RU" sz="1100" dirty="0"/>
              <a:t>а) информацию о создании и развитии бизнеса, условиях функционирования организации, ведущей бизнес;</a:t>
            </a:r>
          </a:p>
          <a:p>
            <a:r>
              <a:rPr lang="en-US" sz="1100" dirty="0" smtClean="0"/>
              <a:t> </a:t>
            </a:r>
            <a:r>
              <a:rPr lang="ru-RU" sz="1100" dirty="0"/>
              <a:t>б) информацию о выпускаемой продукции (товарах) и (или) выполняемых работах, оказываемых услугах, информацию о результатах производственно-хозяйственной деятельности за репрезентативный период (под репрезентативным периодом понимается период, на основе анализа которого возможно сделать вывод о наиболее вероятном характере будущих показателей деятельности организации);</a:t>
            </a:r>
          </a:p>
          <a:p>
            <a:r>
              <a:rPr lang="en-US" sz="1100" dirty="0" smtClean="0"/>
              <a:t> </a:t>
            </a:r>
            <a:r>
              <a:rPr lang="ru-RU" sz="1100" dirty="0"/>
              <a:t>в) финансовую информацию, включая годовую и</a:t>
            </a:r>
          </a:p>
          <a:p>
            <a:r>
              <a:rPr lang="ru-RU" sz="1100" dirty="0"/>
              <a:t>промежуточную (в случае необходимости) финансовую (бухгалтерскую) отчетность организации, ведущей бизнес, информацию о результатах финансово-хозяйственной деятельности за репрезентативный период;</a:t>
            </a:r>
          </a:p>
          <a:p>
            <a:r>
              <a:rPr lang="en-US" sz="1100" dirty="0" smtClean="0"/>
              <a:t> </a:t>
            </a:r>
            <a:r>
              <a:rPr lang="ru-RU" sz="1100" dirty="0"/>
              <a:t>г) прогнозные данные, включая бюджеты, бизнес-планы и иные внутренние документы организации, ведущей бизнес, устанавливающие прогнозные величины основных показателей, влияющих на стоимость объекта оценки.</a:t>
            </a:r>
          </a:p>
          <a:p>
            <a:pPr marL="0" indent="0">
              <a:buNone/>
            </a:pPr>
            <a:r>
              <a:rPr lang="ru-RU" sz="1100" dirty="0"/>
              <a:t>(ФСО №8, п. 7)</a:t>
            </a:r>
          </a:p>
          <a:p>
            <a:endParaRPr lang="ru-RU" sz="1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638300"/>
            <a:ext cx="4184034" cy="5219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/>
              <a:t>«Рассматривая достоверность и надежность имеющейся информации, оценщик должен принимать во внимание, являются ли источники информации независимыми по отношению к объекту оценки или пользователю оценки.</a:t>
            </a:r>
          </a:p>
          <a:p>
            <a:pPr marL="0" indent="0">
              <a:buNone/>
            </a:pPr>
            <a:r>
              <a:rPr lang="ru-RU" sz="1400" dirty="0"/>
              <a:t>Когда оценка связана с использованием информации, предоставленной сторонними лицами, отличными от оценщика, следует рассмотреть вопрос о том, заслуживает ли такая информация доверия, какая иная информация может быть использована без снижения достоверности выводов оценщика. Значимые материалы, предоставленные оценщику (например, руководством / владельцами), могут требовать анализа и/или подтверждения. В тех случаях, когда достоверность предоставленной информации не может быть подтверждена, информация не должна использоваться. Либо отчет не будет соответствовать </a:t>
            </a:r>
            <a:r>
              <a:rPr lang="ru-RU" sz="1400" dirty="0" smtClean="0"/>
              <a:t>МСО</a:t>
            </a:r>
            <a:r>
              <a:rPr lang="en-US" sz="1400" dirty="0" smtClean="0"/>
              <a:t>, </a:t>
            </a:r>
            <a:r>
              <a:rPr lang="ru-RU" sz="1400" dirty="0"/>
              <a:t>и ссылаться на стандарты не допустимо.»</a:t>
            </a:r>
          </a:p>
          <a:p>
            <a:pPr marL="0" indent="0">
              <a:buNone/>
            </a:pPr>
            <a:r>
              <a:rPr lang="en-US" sz="1400" dirty="0" smtClean="0"/>
              <a:t>(</a:t>
            </a:r>
            <a:r>
              <a:rPr lang="ru-RU" sz="1400" dirty="0" smtClean="0"/>
              <a:t>МСО</a:t>
            </a:r>
            <a:r>
              <a:rPr lang="en-US" sz="1400" dirty="0" smtClean="0"/>
              <a:t> </a:t>
            </a:r>
            <a:r>
              <a:rPr lang="ru-RU" sz="1400" dirty="0"/>
              <a:t>2017)</a:t>
            </a:r>
          </a:p>
          <a:p>
            <a:pPr marL="0" indent="0">
              <a:buNone/>
            </a:pP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121056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Существенность и объективность в описании объекта оценки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 flipH="1">
            <a:off x="631615" y="2933699"/>
            <a:ext cx="45719" cy="3107661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8250" y="2160589"/>
            <a:ext cx="8035754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Критерий степени существенности информации - влияние на стоимость. </a:t>
            </a:r>
          </a:p>
          <a:p>
            <a:pPr marL="0" indent="0">
              <a:buNone/>
            </a:pPr>
            <a:r>
              <a:rPr lang="ru-RU" b="1" dirty="0"/>
              <a:t>Глубина раскрытия информации о компании, конечно, будет зависеть от существенности и степени потенциального влияния на стоимость компании.</a:t>
            </a:r>
          </a:p>
          <a:p>
            <a:pPr marL="0" indent="0">
              <a:buNone/>
            </a:pPr>
            <a:r>
              <a:rPr lang="ru-RU" b="1" dirty="0"/>
              <a:t>Нельзя по умолчанию считать существенной информацией лишь перечисление тех параметров бизнеса, о которых в явном виде упомянуто в стандартах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Оценщики должны исходить из постулата о максимальной объективности информации и выводов на ее основе. Поэтому информация заказчика, требует разумного суждения о ее адекватности и применимости для оценки.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68147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Существенность и объективность информации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Подтверждение информации имеет простой смысл - для того, чтобы выводы были объективными и непредвзятыми, полной и достоверной должна быть </a:t>
            </a:r>
            <a:r>
              <a:rPr lang="ru-RU" b="1" dirty="0"/>
              <a:t>используемая информация.</a:t>
            </a:r>
          </a:p>
          <a:p>
            <a:r>
              <a:rPr lang="ru-RU" b="1" dirty="0"/>
              <a:t> Подтверждает ли «справка» от заказчика, заинтересованного в итоговой величине стоимости, достоверность данных?</a:t>
            </a:r>
          </a:p>
          <a:p>
            <a:r>
              <a:rPr lang="ru-RU" dirty="0"/>
              <a:t>Можно ли считать подтверждением прогнозов ключевых показателей деятельности оцениваемой компании подпись заказчика на бизнес-плане?</a:t>
            </a:r>
          </a:p>
          <a:p>
            <a:r>
              <a:rPr lang="ru-RU" dirty="0"/>
              <a:t>А как насчет силы подтверждения </a:t>
            </a:r>
            <a:r>
              <a:rPr lang="ru-RU" dirty="0" err="1"/>
              <a:t>принт-скрином</a:t>
            </a:r>
            <a:r>
              <a:rPr lang="ru-RU" dirty="0"/>
              <a:t> информации о цене продажи аналога, если он дороже доступных рыночных альтернатив?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 отчете должна помещаться вся важная информация, способная потенциально влиять на стоимость объекта оценки. Отказ от учета каких-либо сведений может вытекать из логики оценки, задания на оценку либо ограничений и допущений процесса оценки. Все это явным образом должно быть указано в отчете об оценке.</a:t>
            </a:r>
          </a:p>
          <a:p>
            <a:r>
              <a:rPr lang="ru-RU" dirty="0"/>
              <a:t>Подтверждение не означает простого наличия ссылки на источник. Оно означает - анализ оценщика, приводящий к выводу о том, что информация адекватна, надежна для использования в оценке, не ведет к искажению выводов.</a:t>
            </a:r>
            <a:endParaRPr lang="ru-RU" b="1" dirty="0"/>
          </a:p>
          <a:p>
            <a:r>
              <a:rPr lang="ru-RU" i="1" dirty="0"/>
              <a:t>Оценщик использует информацию </a:t>
            </a:r>
            <a:r>
              <a:rPr lang="ru-RU" u="sng" dirty="0"/>
              <a:t>из компетентных источников, проверенную на соответствие рынку, и таким образом подтверждает ее для целей выполнения оценки стоимости.</a:t>
            </a:r>
            <a:endParaRPr lang="ru-RU" i="1" u="sng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319997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647</TotalTime>
  <Words>1460</Words>
  <Application>Microsoft Office PowerPoint</Application>
  <PresentationFormat>Произвольный</PresentationFormat>
  <Paragraphs>102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Совершенствование системы ФСО</vt:lpstr>
      <vt:lpstr>Цели ФСО и МСО</vt:lpstr>
      <vt:lpstr>Федеральные стандарты Оценки  (ФСО)</vt:lpstr>
      <vt:lpstr>Международные стандарты оценки  (МСО 2017)  </vt:lpstr>
      <vt:lpstr>Создание новых стандартов  Внесение базовых понятий</vt:lpstr>
      <vt:lpstr>Первые вопросы к ФСО в отношении:</vt:lpstr>
      <vt:lpstr>Существенность и объективность в описании объекта оценки</vt:lpstr>
      <vt:lpstr>Существенность и объективность в описании объекта оценки</vt:lpstr>
      <vt:lpstr>Существенность и объективность информации</vt:lpstr>
      <vt:lpstr>Выбор подходов к оценке</vt:lpstr>
      <vt:lpstr>Применение рыночных данных</vt:lpstr>
      <vt:lpstr>Допущения и ограничения</vt:lpstr>
      <vt:lpstr>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Совершенствование систем ФСО</dc:title>
  <dc:creator>Наталия</dc:creator>
  <cp:lastModifiedBy>1</cp:lastModifiedBy>
  <cp:revision>78</cp:revision>
  <dcterms:created xsi:type="dcterms:W3CDTF">2018-11-21T11:18:31Z</dcterms:created>
  <dcterms:modified xsi:type="dcterms:W3CDTF">2018-11-26T06:33:23Z</dcterms:modified>
</cp:coreProperties>
</file>