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4" r:id="rId1"/>
    <p:sldMasterId id="2147483828" r:id="rId2"/>
    <p:sldMasterId id="2147483830" r:id="rId3"/>
    <p:sldMasterId id="2147483851" r:id="rId4"/>
    <p:sldMasterId id="2147483857" r:id="rId5"/>
  </p:sldMasterIdLst>
  <p:notesMasterIdLst>
    <p:notesMasterId r:id="rId14"/>
  </p:notesMasterIdLst>
  <p:handoutMasterIdLst>
    <p:handoutMasterId r:id="rId15"/>
  </p:handoutMasterIdLst>
  <p:sldIdLst>
    <p:sldId id="260" r:id="rId6"/>
    <p:sldId id="349" r:id="rId7"/>
    <p:sldId id="363" r:id="rId8"/>
    <p:sldId id="358" r:id="rId9"/>
    <p:sldId id="359" r:id="rId10"/>
    <p:sldId id="361" r:id="rId11"/>
    <p:sldId id="355" r:id="rId12"/>
    <p:sldId id="362" r:id="rId13"/>
  </p:sldIdLst>
  <p:sldSz cx="10801350" cy="6858000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72B2"/>
    <a:srgbClr val="4F81BD"/>
    <a:srgbClr val="CBD3E8"/>
    <a:srgbClr val="CEDDF1"/>
    <a:srgbClr val="C2C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9"/>
    <p:restoredTop sz="95442" autoAdjust="0"/>
  </p:normalViewPr>
  <p:slideViewPr>
    <p:cSldViewPr>
      <p:cViewPr>
        <p:scale>
          <a:sx n="89" d="100"/>
          <a:sy n="89" d="100"/>
        </p:scale>
        <p:origin x="-564" y="60"/>
      </p:cViewPr>
      <p:guideLst>
        <p:guide orient="horz" pos="2160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71909" cy="499142"/>
          </a:xfrm>
          <a:prstGeom prst="rect">
            <a:avLst/>
          </a:prstGeom>
        </p:spPr>
        <p:txBody>
          <a:bodyPr vert="horz" lIns="93122" tIns="46560" rIns="93122" bIns="4656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458" y="0"/>
            <a:ext cx="2971909" cy="499142"/>
          </a:xfrm>
          <a:prstGeom prst="rect">
            <a:avLst/>
          </a:prstGeom>
        </p:spPr>
        <p:txBody>
          <a:bodyPr vert="horz" lIns="93122" tIns="46560" rIns="93122" bIns="46560" rtlCol="0"/>
          <a:lstStyle>
            <a:lvl1pPr algn="r">
              <a:defRPr sz="1200"/>
            </a:lvl1pPr>
          </a:lstStyle>
          <a:p>
            <a:fld id="{D0A240CE-6B2B-4C06-9E24-478559FB16C6}" type="datetimeFigureOut">
              <a:rPr lang="ru-RU" smtClean="0"/>
              <a:t>23.11.2018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9448141"/>
            <a:ext cx="2971909" cy="499141"/>
          </a:xfrm>
          <a:prstGeom prst="rect">
            <a:avLst/>
          </a:prstGeom>
        </p:spPr>
        <p:txBody>
          <a:bodyPr vert="horz" lIns="93122" tIns="46560" rIns="93122" bIns="4656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458" y="9448141"/>
            <a:ext cx="2971909" cy="499141"/>
          </a:xfrm>
          <a:prstGeom prst="rect">
            <a:avLst/>
          </a:prstGeom>
        </p:spPr>
        <p:txBody>
          <a:bodyPr vert="horz" lIns="93122" tIns="46560" rIns="93122" bIns="46560" rtlCol="0" anchor="b"/>
          <a:lstStyle>
            <a:lvl1pPr algn="r">
              <a:defRPr sz="1200"/>
            </a:lvl1pPr>
          </a:lstStyle>
          <a:p>
            <a:fld id="{155F84F5-BAE4-4E64-9A4B-23429303D7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2345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71909" cy="497525"/>
          </a:xfrm>
          <a:prstGeom prst="rect">
            <a:avLst/>
          </a:prstGeom>
        </p:spPr>
        <p:txBody>
          <a:bodyPr vert="horz" lIns="93122" tIns="46560" rIns="93122" bIns="4656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458" y="1"/>
            <a:ext cx="2971909" cy="497525"/>
          </a:xfrm>
          <a:prstGeom prst="rect">
            <a:avLst/>
          </a:prstGeom>
        </p:spPr>
        <p:txBody>
          <a:bodyPr vert="horz" lIns="93122" tIns="46560" rIns="93122" bIns="4656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8E7C02B-A015-4EDC-94F8-EA77796EAF37}" type="datetimeFigureOut">
              <a:rPr lang="ru-RU"/>
              <a:pPr>
                <a:defRPr/>
              </a:pPr>
              <a:t>23.11.2018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92125" y="747713"/>
            <a:ext cx="58737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22" tIns="46560" rIns="93122" bIns="4656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6457" y="4724878"/>
            <a:ext cx="5485090" cy="4476112"/>
          </a:xfrm>
          <a:prstGeom prst="rect">
            <a:avLst/>
          </a:prstGeom>
        </p:spPr>
        <p:txBody>
          <a:bodyPr vert="horz" lIns="93122" tIns="46560" rIns="93122" bIns="4656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8137"/>
            <a:ext cx="2971909" cy="497525"/>
          </a:xfrm>
          <a:prstGeom prst="rect">
            <a:avLst/>
          </a:prstGeom>
        </p:spPr>
        <p:txBody>
          <a:bodyPr vert="horz" lIns="93122" tIns="46560" rIns="93122" bIns="4656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458" y="9448137"/>
            <a:ext cx="2971909" cy="497525"/>
          </a:xfrm>
          <a:prstGeom prst="rect">
            <a:avLst/>
          </a:prstGeom>
        </p:spPr>
        <p:txBody>
          <a:bodyPr vert="horz" lIns="93122" tIns="46560" rIns="93122" bIns="4656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BA6E20A-40CF-4EBF-9C75-0FAA42B461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82268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596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496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4962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BA6E20A-40CF-4EBF-9C75-0FAA42B46157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496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87825" y="1911350"/>
            <a:ext cx="3047256" cy="3683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ru-RU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828179" y="2996952"/>
            <a:ext cx="8591005" cy="936104"/>
          </a:xfrm>
          <a:prstGeom prst="rect">
            <a:avLst/>
          </a:prstGeom>
        </p:spPr>
        <p:txBody>
          <a:bodyPr/>
          <a:lstStyle>
            <a:lvl1pPr algn="l">
              <a:defRPr sz="3200" b="1" i="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0"/>
          </p:nvPr>
        </p:nvSpPr>
        <p:spPr>
          <a:xfrm>
            <a:off x="1828179" y="6309320"/>
            <a:ext cx="3827353" cy="215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770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37350" y="1340774"/>
            <a:ext cx="9622061" cy="498224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</a:lstStyle>
          <a:p>
            <a:pPr lv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888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26252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D24DF69-0B4F-4366-BE9A-722F5072042C}" type="datetime1">
              <a:rPr lang="ru-RU" smtClean="0"/>
              <a:t>23.11.2018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868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382419" y="5014042"/>
            <a:ext cx="2964695" cy="365125"/>
          </a:xfrm>
        </p:spPr>
        <p:txBody>
          <a:bodyPr lIns="0" tIns="0" rIns="0" bIns="0"/>
          <a:lstStyle>
            <a:lvl1pPr>
              <a:defRPr>
                <a:latin typeface="Arial"/>
              </a:defRPr>
            </a:lvl1pPr>
          </a:lstStyle>
          <a:p>
            <a:fld id="{68050D87-8422-40D4-86A1-3BD184344E0E}" type="datetime1">
              <a:rPr lang="ru-RU" smtClean="0"/>
              <a:t>23.11.2018</a:t>
            </a:fld>
            <a:endParaRPr lang="ru-RU" dirty="0"/>
          </a:p>
        </p:txBody>
      </p:sp>
      <p:pic>
        <p:nvPicPr>
          <p:cNvPr id="8" name="Изображение 7" descr="for_ppt_mineconom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4851" y="486513"/>
            <a:ext cx="1317674" cy="1461472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3375133" y="2284379"/>
            <a:ext cx="6354625" cy="2342105"/>
          </a:xfrm>
        </p:spPr>
        <p:txBody>
          <a:bodyPr>
            <a:noAutofit/>
          </a:bodyPr>
          <a:lstStyle>
            <a:lvl1pPr>
              <a:defRPr sz="3600" cap="all"/>
            </a:lvl1pPr>
            <a:lvl3pPr>
              <a:spcBef>
                <a:spcPts val="728"/>
              </a:spcBef>
              <a:defRPr/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639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head_ground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10797937" cy="2212323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7A753-EFFC-4370-915F-89E18F1A771C}" type="datetime1">
              <a:rPr lang="ru-RU" smtClean="0"/>
              <a:t>23.11.2018</a:t>
            </a:fld>
            <a:endParaRPr lang="ru-RU" dirty="0"/>
          </a:p>
        </p:txBody>
      </p:sp>
      <p:pic>
        <p:nvPicPr>
          <p:cNvPr id="6" name="Изображение 5" descr="for_ppt_minecono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732" y="672288"/>
            <a:ext cx="4547401" cy="1156075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>
          <a:xfrm>
            <a:off x="3375133" y="2284374"/>
            <a:ext cx="6354625" cy="2387746"/>
          </a:xfrm>
        </p:spPr>
        <p:txBody>
          <a:bodyPr/>
          <a:lstStyle>
            <a:lvl1pPr>
              <a:defRPr sz="3600"/>
            </a:lvl1pPr>
            <a:lvl2pPr>
              <a:spcBef>
                <a:spcPts val="1455"/>
              </a:spcBef>
              <a:defRPr/>
            </a:lvl2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71732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Изображение 10" descr="head_ground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0797937" cy="1242840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>
          <a:xfrm>
            <a:off x="3375133" y="1483901"/>
            <a:ext cx="6354625" cy="3313011"/>
          </a:xfrm>
        </p:spPr>
        <p:txBody>
          <a:bodyPr/>
          <a:lstStyle>
            <a:lvl1pPr>
              <a:defRPr sz="3600"/>
            </a:lvl1pPr>
            <a:lvl2pPr marL="415766" indent="-415766">
              <a:spcBef>
                <a:spcPts val="1455"/>
              </a:spcBef>
              <a:buFont typeface="Lucida Grande"/>
              <a:buChar char="＞"/>
              <a:defRPr/>
            </a:lvl2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pic>
        <p:nvPicPr>
          <p:cNvPr id="9" name="Изображение 8" descr="for_ppt_minecono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44" y="399244"/>
            <a:ext cx="553422" cy="61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98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36088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1C569AF-A904-4586-846A-A8C2E7F73443}" type="datetime1">
              <a:rPr lang="ru-RU" smtClean="0"/>
              <a:t>23.11.2018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6618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>
            <a:lvl1pPr>
              <a:defRPr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CB9B9-AAC1-484F-A4BB-CDA6555FF269}" type="datetime1">
              <a:rPr lang="ru-RU" smtClean="0"/>
              <a:t>23.11.2018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8" y="2512816"/>
            <a:ext cx="7543327" cy="3539317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900"/>
            </a:lvl4pPr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33619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одну колонку без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25648-CCCC-4669-BB6C-088EF2C0A7C9}" type="datetime1">
              <a:rPr lang="ru-RU" smtClean="0"/>
              <a:t>23.11.2018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8" y="1478782"/>
            <a:ext cx="7543327" cy="4573344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0028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60047" y="457200"/>
            <a:ext cx="10261283" cy="8382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>
          <a:xfrm>
            <a:off x="360047" y="1554163"/>
            <a:ext cx="10261283" cy="4525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>
          <a:xfrm>
            <a:off x="7650959" y="76201"/>
            <a:ext cx="2970372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47F66-5834-4CA5-869C-93BE3D47D81F}" type="datetime1">
              <a:rPr lang="ru-RU" smtClean="0"/>
              <a:t>23.11.2018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230532" y="76201"/>
            <a:ext cx="3420427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9721220" y="6473825"/>
            <a:ext cx="896363" cy="247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55B43-5021-453D-B46F-2CE9D225C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044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D9F23-1208-40E8-9A3F-3558850248A5}" type="datetime1">
              <a:rPr lang="ru-RU" smtClean="0"/>
              <a:t>23.11.2018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2512817"/>
            <a:ext cx="3501878" cy="35393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2512817"/>
            <a:ext cx="3491528" cy="35393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61270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в две колонки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ED6BE-23DC-42ED-8144-BAE9A53F2505}" type="datetime1">
              <a:rPr lang="ru-RU" smtClean="0"/>
              <a:t>23.11.2018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1426113"/>
            <a:ext cx="350187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332149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C457-0E92-4A00-A20B-460D1FBB5FCF}" type="datetime1">
              <a:rPr lang="ru-RU" smtClean="0"/>
              <a:t>23.11.2018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230729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2178951" y="1426109"/>
            <a:ext cx="3500544" cy="4626016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718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диаграммой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BBC95-37CE-403D-BF81-492A7F9B06A8}" type="datetime1">
              <a:rPr lang="ru-RU" smtClean="0"/>
              <a:t>23.11.2018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2178952" y="1426113"/>
            <a:ext cx="3491528" cy="462601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5"/>
          </p:nvPr>
        </p:nvSpPr>
        <p:spPr>
          <a:xfrm>
            <a:off x="6229211" y="1426109"/>
            <a:ext cx="3500544" cy="4626016"/>
          </a:xfrm>
        </p:spPr>
        <p:txBody>
          <a:bodyPr/>
          <a:lstStyle/>
          <a:p>
            <a:r>
              <a:rPr lang="ru-RU"/>
              <a:t>Вставка диаграммы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61250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вынос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219261" y="1478783"/>
            <a:ext cx="4582091" cy="4578593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B2A5-C5EF-4900-B4F9-9996219DDBD9}" type="datetime1">
              <a:rPr lang="ru-RU" smtClean="0"/>
              <a:t>23.11.2018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29" y="1422175"/>
            <a:ext cx="3501878" cy="4629955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Текст 7"/>
          <p:cNvSpPr>
            <a:spLocks noGrp="1"/>
          </p:cNvSpPr>
          <p:nvPr>
            <p:ph type="body" sz="quarter" idx="14"/>
          </p:nvPr>
        </p:nvSpPr>
        <p:spPr>
          <a:xfrm>
            <a:off x="6484962" y="2286001"/>
            <a:ext cx="3845780" cy="34026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8544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фото навыл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178951" y="1493981"/>
            <a:ext cx="7543309" cy="73099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EB89A-2286-4265-9B7A-B0FDEA8757FE}" type="datetime1">
              <a:rPr lang="ru-RU" smtClean="0"/>
              <a:t>23.11.2018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78955" y="2512812"/>
            <a:ext cx="3501855" cy="3539423"/>
          </a:xfrm>
        </p:spPr>
        <p:txBody>
          <a:bodyPr/>
          <a:lstStyle>
            <a:lvl5pPr>
              <a:defRPr sz="11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4"/>
          </p:nvPr>
        </p:nvSpPr>
        <p:spPr>
          <a:xfrm>
            <a:off x="6230726" y="2560673"/>
            <a:ext cx="4570627" cy="3491560"/>
          </a:xfrm>
        </p:spPr>
        <p:txBody>
          <a:bodyPr/>
          <a:lstStyle/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2052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лайд с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3395-ACF1-4616-81EE-E525527B68FD}" type="datetime1">
              <a:rPr lang="ru-RU" smtClean="0"/>
              <a:t>23.11.2018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  <p:sp>
        <p:nvSpPr>
          <p:cNvPr id="9" name="Таблица 8"/>
          <p:cNvSpPr>
            <a:spLocks noGrp="1"/>
          </p:cNvSpPr>
          <p:nvPr>
            <p:ph type="tbl" sz="quarter" idx="13"/>
          </p:nvPr>
        </p:nvSpPr>
        <p:spPr>
          <a:xfrm>
            <a:off x="2178953" y="1468710"/>
            <a:ext cx="7550804" cy="4583416"/>
          </a:xfrm>
        </p:spPr>
        <p:txBody>
          <a:bodyPr/>
          <a:lstStyle/>
          <a:p>
            <a:r>
              <a:rPr lang="ru-RU"/>
              <a:t>Вставка таблицы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1424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78951" y="414732"/>
            <a:ext cx="7543309" cy="449403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1300" cap="all">
                <a:solidFill>
                  <a:srgbClr val="0077C8"/>
                </a:solidFill>
              </a:defRPr>
            </a:lvl1pPr>
            <a:lvl2pPr marL="486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3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59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46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2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19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05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92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D851E-61B9-4880-880F-6E43CC4DF144}" type="datetime1">
              <a:rPr lang="ru-RU" smtClean="0"/>
              <a:t>23.11.2018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3A2C4-EAEE-0541-80F0-7D439BD8E73A}" type="slidenum"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3079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8" y="704088"/>
            <a:ext cx="9721215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0068" y="1920085"/>
            <a:ext cx="4770596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90686" y="1920085"/>
            <a:ext cx="4770596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540067" y="6356351"/>
            <a:ext cx="252031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3C97F07-9143-495C-82BD-6308D1C7CA37}" type="datetime1">
              <a:rPr lang="ru-RU" smtClean="0"/>
              <a:t>23.11.2018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>
          <a:xfrm>
            <a:off x="3150394" y="6356351"/>
            <a:ext cx="3960495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9361170" y="6356351"/>
            <a:ext cx="900113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26958A-D6FA-4543-9E6F-F3E06896E1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89438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06950-2953-48F1-9B32-DF2E7046F588}" type="datetime1">
              <a:rPr lang="en-US"/>
              <a:pPr>
                <a:defRPr/>
              </a:pPr>
              <a:t>11/23/2018</a:t>
            </a:fld>
            <a:endParaRPr lang="en-US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47" y="6356351"/>
            <a:ext cx="3645456" cy="366183"/>
          </a:xfrm>
          <a:prstGeom prst="rect">
            <a:avLst/>
          </a:prstGeom>
        </p:spPr>
        <p:txBody>
          <a:bodyPr lIns="113020" tIns="56510" rIns="113020" bIns="5651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6E837-D652-4732-BE77-0E1C52984F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32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450059" y="4853421"/>
            <a:ext cx="9991249" cy="1222375"/>
          </a:xfrm>
          <a:prstGeom prst="rect">
            <a:avLst/>
          </a:prstGeom>
        </p:spPr>
        <p:txBody>
          <a:bodyPr anchor="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0059" y="3886200"/>
            <a:ext cx="9991249" cy="914400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>
          <a:xfrm>
            <a:off x="7650959" y="76201"/>
            <a:ext cx="2970372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E5E9F-46CB-455D-B130-07A19092CA97}" type="datetime1">
              <a:rPr lang="ru-RU" smtClean="0"/>
              <a:t>23.11.2018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3690463" y="76201"/>
            <a:ext cx="3960495" cy="2889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9721220" y="6473825"/>
            <a:ext cx="896363" cy="2476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A8C80-70DD-4D03-A0DA-1DDD3E92C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839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муц-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394" y="3029145"/>
            <a:ext cx="8301746" cy="440677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494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0481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170" y="1122363"/>
            <a:ext cx="8101012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0170" y="3602038"/>
            <a:ext cx="810101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42594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84FBFBD-9DED-42CD-A11C-4C73A3C514D6}" type="datetime1">
              <a:rPr lang="ru-RU" smtClean="0"/>
              <a:t>23.11.2018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577950" y="6356361"/>
            <a:ext cx="364545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28453" y="6356361"/>
            <a:ext cx="2430305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40A8C80-70DD-4D03-A0DA-1DDD3E92CFB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040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а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80316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екстовая страница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961171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6836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екстовая страница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637348" y="1340768"/>
            <a:ext cx="4508151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 marL="1143000" indent="-228600">
              <a:spcBef>
                <a:spcPts val="300"/>
              </a:spcBef>
              <a:buFont typeface="Arial" pitchFamily="34" charset="0"/>
              <a:buChar char="•"/>
              <a:defRPr sz="1000"/>
            </a:lvl3pPr>
            <a:lvl4pPr marL="1600200" indent="-228600">
              <a:buFont typeface="Arial" pitchFamily="34" charset="0"/>
              <a:buChar char="•"/>
              <a:defRPr sz="8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2" name="Объект 2"/>
          <p:cNvSpPr>
            <a:spLocks noGrp="1"/>
          </p:cNvSpPr>
          <p:nvPr>
            <p:ph idx="13"/>
          </p:nvPr>
        </p:nvSpPr>
        <p:spPr>
          <a:xfrm>
            <a:off x="5315617" y="1340768"/>
            <a:ext cx="4933448" cy="48245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FontTx/>
              <a:buNone/>
              <a:defRPr sz="1400" b="0"/>
            </a:lvl1pPr>
            <a:lvl2pPr marL="628650" indent="-171450">
              <a:spcBef>
                <a:spcPts val="300"/>
              </a:spcBef>
              <a:buFont typeface="Arial" pitchFamily="34" charset="0"/>
              <a:buChar char="•"/>
              <a:defRPr sz="1200"/>
            </a:lvl2pPr>
            <a:lvl3pPr>
              <a:spcBef>
                <a:spcPts val="300"/>
              </a:spcBef>
              <a:defRPr sz="10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37348" y="260648"/>
            <a:ext cx="9611718" cy="86409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6216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9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hadrinAJU.AD\Desktop\Фирменный стиль\ger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06" y="404813"/>
            <a:ext cx="102012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/>
          <a:stretch/>
        </p:blipFill>
        <p:spPr bwMode="auto">
          <a:xfrm>
            <a:off x="1693431" y="404813"/>
            <a:ext cx="455860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64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8D8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9811229" y="6381750"/>
            <a:ext cx="523191" cy="127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AC783C4-0BC1-4225-B6F3-9E7FB4BE3E0A}" type="slidenum">
              <a:rPr lang="ru-RU" sz="1200" smtClean="0">
                <a:solidFill>
                  <a:srgbClr val="7F7F7F"/>
                </a:solidFill>
                <a:latin typeface="+mj-lt"/>
                <a:cs typeface="Arial" charset="0"/>
              </a:rPr>
              <a:pPr algn="r" eaLnBrk="1" hangingPunct="1">
                <a:defRPr/>
              </a:pPr>
              <a:t>‹#›</a:t>
            </a:fld>
            <a:endParaRPr lang="ru-RU" sz="1200" dirty="0">
              <a:solidFill>
                <a:srgbClr val="7F7F7F"/>
              </a:solidFill>
              <a:latin typeface="+mj-lt"/>
              <a:cs typeface="Arial" charset="0"/>
            </a:endParaRPr>
          </a:p>
        </p:txBody>
      </p:sp>
      <p:pic>
        <p:nvPicPr>
          <p:cNvPr id="2051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4"/>
          <a:stretch/>
        </p:blipFill>
        <p:spPr bwMode="auto">
          <a:xfrm>
            <a:off x="1693431" y="404813"/>
            <a:ext cx="455860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Users\ShadrinAJU.AD\Desktop\Фирменный стиль\ger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06" y="404813"/>
            <a:ext cx="1020127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10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49" r:id="rId2"/>
    <p:sldLayoutId id="2147483850" r:id="rId3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11"/>
          <p:cNvSpPr txBox="1">
            <a:spLocks noChangeArrowheads="1"/>
          </p:cNvSpPr>
          <p:nvPr/>
        </p:nvSpPr>
        <p:spPr bwMode="auto">
          <a:xfrm>
            <a:off x="9811229" y="6381750"/>
            <a:ext cx="523191" cy="127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628628E-FAF2-4B56-BE3C-B3B53664DAB2}" type="slidenum">
              <a:rPr lang="ru-RU" sz="1200" smtClean="0">
                <a:solidFill>
                  <a:srgbClr val="7F7F7F"/>
                </a:solidFill>
                <a:latin typeface="+mj-lt"/>
                <a:cs typeface="Arial" charset="0"/>
              </a:rPr>
              <a:pPr algn="r" eaLnBrk="1" hangingPunct="1">
                <a:defRPr/>
              </a:pPr>
              <a:t>‹#›</a:t>
            </a:fld>
            <a:endParaRPr lang="ru-RU" sz="1200" dirty="0">
              <a:solidFill>
                <a:srgbClr val="7F7F7F"/>
              </a:solidFill>
              <a:latin typeface="+mj-lt"/>
              <a:cs typeface="Arial" charset="0"/>
            </a:endParaRPr>
          </a:p>
        </p:txBody>
      </p:sp>
      <p:pic>
        <p:nvPicPr>
          <p:cNvPr id="307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6" t="59528" r="18913" b="3267"/>
          <a:stretch>
            <a:fillRect/>
          </a:stretch>
        </p:blipFill>
        <p:spPr bwMode="auto">
          <a:xfrm>
            <a:off x="466937" y="6308735"/>
            <a:ext cx="2619700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637582" y="1268413"/>
            <a:ext cx="986748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49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48" r:id="rId6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1"/>
            <a:ext cx="10801350" cy="6858000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871" tIns="55436" rIns="110871" bIns="554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75133" y="2284374"/>
            <a:ext cx="6354625" cy="25701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375128" y="5014042"/>
            <a:ext cx="296469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200" b="0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F04A78F4-52EE-4313-A624-CD5A131AAF2A}" type="datetime1">
              <a:rPr lang="ru-RU" smtClean="0"/>
              <a:t>23.11.2018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49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</p:sldLayoutIdLst>
  <p:hf hdr="0" dt="0"/>
  <p:txStyles>
    <p:titleStyle>
      <a:lvl1pPr algn="l" defTabSz="498920" rtl="0" eaLnBrk="1" latinLnBrk="0" hangingPunct="1">
        <a:spcBef>
          <a:spcPct val="0"/>
        </a:spcBef>
        <a:buNone/>
        <a:defRPr sz="2200" b="0" i="0" kern="1200" cap="all">
          <a:solidFill>
            <a:schemeClr val="tx1"/>
          </a:solidFill>
          <a:latin typeface="Stem Medium"/>
          <a:ea typeface="+mj-ea"/>
          <a:cs typeface="Stem"/>
        </a:defRPr>
      </a:lvl1pPr>
    </p:titleStyle>
    <p:bodyStyle>
      <a:lvl1pPr marL="0" indent="0" algn="l" defTabSz="498920" rtl="0" eaLnBrk="1" latinLnBrk="0" hangingPunct="1">
        <a:spcBef>
          <a:spcPts val="0"/>
        </a:spcBef>
        <a:buFontTx/>
        <a:buNone/>
        <a:defRPr sz="3400" b="1" i="0" kern="1200" cap="all">
          <a:solidFill>
            <a:srgbClr val="FFFFFF"/>
          </a:solidFill>
          <a:latin typeface="Arial"/>
          <a:ea typeface="+mn-ea"/>
          <a:cs typeface="Arial"/>
        </a:defRPr>
      </a:lvl1pPr>
      <a:lvl2pPr marL="0" indent="0" algn="l" defTabSz="498920" rtl="0" eaLnBrk="1" latinLnBrk="0" hangingPunct="1">
        <a:spcBef>
          <a:spcPts val="485"/>
        </a:spcBef>
        <a:buFontTx/>
        <a:buNone/>
        <a:defRPr sz="2400" b="0" i="0" kern="1200" cap="all" baseline="0">
          <a:solidFill>
            <a:srgbClr val="FFFFFF"/>
          </a:solidFill>
          <a:latin typeface="Arial"/>
          <a:ea typeface="+mn-ea"/>
          <a:cs typeface="Arial"/>
        </a:defRPr>
      </a:lvl2pPr>
      <a:lvl3pPr marL="0" indent="0" algn="l" defTabSz="498920" rtl="0" eaLnBrk="1" latinLnBrk="0" hangingPunct="1">
        <a:spcBef>
          <a:spcPts val="728"/>
        </a:spcBef>
        <a:buFontTx/>
        <a:buNone/>
        <a:defRPr sz="1500" b="0" i="0" kern="1200">
          <a:solidFill>
            <a:srgbClr val="FFFFFF"/>
          </a:solidFill>
          <a:latin typeface="Arial"/>
          <a:ea typeface="+mn-ea"/>
          <a:cs typeface="Arial"/>
        </a:defRPr>
      </a:lvl3pPr>
      <a:lvl4pPr marL="0" indent="0" algn="l" defTabSz="498920" rtl="0" eaLnBrk="1" latinLnBrk="0" hangingPunct="1">
        <a:spcBef>
          <a:spcPts val="728"/>
        </a:spcBef>
        <a:buFontTx/>
        <a:buNone/>
        <a:defRPr sz="1500" b="0" i="0" kern="1200">
          <a:solidFill>
            <a:srgbClr val="FFFFFF"/>
          </a:solidFill>
          <a:latin typeface="Arial"/>
          <a:ea typeface="+mn-ea"/>
          <a:cs typeface="Arial"/>
        </a:defRPr>
      </a:lvl4pPr>
      <a:lvl5pPr marL="0" indent="0" algn="l" defTabSz="498920" rtl="0" eaLnBrk="1" latinLnBrk="0" hangingPunct="1">
        <a:spcBef>
          <a:spcPts val="0"/>
        </a:spcBef>
        <a:buFontTx/>
        <a:buNone/>
        <a:defRPr sz="1500" b="0" i="0" kern="1200">
          <a:solidFill>
            <a:schemeClr val="tx1"/>
          </a:solidFill>
          <a:latin typeface="Stem"/>
          <a:ea typeface="+mn-ea"/>
          <a:cs typeface="Stem"/>
        </a:defRPr>
      </a:lvl5pPr>
      <a:lvl6pPr marL="274405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4297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4189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4081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892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783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675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567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459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9351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1356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8088" y="1492965"/>
            <a:ext cx="7561640" cy="73165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2924" y="2508245"/>
            <a:ext cx="7566798" cy="38102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09575" y="6143578"/>
            <a:ext cx="1674834" cy="365125"/>
          </a:xfrm>
          <a:prstGeom prst="rect">
            <a:avLst/>
          </a:prstGeom>
        </p:spPr>
        <p:txBody>
          <a:bodyPr vert="horz" lIns="99784" tIns="49892" rIns="99784" bIns="49892" rtlCol="0" anchor="ctr"/>
          <a:lstStyle>
            <a:lvl1pPr algn="l">
              <a:defRPr sz="1100" b="0" i="0">
                <a:solidFill>
                  <a:srgbClr val="0077C8"/>
                </a:solidFill>
                <a:latin typeface="Arial"/>
                <a:cs typeface="Arial"/>
              </a:defRPr>
            </a:lvl1pPr>
          </a:lstStyle>
          <a:p>
            <a:fld id="{1C3389AA-53EF-463E-AF04-3F83173674B4}" type="datetime1">
              <a:rPr lang="ru-RU" smtClean="0"/>
              <a:t>23.11.2018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2795" y="499007"/>
            <a:ext cx="50794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400" b="0" i="0">
                <a:solidFill>
                  <a:srgbClr val="00B2A9"/>
                </a:solidFill>
                <a:latin typeface="Arial"/>
                <a:cs typeface="Arial"/>
              </a:defRPr>
            </a:lvl1pPr>
          </a:lstStyle>
          <a:p>
            <a:fld id="{E8CC1B9C-23B7-B94D-B87E-2F844537633D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" y="423090"/>
            <a:ext cx="254008" cy="571093"/>
          </a:xfrm>
          <a:prstGeom prst="rect">
            <a:avLst/>
          </a:prstGeom>
          <a:solidFill>
            <a:srgbClr val="0077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pic>
        <p:nvPicPr>
          <p:cNvPr id="10" name="Изображение 9" descr="for_ppt_minekonom.pd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195" y="348678"/>
            <a:ext cx="1257347" cy="70907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620772" y="423090"/>
            <a:ext cx="180586" cy="571093"/>
          </a:xfrm>
          <a:prstGeom prst="rect">
            <a:avLst/>
          </a:prstGeom>
          <a:solidFill>
            <a:srgbClr val="00B2A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0871" tIns="55436" rIns="110871" bIns="55436" rtlCol="0" anchor="ctr"/>
          <a:lstStyle/>
          <a:p>
            <a:pPr algn="ctr"/>
            <a:endParaRPr lang="ru-RU" dirty="0">
              <a:latin typeface="Arial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72923" y="938555"/>
            <a:ext cx="7566798" cy="45687"/>
          </a:xfrm>
          <a:prstGeom prst="rect">
            <a:avLst/>
          </a:prstGeom>
          <a:gradFill flip="none" rotWithShape="1">
            <a:gsLst>
              <a:gs pos="0">
                <a:srgbClr val="0077C8"/>
              </a:gs>
              <a:gs pos="100000">
                <a:srgbClr val="00B2A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0871" tIns="55436" rIns="110871" bIns="5543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916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</p:sldLayoutIdLst>
  <p:hf hdr="0" dt="0"/>
  <p:txStyles>
    <p:titleStyle>
      <a:lvl1pPr algn="l" defTabSz="498920" rtl="0" eaLnBrk="1" latinLnBrk="0" hangingPunct="1">
        <a:spcBef>
          <a:spcPct val="0"/>
        </a:spcBef>
        <a:buNone/>
        <a:defRPr sz="2200" b="1" i="0" kern="1200" cap="all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98920" rtl="0" eaLnBrk="1" latinLnBrk="0" hangingPunct="1">
        <a:spcBef>
          <a:spcPts val="0"/>
        </a:spcBef>
        <a:buFontTx/>
        <a:buNone/>
        <a:defRPr sz="1500" b="0" i="0" kern="1200">
          <a:solidFill>
            <a:schemeClr val="tx1"/>
          </a:solidFill>
          <a:latin typeface="Arial"/>
          <a:ea typeface="+mn-ea"/>
          <a:cs typeface="Arial"/>
        </a:defRPr>
      </a:lvl1pPr>
      <a:lvl2pPr marL="0" indent="0" algn="l" defTabSz="498920" rtl="0" eaLnBrk="1" latinLnBrk="0" hangingPunct="1">
        <a:spcBef>
          <a:spcPts val="0"/>
        </a:spcBef>
        <a:buFontTx/>
        <a:buNone/>
        <a:defRPr sz="1600" b="1" i="0" kern="1200">
          <a:solidFill>
            <a:schemeClr val="tx1"/>
          </a:solidFill>
          <a:latin typeface="Arial"/>
          <a:ea typeface="+mn-ea"/>
          <a:cs typeface="Arial"/>
        </a:defRPr>
      </a:lvl2pPr>
      <a:lvl3pPr marL="207883" indent="-207883" algn="l" defTabSz="498920" rtl="0" eaLnBrk="1" latinLnBrk="0" hangingPunct="1">
        <a:spcBef>
          <a:spcPts val="0"/>
        </a:spcBef>
        <a:buSzPct val="80000"/>
        <a:buFont typeface="Lucida Grande"/>
        <a:buChar char="＞"/>
        <a:defRPr sz="1500" b="0" i="0" kern="1200">
          <a:solidFill>
            <a:schemeClr val="tx1"/>
          </a:solidFill>
          <a:latin typeface="Arial"/>
          <a:ea typeface="+mn-ea"/>
          <a:cs typeface="Arial"/>
        </a:defRPr>
      </a:lvl3pPr>
      <a:lvl4pPr marL="0" indent="0" algn="l" defTabSz="498920" rtl="0" eaLnBrk="1" latinLnBrk="0" hangingPunct="1">
        <a:spcBef>
          <a:spcPts val="0"/>
        </a:spcBef>
        <a:buFontTx/>
        <a:buNone/>
        <a:defRPr sz="1900" b="0" i="0" kern="1200" cap="all">
          <a:solidFill>
            <a:schemeClr val="tx1"/>
          </a:solidFill>
          <a:latin typeface="Arial"/>
          <a:ea typeface="+mn-ea"/>
          <a:cs typeface="Arial"/>
        </a:defRPr>
      </a:lvl4pPr>
      <a:lvl5pPr marL="0" indent="0" algn="l" defTabSz="498920" rtl="0" eaLnBrk="1" latinLnBrk="0" hangingPunct="1">
        <a:spcBef>
          <a:spcPts val="0"/>
        </a:spcBef>
        <a:buFontTx/>
        <a:buNone/>
        <a:defRPr sz="1100" b="0" i="0" kern="1200">
          <a:solidFill>
            <a:schemeClr val="tx1"/>
          </a:solidFill>
          <a:latin typeface="Arial"/>
          <a:ea typeface="+mn-ea"/>
          <a:cs typeface="Arial"/>
        </a:defRPr>
      </a:lvl5pPr>
      <a:lvl6pPr marL="274405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42977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4189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40816" indent="-249460" algn="l" defTabSz="49892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8920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783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6759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567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4598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9351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92437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1356" algn="l" defTabSz="49892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>
          <a:xfrm>
            <a:off x="3024411" y="3429000"/>
            <a:ext cx="7560840" cy="2387746"/>
          </a:xfrm>
        </p:spPr>
        <p:txBody>
          <a:bodyPr>
            <a:normAutofit fontScale="92500"/>
          </a:bodyPr>
          <a:lstStyle/>
          <a:p>
            <a:endParaRPr lang="ru-RU" dirty="0"/>
          </a:p>
          <a:p>
            <a:endParaRPr lang="ru-RU" dirty="0"/>
          </a:p>
          <a:p>
            <a:pPr>
              <a:defRPr/>
            </a:pPr>
            <a:r>
              <a:rPr lang="ru-RU" altLang="ru-RU" dirty="0" smtClean="0">
                <a:solidFill>
                  <a:schemeClr val="bg1"/>
                </a:solidFill>
              </a:rPr>
              <a:t>Направления в регулировании </a:t>
            </a:r>
            <a:r>
              <a:rPr lang="ru-RU" altLang="ru-RU" dirty="0">
                <a:solidFill>
                  <a:schemeClr val="bg1"/>
                </a:solidFill>
              </a:rPr>
              <a:t>оценочной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18787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2160315" y="203200"/>
            <a:ext cx="8027834" cy="501650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70C0"/>
                </a:solidFill>
                <a:ea typeface="+mn-ea"/>
                <a:cs typeface="Arial" pitchFamily="34" charset="0"/>
              </a:rPr>
              <a:t>Предпосылки к изменению требований к оценочной деятельности</a:t>
            </a:r>
            <a:r>
              <a:rPr lang="ru-RU" sz="1800" dirty="0">
                <a:latin typeface="Cambria" panose="02040503050406030204" pitchFamily="18" charset="0"/>
              </a:rPr>
              <a:t/>
            </a:r>
            <a:br>
              <a:rPr lang="ru-RU" sz="1800" dirty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16389" name="TextBox 5"/>
          <p:cNvSpPr txBox="1">
            <a:spLocks noChangeArrowheads="1"/>
          </p:cNvSpPr>
          <p:nvPr/>
        </p:nvSpPr>
        <p:spPr bwMode="auto">
          <a:xfrm>
            <a:off x="5348788" y="1993304"/>
            <a:ext cx="51025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2700" indent="0" algn="ctr" eaLnBrk="1" hangingPunct="1"/>
            <a:r>
              <a:rPr lang="ru-RU" altLang="ru-RU" sz="1600" dirty="0" smtClean="0"/>
              <a:t>      </a:t>
            </a:r>
            <a:r>
              <a:rPr lang="ru-RU" altLang="ru-RU" sz="1600" b="1" dirty="0" smtClean="0"/>
              <a:t>Основные проблемы:</a:t>
            </a:r>
            <a:endParaRPr lang="ru-RU" altLang="ru-RU" sz="1400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16099" y="1870194"/>
            <a:ext cx="51025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ctr">
              <a:defRPr/>
            </a:pPr>
            <a:r>
              <a:rPr lang="ru-RU" sz="1600" b="1" dirty="0">
                <a:solidFill>
                  <a:prstClr val="black"/>
                </a:solidFill>
                <a:cs typeface="Arial" pitchFamily="34" charset="0"/>
              </a:rPr>
              <a:t>Недоверие крупных потребителей </a:t>
            </a:r>
          </a:p>
          <a:p>
            <a:pPr marL="0" indent="0" algn="ctr">
              <a:defRPr/>
            </a:pPr>
            <a:r>
              <a:rPr lang="ru-RU" sz="1600" b="1" dirty="0">
                <a:solidFill>
                  <a:prstClr val="black"/>
                </a:solidFill>
                <a:cs typeface="Arial" pitchFamily="34" charset="0"/>
              </a:rPr>
              <a:t>оценочных услуг </a:t>
            </a:r>
            <a: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  <a:t>:</a:t>
            </a:r>
            <a:endParaRPr lang="ru-RU" sz="15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76139" y="2564904"/>
            <a:ext cx="43204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66935" y="2708920"/>
            <a:ext cx="4645708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Wingdings" pitchFamily="2" charset="2"/>
              <a:buChar char="Ø"/>
              <a:defRPr/>
            </a:pPr>
            <a:r>
              <a:rPr lang="ru-RU" sz="1500" dirty="0">
                <a:solidFill>
                  <a:srgbClr val="0070C0"/>
                </a:solidFill>
              </a:rPr>
              <a:t>аккредитация оценочных компаний;</a:t>
            </a:r>
          </a:p>
          <a:p>
            <a:pPr algn="just">
              <a:buFont typeface="Wingdings" pitchFamily="2" charset="2"/>
              <a:buChar char="Ø"/>
              <a:defRPr/>
            </a:pPr>
            <a:endParaRPr lang="ru-RU" sz="15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500" dirty="0">
                <a:solidFill>
                  <a:srgbClr val="0070C0"/>
                </a:solidFill>
              </a:rPr>
              <a:t>требование дополнительных подтверждений </a:t>
            </a:r>
          </a:p>
          <a:p>
            <a:pPr marL="12700" indent="0" algn="just">
              <a:defRPr/>
            </a:pPr>
            <a:r>
              <a:rPr lang="ru-RU" sz="1500" dirty="0" smtClean="0">
                <a:solidFill>
                  <a:srgbClr val="0070C0"/>
                </a:solidFill>
              </a:rPr>
              <a:t>      достоверности </a:t>
            </a:r>
            <a:r>
              <a:rPr lang="ru-RU" sz="1500" dirty="0">
                <a:solidFill>
                  <a:srgbClr val="0070C0"/>
                </a:solidFill>
              </a:rPr>
              <a:t>результата оценки;</a:t>
            </a:r>
          </a:p>
          <a:p>
            <a:pPr algn="just">
              <a:buFont typeface="Wingdings" pitchFamily="2" charset="2"/>
              <a:buChar char="Ø"/>
              <a:defRPr/>
            </a:pPr>
            <a:endParaRPr lang="ru-RU" sz="15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500" dirty="0">
                <a:solidFill>
                  <a:srgbClr val="0070C0"/>
                </a:solidFill>
              </a:rPr>
              <a:t>самостоятельная оценка Банком России активов </a:t>
            </a:r>
            <a:r>
              <a:rPr lang="ru-RU" sz="1500" dirty="0" smtClean="0">
                <a:solidFill>
                  <a:srgbClr val="0070C0"/>
                </a:solidFill>
              </a:rPr>
              <a:t>нефинансовых </a:t>
            </a:r>
            <a:r>
              <a:rPr lang="ru-RU" sz="1500" dirty="0">
                <a:solidFill>
                  <a:srgbClr val="0070C0"/>
                </a:solidFill>
              </a:rPr>
              <a:t>организаций;</a:t>
            </a:r>
          </a:p>
          <a:p>
            <a:pPr algn="just">
              <a:buFont typeface="Wingdings" pitchFamily="2" charset="2"/>
              <a:buChar char="Ø"/>
              <a:defRPr/>
            </a:pPr>
            <a:endParaRPr lang="ru-RU" sz="15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1500" dirty="0">
                <a:solidFill>
                  <a:srgbClr val="0070C0"/>
                </a:solidFill>
              </a:rPr>
              <a:t>проведение Банком России экспертизы предмета </a:t>
            </a:r>
            <a:r>
              <a:rPr lang="ru-RU" sz="1500" dirty="0" smtClean="0">
                <a:solidFill>
                  <a:srgbClr val="0070C0"/>
                </a:solidFill>
              </a:rPr>
              <a:t>залога</a:t>
            </a:r>
            <a:r>
              <a:rPr lang="ru-RU" sz="1500" dirty="0">
                <a:solidFill>
                  <a:srgbClr val="0070C0"/>
                </a:solidFill>
              </a:rPr>
              <a:t>, включающей в том числе суждение о стоимости предмета залога</a:t>
            </a: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5760715" y="2739697"/>
            <a:ext cx="4392488" cy="306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buFont typeface="Wingdings" pitchFamily="2" charset="2"/>
              <a:buChar char="Ø"/>
              <a:defRPr/>
            </a:pPr>
            <a:r>
              <a:rPr lang="ru-RU" altLang="ru-RU" sz="1500" dirty="0">
                <a:solidFill>
                  <a:srgbClr val="0070C0"/>
                </a:solidFill>
              </a:rPr>
              <a:t>формальная ответственность оценщиков;</a:t>
            </a:r>
          </a:p>
          <a:p>
            <a:pPr algn="just" eaLnBrk="1" hangingPunct="1">
              <a:buFont typeface="Wingdings" pitchFamily="2" charset="2"/>
              <a:buChar char="Ø"/>
              <a:defRPr/>
            </a:pPr>
            <a:endParaRPr lang="ru-RU" altLang="ru-RU" sz="15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altLang="ru-RU" sz="1500" dirty="0" smtClean="0">
                <a:solidFill>
                  <a:srgbClr val="0070C0"/>
                </a:solidFill>
              </a:rPr>
              <a:t>демпинг</a:t>
            </a:r>
            <a:endParaRPr lang="ru-RU" altLang="ru-RU" sz="15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  <a:defRPr/>
            </a:pPr>
            <a:endParaRPr lang="ru-RU" altLang="ru-RU" sz="15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altLang="ru-RU" sz="1500" dirty="0">
                <a:solidFill>
                  <a:srgbClr val="0070C0"/>
                </a:solidFill>
              </a:rPr>
              <a:t>недобросовестное исполнение некоторыми СРО оценщиков своих функций</a:t>
            </a:r>
          </a:p>
          <a:p>
            <a:pPr algn="just">
              <a:buFont typeface="Wingdings" pitchFamily="2" charset="2"/>
              <a:buChar char="Ø"/>
              <a:defRPr/>
            </a:pPr>
            <a:endParaRPr lang="ru-RU" altLang="ru-RU" sz="15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altLang="ru-RU" sz="1500" dirty="0">
                <a:solidFill>
                  <a:srgbClr val="0070C0"/>
                </a:solidFill>
              </a:rPr>
              <a:t>формальный контроль за оценщиками </a:t>
            </a:r>
            <a:r>
              <a:rPr lang="ru-RU" altLang="ru-RU" sz="1500" dirty="0" smtClean="0">
                <a:solidFill>
                  <a:srgbClr val="0070C0"/>
                </a:solidFill>
              </a:rPr>
              <a:t/>
            </a:r>
            <a:br>
              <a:rPr lang="ru-RU" altLang="ru-RU" sz="1500" dirty="0" smtClean="0">
                <a:solidFill>
                  <a:srgbClr val="0070C0"/>
                </a:solidFill>
              </a:rPr>
            </a:br>
            <a:r>
              <a:rPr lang="ru-RU" altLang="ru-RU" sz="1500" dirty="0" smtClean="0">
                <a:solidFill>
                  <a:srgbClr val="0070C0"/>
                </a:solidFill>
              </a:rPr>
              <a:t>и СРО </a:t>
            </a:r>
            <a:r>
              <a:rPr lang="ru-RU" altLang="ru-RU" sz="1500" dirty="0">
                <a:solidFill>
                  <a:srgbClr val="0070C0"/>
                </a:solidFill>
              </a:rPr>
              <a:t>оценщиков</a:t>
            </a:r>
          </a:p>
          <a:p>
            <a:pPr>
              <a:buFont typeface="Wingdings" pitchFamily="2" charset="2"/>
              <a:buChar char="Ø"/>
            </a:pPr>
            <a:endParaRPr lang="ru-RU" altLang="ru-RU" sz="1500" dirty="0" smtClean="0"/>
          </a:p>
          <a:p>
            <a:pPr eaLnBrk="1" hangingPunct="1">
              <a:buFont typeface="Wingdings" pitchFamily="2" charset="2"/>
              <a:buChar char="Ø"/>
            </a:pPr>
            <a:endParaRPr lang="ru-RU" altLang="ru-RU" sz="1500" dirty="0"/>
          </a:p>
          <a:p>
            <a:pPr eaLnBrk="1" hangingPunct="1">
              <a:buFont typeface="Wingdings" pitchFamily="2" charset="2"/>
              <a:buChar char="Ø"/>
            </a:pPr>
            <a:endParaRPr lang="ru-RU" altLang="ru-RU" sz="1400" dirty="0" smtClean="0"/>
          </a:p>
          <a:p>
            <a:pPr eaLnBrk="1" hangingPunct="1">
              <a:buFont typeface="Wingdings" pitchFamily="2" charset="2"/>
              <a:buChar char="Ø"/>
            </a:pPr>
            <a:endParaRPr lang="ru-RU" altLang="ru-RU" sz="14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832723" y="2564904"/>
            <a:ext cx="43204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70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6227" y="246486"/>
            <a:ext cx="8027834" cy="501650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70C0"/>
                </a:solidFill>
                <a:ea typeface="+mn-ea"/>
                <a:cs typeface="Arial" pitchFamily="34" charset="0"/>
              </a:rPr>
              <a:t>Информация о выданных Квалификационных аттестатах</a:t>
            </a:r>
            <a:r>
              <a:rPr lang="ru-RU" sz="1800" dirty="0">
                <a:latin typeface="Cambria" panose="02040503050406030204" pitchFamily="18" charset="0"/>
              </a:rPr>
              <a:t/>
            </a:r>
            <a:br>
              <a:rPr lang="ru-RU" sz="1800" dirty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552923" y="6252055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3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6139" y="5665076"/>
            <a:ext cx="97930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66 % общий (средний) показатель сдачи квалификационного экзамена</a:t>
            </a:r>
          </a:p>
          <a:p>
            <a:endParaRPr lang="ru-RU" sz="500" b="1" dirty="0" smtClean="0"/>
          </a:p>
          <a:p>
            <a:r>
              <a:rPr lang="ru-RU" b="1" dirty="0" smtClean="0"/>
              <a:t>Количество претендентов, </a:t>
            </a:r>
            <a:r>
              <a:rPr lang="ru-RU" b="1" u="sng" dirty="0" smtClean="0"/>
              <a:t>сдававших</a:t>
            </a:r>
            <a:r>
              <a:rPr lang="ru-RU" b="1" dirty="0" smtClean="0"/>
              <a:t> квалификационный экзамен: 12 643 человек</a:t>
            </a:r>
          </a:p>
          <a:p>
            <a:endParaRPr lang="ru-RU" sz="500" b="1" dirty="0" smtClean="0"/>
          </a:p>
          <a:p>
            <a:r>
              <a:rPr lang="ru-RU" b="1" dirty="0" smtClean="0"/>
              <a:t>Количество претендентов, </a:t>
            </a:r>
            <a:r>
              <a:rPr lang="ru-RU" b="1" u="sng" dirty="0" smtClean="0"/>
              <a:t>сдавших</a:t>
            </a:r>
            <a:r>
              <a:rPr lang="ru-RU" b="1" dirty="0" smtClean="0"/>
              <a:t> квалификационный экзамен: 10 134 человек       </a:t>
            </a:r>
            <a:endParaRPr lang="ru-RU" b="1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5085948" y="1226572"/>
            <a:ext cx="5278508" cy="4134923"/>
            <a:chOff x="4783658" y="1301053"/>
            <a:chExt cx="5278508" cy="4134923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4783658" y="1301053"/>
              <a:ext cx="5278508" cy="918093"/>
            </a:xfrm>
            <a:prstGeom prst="round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Выдано 15 585 квалификационных </a:t>
              </a:r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аттестатов по направлениям </a:t>
              </a:r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оценочной деятельности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9" name="Прямая соединительная линия 78"/>
            <p:cNvCxnSpPr/>
            <p:nvPr/>
          </p:nvCxnSpPr>
          <p:spPr>
            <a:xfrm>
              <a:off x="5112643" y="2219146"/>
              <a:ext cx="0" cy="283506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/>
            <p:nvPr/>
          </p:nvCxnSpPr>
          <p:spPr>
            <a:xfrm>
              <a:off x="5112643" y="2903439"/>
              <a:ext cx="288032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/>
            <p:cNvCxnSpPr/>
            <p:nvPr/>
          </p:nvCxnSpPr>
          <p:spPr>
            <a:xfrm>
              <a:off x="5112643" y="5049180"/>
              <a:ext cx="288032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Прямая соединительная линия 89"/>
            <p:cNvCxnSpPr/>
            <p:nvPr/>
          </p:nvCxnSpPr>
          <p:spPr>
            <a:xfrm>
              <a:off x="5112643" y="3934766"/>
              <a:ext cx="288032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>
              <a:off x="7837156" y="2870329"/>
              <a:ext cx="4320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Прямая со стрелкой 99"/>
            <p:cNvCxnSpPr/>
            <p:nvPr/>
          </p:nvCxnSpPr>
          <p:spPr>
            <a:xfrm>
              <a:off x="7837156" y="3935423"/>
              <a:ext cx="4320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Прямая со стрелкой 104"/>
            <p:cNvCxnSpPr/>
            <p:nvPr/>
          </p:nvCxnSpPr>
          <p:spPr>
            <a:xfrm>
              <a:off x="7837156" y="5054214"/>
              <a:ext cx="4320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Скругленный прямоугольник 41"/>
            <p:cNvSpPr/>
            <p:nvPr/>
          </p:nvSpPr>
          <p:spPr>
            <a:xfrm>
              <a:off x="5422275" y="3564933"/>
              <a:ext cx="2456738" cy="782840"/>
            </a:xfrm>
            <a:prstGeom prst="round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ОЦЕНКА ДВИЖИМОГО ИМУЩЕСТВА</a:t>
              </a:r>
            </a:p>
          </p:txBody>
        </p:sp>
        <p:sp>
          <p:nvSpPr>
            <p:cNvPr id="43" name="Скругленный прямоугольник 42"/>
            <p:cNvSpPr/>
            <p:nvPr/>
          </p:nvSpPr>
          <p:spPr>
            <a:xfrm>
              <a:off x="5422275" y="4653136"/>
              <a:ext cx="2456738" cy="782840"/>
            </a:xfrm>
            <a:prstGeom prst="round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ОЦЕНКА БИЗНЕСА</a:t>
              </a:r>
            </a:p>
          </p:txBody>
        </p:sp>
        <p:sp>
          <p:nvSpPr>
            <p:cNvPr id="41" name="Скругленный прямоугольник 40"/>
            <p:cNvSpPr/>
            <p:nvPr/>
          </p:nvSpPr>
          <p:spPr>
            <a:xfrm>
              <a:off x="5422275" y="2501946"/>
              <a:ext cx="2456738" cy="782840"/>
            </a:xfrm>
            <a:prstGeom prst="round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ОЦЕНКА НЕДВИЖИМОСТИ</a:t>
              </a: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8269204" y="2501946"/>
              <a:ext cx="1756216" cy="792088"/>
            </a:xfrm>
            <a:prstGeom prst="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8 784</a:t>
              </a:r>
              <a:endParaRPr lang="ru-RU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8269204" y="3564933"/>
              <a:ext cx="1756216" cy="792088"/>
            </a:xfrm>
            <a:prstGeom prst="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5 016</a:t>
              </a:r>
              <a:endParaRPr lang="ru-RU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8269204" y="4643888"/>
              <a:ext cx="1756216" cy="792088"/>
            </a:xfrm>
            <a:prstGeom prst="rect">
              <a:avLst/>
            </a:prstGeom>
            <a:ln>
              <a:solidFill>
                <a:srgbClr val="4F81BD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1 785</a:t>
              </a:r>
              <a:endParaRPr lang="ru-RU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" name="Прямая соединительная линия 6"/>
          <p:cNvCxnSpPr/>
          <p:nvPr/>
        </p:nvCxnSpPr>
        <p:spPr>
          <a:xfrm>
            <a:off x="648147" y="5661248"/>
            <a:ext cx="967956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3"/>
          <p:cNvGrpSpPr/>
          <p:nvPr/>
        </p:nvGrpSpPr>
        <p:grpSpPr>
          <a:xfrm>
            <a:off x="466292" y="1303417"/>
            <a:ext cx="4154092" cy="4167262"/>
            <a:chOff x="466292" y="1412776"/>
            <a:chExt cx="4154092" cy="4167262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466292" y="1412776"/>
              <a:ext cx="2993379" cy="4057903"/>
              <a:chOff x="720155" y="1412776"/>
              <a:chExt cx="2993379" cy="4057903"/>
            </a:xfrm>
          </p:grpSpPr>
          <p:sp>
            <p:nvSpPr>
              <p:cNvPr id="55" name="Скругленный прямоугольник 54"/>
              <p:cNvSpPr/>
              <p:nvPr/>
            </p:nvSpPr>
            <p:spPr>
              <a:xfrm>
                <a:off x="720155" y="1412776"/>
                <a:ext cx="2754588" cy="792088"/>
              </a:xfrm>
              <a:prstGeom prst="roundRect">
                <a:avLst/>
              </a:prstGeom>
              <a:ln>
                <a:solidFill>
                  <a:srgbClr val="4F81BD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Было проведено </a:t>
                </a:r>
                <a:endParaRPr lang="ru-RU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ru-RU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24 252 экзамена 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6" name="Прямая соединительная линия 5"/>
              <p:cNvCxnSpPr/>
              <p:nvPr/>
            </p:nvCxnSpPr>
            <p:spPr>
              <a:xfrm>
                <a:off x="1008187" y="2204864"/>
                <a:ext cx="0" cy="286977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Прямая соединительная линия 7"/>
              <p:cNvCxnSpPr/>
              <p:nvPr/>
            </p:nvCxnSpPr>
            <p:spPr>
              <a:xfrm>
                <a:off x="1008187" y="2801472"/>
                <a:ext cx="288032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Прямая соединительная линия 83"/>
              <p:cNvCxnSpPr/>
              <p:nvPr/>
            </p:nvCxnSpPr>
            <p:spPr>
              <a:xfrm>
                <a:off x="1008187" y="5074635"/>
                <a:ext cx="288032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Прямая соединительная линия 84"/>
              <p:cNvCxnSpPr/>
              <p:nvPr/>
            </p:nvCxnSpPr>
            <p:spPr>
              <a:xfrm>
                <a:off x="1008187" y="3951729"/>
                <a:ext cx="288032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Прямоугольник 65"/>
              <p:cNvSpPr/>
              <p:nvPr/>
            </p:nvSpPr>
            <p:spPr>
              <a:xfrm>
                <a:off x="1271204" y="2384885"/>
                <a:ext cx="2434814" cy="792088"/>
              </a:xfrm>
              <a:prstGeom prst="rect">
                <a:avLst/>
              </a:prstGeom>
              <a:ln>
                <a:solidFill>
                  <a:srgbClr val="4F81BD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>
                    <a:solidFill>
                      <a:schemeClr val="dk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13 660 по оценке недвижимости</a:t>
                </a:r>
                <a:endParaRPr lang="ru-RU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Прямоугольник 73"/>
              <p:cNvSpPr/>
              <p:nvPr/>
            </p:nvSpPr>
            <p:spPr>
              <a:xfrm>
                <a:off x="1271902" y="3555685"/>
                <a:ext cx="2434814" cy="792088"/>
              </a:xfrm>
              <a:prstGeom prst="rect">
                <a:avLst/>
              </a:prstGeom>
              <a:ln>
                <a:solidFill>
                  <a:srgbClr val="4F81BD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>
                    <a:solidFill>
                      <a:schemeClr val="dk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7 745 по оценке движимого имущества</a:t>
                </a:r>
                <a:endParaRPr lang="ru-RU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Прямоугольник 74"/>
              <p:cNvSpPr/>
              <p:nvPr/>
            </p:nvSpPr>
            <p:spPr>
              <a:xfrm>
                <a:off x="1278720" y="4678591"/>
                <a:ext cx="2434814" cy="792088"/>
              </a:xfrm>
              <a:prstGeom prst="rect">
                <a:avLst/>
              </a:prstGeom>
              <a:ln>
                <a:solidFill>
                  <a:srgbClr val="4F81BD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>
                    <a:solidFill>
                      <a:schemeClr val="dk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2 849 по оценке бизнеса</a:t>
                </a:r>
                <a:endParaRPr lang="ru-RU" dirty="0">
                  <a:solidFill>
                    <a:schemeClr val="dk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9" name="Прямоугольник 38"/>
            <p:cNvSpPr/>
            <p:nvPr/>
          </p:nvSpPr>
          <p:spPr>
            <a:xfrm>
              <a:off x="3600475" y="2277791"/>
              <a:ext cx="1008112" cy="448310"/>
            </a:xfrm>
            <a:prstGeom prst="rect">
              <a:avLst/>
            </a:prstGeom>
            <a:ln>
              <a:solidFill>
                <a:srgbClr val="009B4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сдано:</a:t>
              </a:r>
            </a:p>
            <a:p>
              <a:pPr marL="12700" algn="ctr">
                <a:defRPr/>
              </a:pPr>
              <a:r>
                <a:rPr lang="ru-RU" sz="14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8 986</a:t>
              </a:r>
              <a:endPara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3610224" y="2828289"/>
              <a:ext cx="1008112" cy="445726"/>
            </a:xfrm>
            <a:prstGeom prst="rect">
              <a:avLst/>
            </a:prstGeom>
            <a:ln>
              <a:solidFill>
                <a:srgbClr val="D52B1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 сдано:</a:t>
              </a:r>
            </a:p>
            <a:p>
              <a:pPr marL="12700" algn="ctr">
                <a:defRPr/>
              </a:pPr>
              <a:r>
                <a:rPr lang="ru-RU" sz="14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4 674</a:t>
              </a:r>
              <a:endPara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612272" y="3458984"/>
              <a:ext cx="1008112" cy="448310"/>
            </a:xfrm>
            <a:prstGeom prst="rect">
              <a:avLst/>
            </a:prstGeom>
            <a:ln>
              <a:solidFill>
                <a:srgbClr val="009B4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сдано:</a:t>
              </a:r>
            </a:p>
            <a:p>
              <a:pPr marL="12700" algn="ctr">
                <a:defRPr/>
              </a:pPr>
              <a:r>
                <a:rPr lang="ru-RU" sz="14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5 134</a:t>
              </a:r>
              <a:endPara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3612272" y="4591622"/>
              <a:ext cx="1008112" cy="448310"/>
            </a:xfrm>
            <a:prstGeom prst="rect">
              <a:avLst/>
            </a:prstGeom>
            <a:ln>
              <a:solidFill>
                <a:srgbClr val="009B4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сдано:</a:t>
              </a:r>
            </a:p>
            <a:p>
              <a:pPr marL="12700" algn="ctr">
                <a:defRPr/>
              </a:pPr>
              <a:r>
                <a:rPr lang="ru-RU" sz="14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1 836</a:t>
              </a:r>
              <a:endPara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3612272" y="4005064"/>
              <a:ext cx="1008112" cy="445726"/>
            </a:xfrm>
            <a:prstGeom prst="rect">
              <a:avLst/>
            </a:prstGeom>
            <a:ln>
              <a:solidFill>
                <a:srgbClr val="D52B1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 сдано:</a:t>
              </a:r>
            </a:p>
            <a:p>
              <a:pPr marL="12700" algn="ctr">
                <a:defRPr/>
              </a:pPr>
              <a:r>
                <a:rPr lang="ru-RU" sz="14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2 611</a:t>
              </a:r>
              <a:endPara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3612272" y="5134312"/>
              <a:ext cx="1008112" cy="445726"/>
            </a:xfrm>
            <a:prstGeom prst="rect">
              <a:avLst/>
            </a:prstGeom>
            <a:ln>
              <a:solidFill>
                <a:srgbClr val="D52B1E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2700" algn="ctr">
                <a:defRPr/>
              </a:pPr>
              <a:r>
                <a:rPr lang="ru-RU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 сдано:</a:t>
              </a:r>
            </a:p>
            <a:p>
              <a:pPr marL="12700" algn="ctr">
                <a:defRPr/>
              </a:pPr>
              <a:r>
                <a:rPr lang="ru-RU" sz="14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1 013</a:t>
              </a:r>
              <a:endPara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3" name="Прямая соединительная линия 52"/>
            <p:cNvCxnSpPr/>
            <p:nvPr/>
          </p:nvCxnSpPr>
          <p:spPr>
            <a:xfrm>
              <a:off x="3452853" y="2564904"/>
              <a:ext cx="133039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3459671" y="3014746"/>
              <a:ext cx="133039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>
              <a:off x="3467436" y="4815777"/>
              <a:ext cx="133039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>
              <a:off x="3467435" y="5339687"/>
              <a:ext cx="133039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>
              <a:off x="3459671" y="4215694"/>
              <a:ext cx="133039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>
              <a:off x="3459467" y="3748747"/>
              <a:ext cx="133039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297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0315" y="246063"/>
            <a:ext cx="8499280" cy="501650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Создание механизма контроля качества деятельности  оценщиков и СРО оценщиков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559129" y="6332627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4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20155" y="1149190"/>
            <a:ext cx="3024336" cy="1336923"/>
          </a:xfrm>
          <a:prstGeom prst="round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Дополнительный механизм контроля качества деятельности оценщиков </a:t>
            </a:r>
            <a:b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СРО оценщиков</a:t>
            </a:r>
            <a:endParaRPr lang="ru-RU" sz="1600" b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92163" y="2873165"/>
            <a:ext cx="2952328" cy="134652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рабочего органа Совета </a:t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оценочной деятельности по рассмотрению апелляций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заявителей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 рассмотрения жалобы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саморегулируемой </a:t>
            </a:r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организацией оценщиков 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92163" y="4604364"/>
            <a:ext cx="2952330" cy="69186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Осуществление более эффективного надзора за СРО оценщиков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H="1">
            <a:off x="2230023" y="4219688"/>
            <a:ext cx="1150" cy="3445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2231173" y="2504750"/>
            <a:ext cx="1150" cy="3445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320555" y="1149190"/>
            <a:ext cx="58326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ctr">
              <a:defRPr/>
            </a:pPr>
            <a: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  <a:t>Основные </a:t>
            </a:r>
            <a:r>
              <a:rPr lang="ru-RU" sz="1600" b="1" dirty="0">
                <a:solidFill>
                  <a:prstClr val="black"/>
                </a:solidFill>
                <a:cs typeface="Arial" pitchFamily="34" charset="0"/>
              </a:rPr>
              <a:t>предпосылки </a:t>
            </a:r>
            <a: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  <a:t>введения </a:t>
            </a:r>
            <a:b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</a:br>
            <a:r>
              <a:rPr lang="ru-RU" sz="1600" b="1" dirty="0" smtClean="0">
                <a:solidFill>
                  <a:prstClr val="black"/>
                </a:solidFill>
                <a:cs typeface="Arial" pitchFamily="34" charset="0"/>
              </a:rPr>
              <a:t>дополнительного механизма контроля качества деятельности оценщиков и СРО оценщиков:</a:t>
            </a:r>
            <a:endParaRPr lang="ru-RU" sz="1600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4464571" y="2191348"/>
            <a:ext cx="5688632" cy="220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Wingdings" pitchFamily="2" charset="2"/>
              <a:buChar char="Ø"/>
            </a:pPr>
            <a:r>
              <a:rPr lang="ru-RU" altLang="ru-RU" sz="1400" dirty="0" smtClean="0">
                <a:solidFill>
                  <a:srgbClr val="0070C0"/>
                </a:solidFill>
              </a:rPr>
              <a:t>действующим </a:t>
            </a:r>
            <a:r>
              <a:rPr lang="ru-RU" altLang="ru-RU" sz="1400" dirty="0">
                <a:solidFill>
                  <a:srgbClr val="0070C0"/>
                </a:solidFill>
              </a:rPr>
              <a:t>законодательством предусмотрена возможность обжалования результатов проверки только </a:t>
            </a:r>
            <a:r>
              <a:rPr lang="ru-RU" altLang="ru-RU" sz="1400" dirty="0" smtClean="0">
                <a:solidFill>
                  <a:srgbClr val="0070C0"/>
                </a:solidFill>
              </a:rPr>
              <a:t>в </a:t>
            </a:r>
            <a:r>
              <a:rPr lang="ru-RU" altLang="ru-RU" sz="1400" dirty="0">
                <a:solidFill>
                  <a:srgbClr val="0070C0"/>
                </a:solidFill>
              </a:rPr>
              <a:t>той же </a:t>
            </a:r>
            <a:r>
              <a:rPr lang="ru-RU" altLang="ru-RU" sz="1400" dirty="0" smtClean="0">
                <a:solidFill>
                  <a:srgbClr val="0070C0"/>
                </a:solidFill>
              </a:rPr>
              <a:t>СРО </a:t>
            </a:r>
            <a:r>
              <a:rPr lang="ru-RU" altLang="ru-RU" sz="1400" dirty="0">
                <a:solidFill>
                  <a:srgbClr val="0070C0"/>
                </a:solidFill>
              </a:rPr>
              <a:t>оценщиков (коллегиальный орган управления</a:t>
            </a:r>
            <a:r>
              <a:rPr lang="ru-RU" altLang="ru-RU" sz="1400" dirty="0" smtClean="0">
                <a:solidFill>
                  <a:srgbClr val="0070C0"/>
                </a:solidFill>
              </a:rPr>
              <a:t>);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5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altLang="ru-RU" sz="1400" dirty="0" smtClean="0">
                <a:solidFill>
                  <a:srgbClr val="0070C0"/>
                </a:solidFill>
              </a:rPr>
              <a:t>действующая </a:t>
            </a:r>
            <a:r>
              <a:rPr lang="ru-RU" altLang="ru-RU" sz="1400" dirty="0">
                <a:solidFill>
                  <a:srgbClr val="0070C0"/>
                </a:solidFill>
              </a:rPr>
              <a:t>система </a:t>
            </a:r>
            <a:r>
              <a:rPr lang="ru-RU" altLang="ru-RU" sz="1400" dirty="0" smtClean="0">
                <a:solidFill>
                  <a:srgbClr val="0070C0"/>
                </a:solidFill>
              </a:rPr>
              <a:t>саморегулирования </a:t>
            </a:r>
            <a:r>
              <a:rPr lang="ru-RU" altLang="ru-RU" sz="1400" dirty="0">
                <a:solidFill>
                  <a:srgbClr val="0070C0"/>
                </a:solidFill>
              </a:rPr>
              <a:t>оценочной деятельности </a:t>
            </a:r>
            <a:r>
              <a:rPr lang="ru-RU" altLang="ru-RU" sz="1400" dirty="0" smtClean="0">
                <a:solidFill>
                  <a:srgbClr val="0070C0"/>
                </a:solidFill>
              </a:rPr>
              <a:t>не предусматривает оценку принятия решений СРО оценщиков при осуществлении надзора;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5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altLang="ru-RU" sz="1400" dirty="0" smtClean="0">
                <a:solidFill>
                  <a:srgbClr val="0070C0"/>
                </a:solidFill>
              </a:rPr>
              <a:t>надзор </a:t>
            </a:r>
            <a:r>
              <a:rPr lang="ru-RU" altLang="ru-RU" sz="1400" dirty="0" err="1">
                <a:solidFill>
                  <a:srgbClr val="0070C0"/>
                </a:solidFill>
              </a:rPr>
              <a:t>Росреестра</a:t>
            </a:r>
            <a:r>
              <a:rPr lang="ru-RU" altLang="ru-RU" sz="1400" dirty="0">
                <a:solidFill>
                  <a:srgbClr val="0070C0"/>
                </a:solidFill>
              </a:rPr>
              <a:t> не распространяется на членов </a:t>
            </a:r>
            <a:r>
              <a:rPr lang="ru-RU" altLang="ru-RU" sz="1400" dirty="0" smtClean="0">
                <a:solidFill>
                  <a:srgbClr val="0070C0"/>
                </a:solidFill>
              </a:rPr>
              <a:t/>
            </a:r>
            <a:br>
              <a:rPr lang="ru-RU" altLang="ru-RU" sz="1400" dirty="0" smtClean="0">
                <a:solidFill>
                  <a:srgbClr val="0070C0"/>
                </a:solidFill>
              </a:rPr>
            </a:br>
            <a:r>
              <a:rPr lang="ru-RU" altLang="ru-RU" sz="1400" dirty="0" smtClean="0">
                <a:solidFill>
                  <a:srgbClr val="0070C0"/>
                </a:solidFill>
              </a:rPr>
              <a:t>СРО </a:t>
            </a:r>
            <a:r>
              <a:rPr lang="ru-RU" altLang="ru-RU" sz="1400" dirty="0">
                <a:solidFill>
                  <a:srgbClr val="0070C0"/>
                </a:solidFill>
              </a:rPr>
              <a:t>оценщиков (отсутствие «внешнего» контроля </a:t>
            </a:r>
            <a:r>
              <a:rPr lang="ru-RU" altLang="ru-RU" sz="1400" dirty="0" smtClean="0">
                <a:solidFill>
                  <a:srgbClr val="0070C0"/>
                </a:solidFill>
              </a:rPr>
              <a:t/>
            </a:r>
            <a:br>
              <a:rPr lang="ru-RU" altLang="ru-RU" sz="1400" dirty="0" smtClean="0">
                <a:solidFill>
                  <a:srgbClr val="0070C0"/>
                </a:solidFill>
              </a:rPr>
            </a:br>
            <a:r>
              <a:rPr lang="ru-RU" altLang="ru-RU" sz="1400" dirty="0" smtClean="0">
                <a:solidFill>
                  <a:srgbClr val="0070C0"/>
                </a:solidFill>
              </a:rPr>
              <a:t>за </a:t>
            </a:r>
            <a:r>
              <a:rPr lang="ru-RU" altLang="ru-RU" sz="1400" dirty="0">
                <a:solidFill>
                  <a:srgbClr val="0070C0"/>
                </a:solidFill>
              </a:rPr>
              <a:t>деятельностью членов </a:t>
            </a:r>
            <a:r>
              <a:rPr lang="ru-RU" altLang="ru-RU" sz="1400" dirty="0" smtClean="0">
                <a:solidFill>
                  <a:srgbClr val="0070C0"/>
                </a:solidFill>
              </a:rPr>
              <a:t>СРО </a:t>
            </a:r>
            <a:r>
              <a:rPr lang="ru-RU" altLang="ru-RU" sz="1400" dirty="0">
                <a:solidFill>
                  <a:srgbClr val="0070C0"/>
                </a:solidFill>
              </a:rPr>
              <a:t>оценщиков</a:t>
            </a:r>
            <a:r>
              <a:rPr lang="ru-RU" altLang="ru-RU" sz="1400" dirty="0" smtClean="0">
                <a:solidFill>
                  <a:srgbClr val="0070C0"/>
                </a:solidFill>
              </a:rPr>
              <a:t>).</a:t>
            </a:r>
            <a:r>
              <a:rPr lang="ru-RU" altLang="ru-RU" sz="1500" b="1" dirty="0" smtClean="0">
                <a:solidFill>
                  <a:srgbClr val="0070C0"/>
                </a:solidFill>
              </a:rPr>
              <a:t>     </a:t>
            </a:r>
            <a:endParaRPr lang="ru-RU" altLang="ru-RU" sz="1500" b="1" dirty="0">
              <a:solidFill>
                <a:srgbClr val="0070C0"/>
              </a:solidFill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4536579" y="2080380"/>
            <a:ext cx="564695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92161" y="5640758"/>
            <a:ext cx="2952330" cy="691869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качества осуществления контроля СРО оценщиков </a:t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деятельностью своих членов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232323" y="5296233"/>
            <a:ext cx="1150" cy="3445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608587" y="4509120"/>
            <a:ext cx="57606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ctr">
              <a:defRPr/>
            </a:pPr>
            <a:r>
              <a:rPr lang="ru-RU" sz="1600" b="1" dirty="0" smtClean="0"/>
              <a:t>Цели </a:t>
            </a:r>
            <a:r>
              <a:rPr lang="ru-RU" sz="1600" b="1" dirty="0"/>
              <a:t>создания </a:t>
            </a:r>
            <a:r>
              <a:rPr lang="ru-RU" sz="1600" b="1" dirty="0" smtClean="0"/>
              <a:t>апелляционного </a:t>
            </a:r>
            <a:br>
              <a:rPr lang="ru-RU" sz="1600" b="1" dirty="0" smtClean="0"/>
            </a:br>
            <a:r>
              <a:rPr lang="ru-RU" sz="1600" b="1" dirty="0" smtClean="0"/>
              <a:t>рабочего органа Совета:</a:t>
            </a:r>
            <a:endParaRPr lang="ru-RU" sz="1500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536579" y="5292845"/>
            <a:ext cx="5400599" cy="103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Wingdings" pitchFamily="2" charset="2"/>
              <a:buChar char="Ø"/>
            </a:pPr>
            <a:r>
              <a:rPr lang="ru-RU" altLang="ru-RU" sz="1400" dirty="0">
                <a:solidFill>
                  <a:srgbClr val="0070C0"/>
                </a:solidFill>
              </a:rPr>
              <a:t>создание независимой системы рассмотрения спорных оценок</a:t>
            </a:r>
            <a:r>
              <a:rPr lang="ru-RU" altLang="ru-RU" sz="1400" dirty="0" smtClean="0">
                <a:solidFill>
                  <a:srgbClr val="0070C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500" dirty="0">
              <a:solidFill>
                <a:srgbClr val="0070C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altLang="ru-RU" sz="1400" dirty="0">
                <a:solidFill>
                  <a:srgbClr val="0070C0"/>
                </a:solidFill>
              </a:rPr>
              <a:t>предупреждение некачественного проведения контрольных мероприятий со стороны </a:t>
            </a:r>
            <a:r>
              <a:rPr lang="ru-RU" altLang="ru-RU" sz="1400" dirty="0" smtClean="0">
                <a:solidFill>
                  <a:srgbClr val="0070C0"/>
                </a:solidFill>
              </a:rPr>
              <a:t>СРО </a:t>
            </a:r>
            <a:r>
              <a:rPr lang="ru-RU" altLang="ru-RU" sz="1400" dirty="0">
                <a:solidFill>
                  <a:srgbClr val="0070C0"/>
                </a:solidFill>
              </a:rPr>
              <a:t>оценщиков.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4608587" y="5157192"/>
            <a:ext cx="5652628" cy="97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085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0315" y="246063"/>
            <a:ext cx="8499280" cy="501650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Создание апелляционного рабочего органа совета по оценочной деятельности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5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370273" y="5877272"/>
            <a:ext cx="101210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3960515" y="1412776"/>
            <a:ext cx="2736304" cy="886260"/>
          </a:xfrm>
          <a:prstGeom prst="ellipse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Апелляционный </a:t>
            </a: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рабочий </a:t>
            </a:r>
            <a:r>
              <a:rPr lang="ru-RU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688535" y="2708920"/>
            <a:ext cx="3238593" cy="55600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Комиссии по направлениям 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70273" y="3722961"/>
            <a:ext cx="1847278" cy="86409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бизнеса</a:t>
            </a:r>
            <a:endParaRPr lang="ru-RU" sz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04670" y="3706626"/>
            <a:ext cx="1847278" cy="86409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</a:t>
            </a:r>
            <a:b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движимого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имущества</a:t>
            </a:r>
            <a:endParaRPr lang="ru-RU" sz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13216" y="3722962"/>
            <a:ext cx="1847278" cy="864096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недвижимости</a:t>
            </a:r>
            <a:endParaRPr lang="ru-RU" sz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412934" y="3723312"/>
            <a:ext cx="1848832" cy="864096"/>
          </a:xfrm>
          <a:prstGeom prst="rect">
            <a:avLst/>
          </a:prstGeom>
          <a:ln>
            <a:solidFill>
              <a:srgbClr val="4F81BD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/>
            <a:r>
              <a:rPr lang="ru-RU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Профессиональная этика 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оценщиков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425011" y="3674353"/>
            <a:ext cx="1847278" cy="864096"/>
          </a:xfrm>
          <a:prstGeom prst="rect">
            <a:avLst/>
          </a:prstGeom>
          <a:ln>
            <a:solidFill>
              <a:srgbClr val="4F81BD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</a:t>
            </a:r>
          </a:p>
          <a:p>
            <a:pPr marL="12700" algn="ctr">
              <a:defRPr/>
            </a:pP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 необходимости</a:t>
            </a:r>
            <a:r>
              <a:rPr lang="ru-RU" sz="1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2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5112643" y="2299036"/>
            <a:ext cx="432048" cy="409884"/>
          </a:xfrm>
          <a:prstGeom prst="downArrow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/>
            <a:endParaRPr lang="ru-RU" sz="12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Соединительная линия уступом 33"/>
          <p:cNvCxnSpPr>
            <a:stCxn id="19" idx="1"/>
            <a:endCxn id="20" idx="0"/>
          </p:cNvCxnSpPr>
          <p:nvPr/>
        </p:nvCxnSpPr>
        <p:spPr>
          <a:xfrm rot="10800000" flipV="1">
            <a:off x="1293913" y="2986921"/>
            <a:ext cx="2394623" cy="73604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3869938" y="3266929"/>
            <a:ext cx="2" cy="4074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H="1">
            <a:off x="5336855" y="3250632"/>
            <a:ext cx="1" cy="4264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>
            <a:off x="6730045" y="3277400"/>
            <a:ext cx="1" cy="429226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Соединительная линия уступом 59"/>
          <p:cNvCxnSpPr>
            <a:stCxn id="19" idx="3"/>
            <a:endCxn id="26" idx="0"/>
          </p:cNvCxnSpPr>
          <p:nvPr/>
        </p:nvCxnSpPr>
        <p:spPr>
          <a:xfrm>
            <a:off x="6927128" y="2986921"/>
            <a:ext cx="2421522" cy="687432"/>
          </a:xfrm>
          <a:prstGeom prst="bentConnector2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370273" y="6021288"/>
            <a:ext cx="79208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2700" lvl="0" indent="0"/>
            <a:r>
              <a:rPr lang="ru-RU" sz="1300" dirty="0" smtClean="0">
                <a:solidFill>
                  <a:srgbClr val="0070C0"/>
                </a:solidFill>
              </a:rPr>
              <a:t>* Один член апелляционного рабочего органа может быть в составе не более 2-х комиссий;</a:t>
            </a:r>
          </a:p>
          <a:p>
            <a:pPr marL="12700" lvl="0" indent="0"/>
            <a:r>
              <a:rPr lang="ru-RU" sz="1300" dirty="0" smtClean="0">
                <a:solidFill>
                  <a:srgbClr val="0070C0"/>
                </a:solidFill>
              </a:rPr>
              <a:t>** Возможно увеличение количества членов в составе комиссии с учетом объема работы</a:t>
            </a:r>
            <a:endParaRPr lang="ru-RU" sz="1300" dirty="0">
              <a:solidFill>
                <a:srgbClr val="0070C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343478" y="4941168"/>
            <a:ext cx="2309467" cy="58366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Рассмотрение </a:t>
            </a:r>
            <a:b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апелляций заявителей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157712" y="4949256"/>
            <a:ext cx="3333633" cy="586307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Выработка предложений по совершенствованию законодательства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787905" y="4941168"/>
            <a:ext cx="4200375" cy="583662"/>
          </a:xfrm>
          <a:prstGeom prst="rect">
            <a:avLst/>
          </a:prstGeom>
          <a:ln>
            <a:solidFill>
              <a:srgbClr val="4F81BD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Обобщение практики рассмотрения жалоб и формирование рекомендаций по их рассмотрению</a:t>
            </a:r>
            <a:endParaRPr lang="ru-RU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50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9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60315" y="246063"/>
            <a:ext cx="8499280" cy="501650"/>
          </a:xfrm>
          <a:prstGeom prst="rect">
            <a:avLst/>
          </a:prstGeom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ru-RU" altLang="ru-RU" dirty="0" smtClean="0">
                <a:solidFill>
                  <a:srgbClr val="0070C0"/>
                </a:solidFill>
                <a:cs typeface="Arial" pitchFamily="34" charset="0"/>
              </a:rPr>
              <a:t>функционирование апелляционного рабочего органа совета по оценочной деятельности</a:t>
            </a:r>
            <a:r>
              <a:rPr lang="ru-RU" sz="1800" dirty="0" smtClean="0">
                <a:latin typeface="Cambria" panose="02040503050406030204" pitchFamily="18" charset="0"/>
              </a:rPr>
              <a:t/>
            </a:r>
            <a:br>
              <a:rPr lang="ru-RU" sz="1800" dirty="0" smtClean="0">
                <a:latin typeface="Cambria" panose="02040503050406030204" pitchFamily="18" charset="0"/>
              </a:rPr>
            </a:br>
            <a:r>
              <a:rPr lang="ru-RU" altLang="ru-RU" sz="1800" dirty="0" smtClean="0">
                <a:cs typeface="Arial" charset="0"/>
              </a:rPr>
              <a:t/>
            </a:r>
            <a:br>
              <a:rPr lang="ru-RU" altLang="ru-RU" sz="1800" dirty="0" smtClean="0">
                <a:cs typeface="Arial" charset="0"/>
              </a:rPr>
            </a:br>
            <a:endParaRPr lang="ru-RU" altLang="ru-RU" sz="1800" dirty="0" smtClean="0">
              <a:cs typeface="Arial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761055" y="6373982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6</a:t>
            </a:fld>
            <a:endParaRPr lang="ru-RU" altLang="ru-RU" dirty="0"/>
          </a:p>
        </p:txBody>
      </p:sp>
      <p:sp>
        <p:nvSpPr>
          <p:cNvPr id="55659" name="Text Box 363"/>
          <p:cNvSpPr txBox="1">
            <a:spLocks noChangeArrowheads="1"/>
          </p:cNvSpPr>
          <p:nvPr/>
        </p:nvSpPr>
        <p:spPr bwMode="auto">
          <a:xfrm>
            <a:off x="1293912" y="496888"/>
            <a:ext cx="184731" cy="36933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endParaRPr lang="ru-RU" dirty="0"/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2327162" y="2673725"/>
            <a:ext cx="73448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altLang="ru-RU" sz="1400" dirty="0" smtClean="0">
                <a:solidFill>
                  <a:srgbClr val="0070C0"/>
                </a:solidFill>
              </a:rPr>
              <a:t>будут установлены </a:t>
            </a:r>
            <a:r>
              <a:rPr lang="ru-RU" altLang="ru-RU" sz="1400" dirty="0" smtClean="0">
                <a:solidFill>
                  <a:srgbClr val="0070C0"/>
                </a:solidFill>
              </a:rPr>
              <a:t>требования к апелляции</a:t>
            </a:r>
            <a:endParaRPr lang="ru-RU" altLang="ru-RU" sz="1400" dirty="0">
              <a:solidFill>
                <a:srgbClr val="0070C0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569676" y="1772816"/>
            <a:ext cx="1549674" cy="576064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Решения рабочего органа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572591" y="2449899"/>
            <a:ext cx="1561627" cy="755431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обращения в рабочий орган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2315395" y="1911290"/>
            <a:ext cx="7171723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r>
              <a:rPr lang="ru-RU" altLang="ru-RU" sz="1400" dirty="0" smtClean="0">
                <a:solidFill>
                  <a:srgbClr val="0070C0"/>
                </a:solidFill>
              </a:rPr>
              <a:t>носят обязательный характер для применения СРО оценщиков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1500" b="1" dirty="0">
              <a:solidFill>
                <a:srgbClr val="0070C0"/>
              </a:solidFill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557723" y="3296532"/>
            <a:ext cx="1561627" cy="711812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Подача апелляции </a:t>
            </a:r>
            <a:b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рабочий орган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2347165" y="3390828"/>
            <a:ext cx="68699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ru-RU" sz="1400" dirty="0" smtClean="0">
                <a:solidFill>
                  <a:srgbClr val="0070C0"/>
                </a:solidFill>
              </a:rPr>
              <a:t>после </a:t>
            </a:r>
            <a:r>
              <a:rPr lang="ru-RU" sz="1400" dirty="0">
                <a:solidFill>
                  <a:srgbClr val="0070C0"/>
                </a:solidFill>
              </a:rPr>
              <a:t>обжалования в </a:t>
            </a:r>
            <a:r>
              <a:rPr lang="ru-RU" sz="1400" dirty="0" smtClean="0">
                <a:solidFill>
                  <a:srgbClr val="0070C0"/>
                </a:solidFill>
              </a:rPr>
              <a:t>СРО </a:t>
            </a:r>
            <a:r>
              <a:rPr lang="ru-RU" sz="1400" dirty="0">
                <a:solidFill>
                  <a:srgbClr val="0070C0"/>
                </a:solidFill>
              </a:rPr>
              <a:t>оценщиков результата рассмотрения жалобы дисциплинарным комитетом</a:t>
            </a: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557723" y="4077072"/>
            <a:ext cx="1565772" cy="884167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апелляционного механизма</a:t>
            </a:r>
          </a:p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(голосование)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2328786" y="4257545"/>
            <a:ext cx="73415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buFont typeface="Wingdings" panose="05000000000000000000" pitchFamily="2" charset="2"/>
              <a:buChar char="ü"/>
              <a:defRPr/>
            </a:pPr>
            <a:r>
              <a:rPr lang="ru-RU" sz="1400" dirty="0" smtClean="0">
                <a:solidFill>
                  <a:srgbClr val="0070C0"/>
                </a:solidFill>
              </a:rPr>
              <a:t>по аналогии </a:t>
            </a:r>
            <a:r>
              <a:rPr lang="ru-RU" sz="1400" dirty="0">
                <a:solidFill>
                  <a:srgbClr val="0070C0"/>
                </a:solidFill>
              </a:rPr>
              <a:t>с третейским разбирательством </a:t>
            </a:r>
            <a:r>
              <a:rPr lang="ru-RU" sz="1400" dirty="0" smtClean="0">
                <a:solidFill>
                  <a:srgbClr val="0070C0"/>
                </a:solidFill>
              </a:rPr>
              <a:t>(коллегиально минимум </a:t>
            </a:r>
            <a:br>
              <a:rPr lang="ru-RU" sz="1400" dirty="0" smtClean="0">
                <a:solidFill>
                  <a:srgbClr val="0070C0"/>
                </a:solidFill>
              </a:rPr>
            </a:br>
            <a:r>
              <a:rPr lang="ru-RU" sz="1400" dirty="0" smtClean="0">
                <a:solidFill>
                  <a:srgbClr val="0070C0"/>
                </a:solidFill>
              </a:rPr>
              <a:t>тремя членами рабочего органа по соответствующему направлению оценки) 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557723" y="5042191"/>
            <a:ext cx="1591364" cy="544327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работы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/>
          <p:cNvSpPr txBox="1">
            <a:spLocks noChangeArrowheads="1"/>
          </p:cNvSpPr>
          <p:nvPr/>
        </p:nvSpPr>
        <p:spPr bwMode="auto">
          <a:xfrm>
            <a:off x="2368426" y="5052745"/>
            <a:ext cx="71367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ru-RU" sz="1400" dirty="0" smtClean="0">
                <a:solidFill>
                  <a:srgbClr val="0070C0"/>
                </a:solidFill>
              </a:rPr>
              <a:t>с </a:t>
            </a:r>
            <a:r>
              <a:rPr lang="ru-RU" sz="1400" dirty="0">
                <a:solidFill>
                  <a:srgbClr val="0070C0"/>
                </a:solidFill>
              </a:rPr>
              <a:t>учетом разделения членов рабочего органа по направлениям </a:t>
            </a:r>
            <a:r>
              <a:rPr lang="ru-RU" sz="1400" dirty="0" smtClean="0">
                <a:solidFill>
                  <a:srgbClr val="0070C0"/>
                </a:solidFill>
              </a:rPr>
              <a:t>оценочной деятельности (с учетом соответствующего опыта)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543521" y="5692812"/>
            <a:ext cx="1594175" cy="1011065"/>
          </a:xfrm>
          <a:prstGeom prst="round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>
              <a:defRPr/>
            </a:pPr>
            <a:r>
              <a:rPr lang="ru-RU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Рассмотрение апелляций относительно определения стоимости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2350414" y="6044455"/>
            <a:ext cx="71367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984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ru-RU" sz="1400" dirty="0" smtClean="0">
                <a:solidFill>
                  <a:srgbClr val="0070C0"/>
                </a:solidFill>
              </a:rPr>
              <a:t>практикующими </a:t>
            </a:r>
            <a:r>
              <a:rPr lang="ru-RU" sz="1400" dirty="0">
                <a:solidFill>
                  <a:srgbClr val="0070C0"/>
                </a:solidFill>
              </a:rPr>
              <a:t>оценщиками (с установлением дополнительных </a:t>
            </a:r>
            <a:r>
              <a:rPr lang="ru-RU" sz="1400" dirty="0" smtClean="0">
                <a:solidFill>
                  <a:srgbClr val="0070C0"/>
                </a:solidFill>
              </a:rPr>
              <a:t>требований)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78406" y="1159208"/>
            <a:ext cx="6480720" cy="469592"/>
          </a:xfrm>
          <a:prstGeom prst="rect">
            <a:avLst/>
          </a:prstGeom>
          <a:ln>
            <a:solidFill>
              <a:srgbClr val="4F81BD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2700" algn="ctr"/>
            <a:r>
              <a:rPr lang="ru-RU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решению Совета по оценочной деятельности</a:t>
            </a:r>
            <a:endParaRPr lang="ru-RU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07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865171" y="6165304"/>
            <a:ext cx="507946" cy="365125"/>
          </a:xfrm>
        </p:spPr>
        <p:txBody>
          <a:bodyPr/>
          <a:lstStyle/>
          <a:p>
            <a:pPr>
              <a:defRPr/>
            </a:pPr>
            <a:fld id="{EB94FE1B-85B2-458A-855F-CC676AF5AA5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60315" y="155173"/>
            <a:ext cx="7561640" cy="731654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cs typeface="Arial" pitchFamily="34" charset="0"/>
              </a:rPr>
              <a:t>Направления регулирования оценочной деятельности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1246" y="1124744"/>
            <a:ext cx="10450681" cy="4884660"/>
          </a:xfrm>
          <a:prstGeom prst="rect">
            <a:avLst/>
          </a:prstGeom>
          <a:noFill/>
        </p:spPr>
        <p:txBody>
          <a:bodyPr lIns="113020" tIns="56510" rIns="113020" bIns="56510">
            <a:spAutoFit/>
          </a:bodyPr>
          <a:lstStyle/>
          <a:p>
            <a:pPr marL="353187" indent="-353187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500" b="1" dirty="0" smtClean="0">
              <a:latin typeface="Arial" pitchFamily="34" charset="0"/>
              <a:cs typeface="Arial" pitchFamily="34" charset="0"/>
            </a:endParaRPr>
          </a:p>
          <a:p>
            <a:pPr marL="353187" indent="-353187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70C0"/>
                </a:solidFill>
              </a:rPr>
              <a:t>Усиление контроля за деятельностью оценщиков и СРО оценщиков;</a:t>
            </a:r>
          </a:p>
          <a:p>
            <a:pPr marL="353187" indent="-353187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500" dirty="0">
              <a:solidFill>
                <a:srgbClr val="0070C0"/>
              </a:solidFill>
            </a:endParaRPr>
          </a:p>
          <a:p>
            <a:pPr marL="353187" indent="-353187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70C0"/>
                </a:solidFill>
              </a:rPr>
              <a:t>Создание эффективно действующего механизма ответственности оценщиков </a:t>
            </a:r>
            <a:r>
              <a:rPr lang="ru-RU" sz="2000" dirty="0" smtClean="0">
                <a:solidFill>
                  <a:srgbClr val="0070C0"/>
                </a:solidFill>
              </a:rPr>
              <a:t/>
            </a:r>
            <a:br>
              <a:rPr lang="ru-RU" sz="2000" dirty="0" smtClean="0">
                <a:solidFill>
                  <a:srgbClr val="0070C0"/>
                </a:solidFill>
              </a:rPr>
            </a:br>
            <a:r>
              <a:rPr lang="ru-RU" sz="2000" dirty="0" smtClean="0">
                <a:solidFill>
                  <a:srgbClr val="0070C0"/>
                </a:solidFill>
              </a:rPr>
              <a:t>за </a:t>
            </a:r>
            <a:r>
              <a:rPr lang="ru-RU" sz="2000" dirty="0">
                <a:solidFill>
                  <a:srgbClr val="0070C0"/>
                </a:solidFill>
              </a:rPr>
              <a:t>результаты некачественной оценки;</a:t>
            </a:r>
          </a:p>
          <a:p>
            <a:pPr marL="353187" indent="-353187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500" dirty="0">
              <a:solidFill>
                <a:srgbClr val="0070C0"/>
              </a:solidFill>
            </a:endParaRPr>
          </a:p>
          <a:p>
            <a:pPr marL="353187" indent="-353187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70C0"/>
                </a:solidFill>
              </a:rPr>
              <a:t>Создание условий для исключения демпинга при закупке оценочных услуг для государственных и муниципальных нужд;</a:t>
            </a:r>
          </a:p>
          <a:p>
            <a:pPr marL="353187" indent="-353187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500" dirty="0">
              <a:solidFill>
                <a:srgbClr val="0070C0"/>
              </a:solidFill>
            </a:endParaRPr>
          </a:p>
          <a:p>
            <a:pPr marL="353187" indent="-353187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70C0"/>
                </a:solidFill>
              </a:rPr>
              <a:t>Движение в сторону применения международных стандартов оценки;</a:t>
            </a:r>
          </a:p>
          <a:p>
            <a:pPr marL="353187" indent="-353187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500" dirty="0">
              <a:solidFill>
                <a:srgbClr val="0070C0"/>
              </a:solidFill>
            </a:endParaRPr>
          </a:p>
          <a:p>
            <a:pPr marL="353187" indent="-353187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70C0"/>
                </a:solidFill>
              </a:rPr>
              <a:t>Развитие методологии оценки;</a:t>
            </a:r>
          </a:p>
          <a:p>
            <a:pPr marL="353187" indent="-353187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500" dirty="0">
              <a:solidFill>
                <a:srgbClr val="0070C0"/>
              </a:solidFill>
            </a:endParaRPr>
          </a:p>
          <a:p>
            <a:pPr marL="353187" indent="-353187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70C0"/>
                </a:solidFill>
              </a:rPr>
              <a:t>Гармонизация законодательства в рамках ЕАЭС</a:t>
            </a:r>
            <a:r>
              <a:rPr lang="ru-RU" sz="2000" dirty="0" smtClean="0">
                <a:solidFill>
                  <a:srgbClr val="0070C0"/>
                </a:solidFill>
              </a:rPr>
              <a:t>.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44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28467" y="3429000"/>
            <a:ext cx="4464496" cy="1076867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СПАСИБО ЗА ВНИМАНИЕ!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649147" y="6309320"/>
            <a:ext cx="900113" cy="365125"/>
          </a:xfrm>
        </p:spPr>
        <p:txBody>
          <a:bodyPr/>
          <a:lstStyle/>
          <a:p>
            <a:pPr>
              <a:defRPr/>
            </a:pPr>
            <a:fld id="{0126958A-D6FA-4543-9E6F-F3E06896E151}" type="slidenum">
              <a:rPr lang="ru-RU" altLang="ru-RU" smtClean="0"/>
              <a:pPr>
                <a:defRPr/>
              </a:pPr>
              <a:t>8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73579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Минэк201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 Минэк2016" id="{AB017207-53ED-41E9-A0CE-095873F4D09C}" vid="{FEAE2900-24A1-420D-8E0D-782A4B2BEE6E}"/>
    </a:ext>
  </a:extLst>
</a:theme>
</file>

<file path=ppt/theme/theme2.xml><?xml version="1.0" encoding="utf-8"?>
<a:theme xmlns:a="http://schemas.openxmlformats.org/drawingml/2006/main" name="Шмуц-лис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нутренние страницы 2">
  <a:themeElements>
    <a:clrScheme name="MEDRF">
      <a:dk1>
        <a:srgbClr val="000000"/>
      </a:dk1>
      <a:lt1>
        <a:srgbClr val="FFFFFF"/>
      </a:lt1>
      <a:dk2>
        <a:srgbClr val="0065BD"/>
      </a:dk2>
      <a:lt2>
        <a:srgbClr val="FFFFFF"/>
      </a:lt2>
      <a:accent1>
        <a:srgbClr val="D8D8D8"/>
      </a:accent1>
      <a:accent2>
        <a:srgbClr val="0065BD"/>
      </a:accent2>
      <a:accent3>
        <a:srgbClr val="00A1DE"/>
      </a:accent3>
      <a:accent4>
        <a:srgbClr val="009B48"/>
      </a:accent4>
      <a:accent5>
        <a:srgbClr val="FED100"/>
      </a:accent5>
      <a:accent6>
        <a:srgbClr val="D52B1E"/>
      </a:accent6>
      <a:hlink>
        <a:srgbClr val="0065BD"/>
      </a:hlink>
      <a:folHlink>
        <a:srgbClr val="D52B1E"/>
      </a:folHlink>
    </a:clrScheme>
    <a:fontScheme name="MEDRF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Минэко 201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Минэко 2017" id="{4DD7B926-B821-43E1-BBBD-365164AD2EE9}" vid="{636A4370-B6FC-4EB0-AE99-D8B88AC77221}"/>
    </a:ext>
  </a:extLst>
</a:theme>
</file>

<file path=ppt/theme/theme5.xml><?xml version="1.0" encoding="utf-8"?>
<a:theme xmlns:a="http://schemas.openxmlformats.org/drawingml/2006/main" name="1_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7C8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Минэк2016</Template>
  <TotalTime>79622</TotalTime>
  <Words>465</Words>
  <Application>Microsoft Office PowerPoint</Application>
  <PresentationFormat>Произвольный</PresentationFormat>
  <Paragraphs>123</Paragraphs>
  <Slides>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Тема Минэк2016</vt:lpstr>
      <vt:lpstr>Шмуц-лист</vt:lpstr>
      <vt:lpstr>1_Внутренние страницы 2</vt:lpstr>
      <vt:lpstr>Минэко 2017</vt:lpstr>
      <vt:lpstr>1_Тема Office</vt:lpstr>
      <vt:lpstr>Презентация PowerPoint</vt:lpstr>
      <vt:lpstr>Предпосылки к изменению требований к оценочной деятельности  </vt:lpstr>
      <vt:lpstr>Информация о выданных Квалификационных аттестатах  </vt:lpstr>
      <vt:lpstr>Создание механизма контроля качества деятельности  оценщиков и СРО оценщиков  </vt:lpstr>
      <vt:lpstr>Создание апелляционного рабочего органа совета по оценочной деятельности  </vt:lpstr>
      <vt:lpstr>функционирование апелляционного рабочего органа совета по оценочной деятельности  </vt:lpstr>
      <vt:lpstr>Направления регулирования оценочной деятельности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 Сокращение сроков формирования Формализованного итогового решения.</dc:title>
  <dc:creator>Воронцова Анастасия Андреевна</dc:creator>
  <cp:lastModifiedBy>Вернер Ольга Андреевна</cp:lastModifiedBy>
  <cp:revision>303</cp:revision>
  <cp:lastPrinted>2017-11-13T17:48:51Z</cp:lastPrinted>
  <dcterms:created xsi:type="dcterms:W3CDTF">2017-04-10T17:00:47Z</dcterms:created>
  <dcterms:modified xsi:type="dcterms:W3CDTF">2018-11-23T16:16:55Z</dcterms:modified>
</cp:coreProperties>
</file>