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63A587-3E1F-4CDC-9E27-11006DA14A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8738C79-BDDB-4AF7-B580-8D923922B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B8F7A4-079C-4938-A9A9-34288A5A3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B104-52E3-4118-8248-60D00700D5ED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B90438-79B8-4AC1-B58A-87A92479B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A2F1E5-259A-4891-8681-F8368338B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3E079-FDA1-45E4-A5D9-7BFA58FEC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161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734DCD-C7DF-449E-BB52-4416F0082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28D25FB-0E2C-4A88-B31B-ED8B509071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AFE0AB-C130-4C1D-A48F-CFA42FCE8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B104-52E3-4118-8248-60D00700D5ED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F20D23-A1FC-49EB-AE2D-9FC40328C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9BDA21-97FB-4805-A3CB-23A62EE85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3E079-FDA1-45E4-A5D9-7BFA58FEC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108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05C088E-63F7-4AD3-B025-6D075EF24B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AD629E2-F572-4BCB-8420-AC005474AE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C34AC4-D4E3-4849-A433-87744B6FD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B104-52E3-4118-8248-60D00700D5ED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07EA8F-4AB1-49AA-B519-37277421D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902922-E25A-4180-98D9-EBE8033E2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3E079-FDA1-45E4-A5D9-7BFA58FEC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781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C4A6C5-ACE5-43EB-9117-49866BC92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B718F2-2479-4EB3-B59E-2E0E12C91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9E29E6-2DEA-44AC-970E-FB10F369F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B104-52E3-4118-8248-60D00700D5ED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601C22-EF6B-4A36-B89B-D95CFA312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7202B0-7DC2-4B23-A806-5F73A7D02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3E079-FDA1-45E4-A5D9-7BFA58FEC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040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59F400-7077-43BE-A09F-6281D3C2B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BD5F1F-01DF-4AEC-A73D-C1C911E1C9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664236-29F0-4D5A-A9DD-C1C307EB8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B104-52E3-4118-8248-60D00700D5ED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2C8641-0BA1-4D39-8496-B03725125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90D74F-4AAB-4EEE-81F9-E34CC5F89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3E079-FDA1-45E4-A5D9-7BFA58FEC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161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241DC8-0248-43E4-BE9F-0B5BFE771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141914-CC63-4DB1-AAF5-D28BD75150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41936E-FFA1-405D-8E0A-87F033F54E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8BE994-A366-4854-A83D-5F4111F7E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B104-52E3-4118-8248-60D00700D5ED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3C0345-510E-4CBC-94C8-E686ADBD1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0858B2-6BAA-43F6-9ECB-5BB2EF8E0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3E079-FDA1-45E4-A5D9-7BFA58FEC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805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2DB8A8-B6FB-400A-9E25-028492806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97FDFA-19C8-48E5-A0F3-501C28587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1423F5-D601-482A-9FCF-7AF836837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196157D-C182-4FFC-B890-E4650174C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69020CD-F8A6-4E98-B8D6-54A8E2B34B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B299F7B-E6DC-4032-A470-E43DF708D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B104-52E3-4118-8248-60D00700D5ED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9E00120-D256-4BC8-8436-119054DF4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28D9509-7CDB-49B5-9163-8FC391CD9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3E079-FDA1-45E4-A5D9-7BFA58FEC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410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017D9-DC6E-47BA-9887-6D7D8A264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2C7A7B5-BBCD-4A36-B19A-76E222991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B104-52E3-4118-8248-60D00700D5ED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286A132-E3E7-47EA-B3C1-D80C9EC3B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31BFF9D-F6E5-48BA-9FE1-3CD4E6173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3E079-FDA1-45E4-A5D9-7BFA58FEC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934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FB6563F-A7A6-46F5-BBCD-86397A108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B104-52E3-4118-8248-60D00700D5ED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63F9BF7-5921-412D-9803-79E7315B5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05BC00F-CE2E-4F2A-9F75-EDD8D5F19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3E079-FDA1-45E4-A5D9-7BFA58FEC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73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C61E8-A249-4F85-8BEC-4D50533D7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257EE8-5CA7-41A1-946A-037E085C6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473F5D0-A928-4EC0-A365-9A6B6CC2B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50EA99-78D2-4143-965D-CA070C38D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B104-52E3-4118-8248-60D00700D5ED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73571D7-E133-486E-81C6-E73540BFA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08123E-D2CE-48E1-A4F5-365D6E69F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3E079-FDA1-45E4-A5D9-7BFA58FEC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773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86F3BA-9AF9-44F9-8893-624C7953A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00717E5-3D5C-4907-90EE-3F3E4D8215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E6D43A-9DC4-4D37-92A9-0636A5FFF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2148C6D-3489-496A-A9DA-60272CBB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B104-52E3-4118-8248-60D00700D5ED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08BF3C-FCD0-4919-968F-1A99DD7FE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14DD0F-C652-48EC-911E-BB0DDCF53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3E079-FDA1-45E4-A5D9-7BFA58FEC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162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A4692B-8A57-4B84-BD82-38FBA98FB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F9EE51-62B1-4B9C-B68A-7A7AC491A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6D963F-3EBB-4983-937A-4297217E85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1B104-52E3-4118-8248-60D00700D5ED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E69E3A-F98A-404F-85AA-661CAD2870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93644C-B9D7-4032-A07D-B53E0D4AD5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3E079-FDA1-45E4-A5D9-7BFA58FEC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526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work\_B_union\VOF\2015\2015-full-logo.png">
            <a:extLst>
              <a:ext uri="{FF2B5EF4-FFF2-40B4-BE49-F238E27FC236}">
                <a16:creationId xmlns:a16="http://schemas.microsoft.com/office/drawing/2014/main" id="{FDE6AF2B-FB79-4E66-A807-F295FCAC96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b="35046"/>
          <a:stretch/>
        </p:blipFill>
        <p:spPr bwMode="auto">
          <a:xfrm>
            <a:off x="511023" y="360544"/>
            <a:ext cx="4248472" cy="1458731"/>
          </a:xfrm>
          <a:prstGeom prst="rect">
            <a:avLst/>
          </a:prstGeom>
          <a:noFill/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88851E3-5D02-47D6-B373-97FAAFF7EAA8}"/>
              </a:ext>
            </a:extLst>
          </p:cNvPr>
          <p:cNvSpPr txBox="1">
            <a:spLocks/>
          </p:cNvSpPr>
          <p:nvPr/>
        </p:nvSpPr>
        <p:spPr>
          <a:xfrm>
            <a:off x="1555138" y="2399343"/>
            <a:ext cx="5217137" cy="986304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</a:rPr>
              <a:t>Докладчик:</a:t>
            </a:r>
          </a:p>
          <a:p>
            <a:pPr fontAlgn="auto">
              <a:spcBef>
                <a:spcPts val="0"/>
              </a:spcBef>
              <a:spcAft>
                <a:spcPts val="400"/>
              </a:spcAft>
              <a:defRPr/>
            </a:pPr>
            <a:r>
              <a:rPr lang="ru-RU" b="1" dirty="0"/>
              <a:t>Никита Власов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i="1" dirty="0"/>
              <a:t>Руководитель юридического департамента НП «АРМО»</a:t>
            </a: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03850642-D467-475A-89AD-B7B4868B1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7700" y="3624334"/>
            <a:ext cx="674113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Принципы апелляционного производства в рассмотрении апелляций заявителей на решения дисциплинарных комитетов СРОО по итогам рассмотрения жалоб на отчеты об оценке</a:t>
            </a:r>
            <a:endParaRPr lang="ru-RU" altLang="ru-RU" b="1" dirty="0"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12EA14A-9D04-46E7-98C0-33109F5605E8}"/>
              </a:ext>
            </a:extLst>
          </p:cNvPr>
          <p:cNvCxnSpPr/>
          <p:nvPr/>
        </p:nvCxnSpPr>
        <p:spPr>
          <a:xfrm>
            <a:off x="1577265" y="1910437"/>
            <a:ext cx="3600400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B8C2A161-7022-400D-8211-F4992C81D979}"/>
              </a:ext>
            </a:extLst>
          </p:cNvPr>
          <p:cNvCxnSpPr/>
          <p:nvPr/>
        </p:nvCxnSpPr>
        <p:spPr>
          <a:xfrm>
            <a:off x="1475656" y="837216"/>
            <a:ext cx="7668344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446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1CB355-9DE1-4629-AEBC-B05BE7609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8846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>
                <a:solidFill>
                  <a:srgbClr val="C00000"/>
                </a:solidFill>
                <a:sym typeface="Helvetica"/>
              </a:rPr>
              <a:t>Принципы рассмотрения апелляций – что это такое?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565E1E-CF59-4D9C-B24F-CFAF60ADB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911" y="1660123"/>
            <a:ext cx="10403889" cy="44014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В основе лежат принципы административного производства, сформулированные в :</a:t>
            </a:r>
          </a:p>
          <a:p>
            <a:r>
              <a:rPr lang="ru-RU" sz="2000" dirty="0"/>
              <a:t>Кодекс Российской Федерации об административных правонарушениях от 30 декабря 2001 г. N 195-ФЗ;</a:t>
            </a:r>
          </a:p>
          <a:p>
            <a:r>
              <a:rPr lang="ru-RU" sz="2000" dirty="0"/>
              <a:t>Кодекс административного судопроизводства Российской Федерации от 8 марта 2015 г. N 21-ФЗ.</a:t>
            </a:r>
          </a:p>
          <a:p>
            <a:pPr marL="0" indent="0">
              <a:buNone/>
            </a:pPr>
            <a:r>
              <a:rPr lang="ru-RU" sz="2000" dirty="0"/>
              <a:t>Дополнительно:</a:t>
            </a:r>
          </a:p>
          <a:p>
            <a:r>
              <a:rPr lang="ru-RU" sz="2000" dirty="0"/>
              <a:t>Арбитражный процессуальный кодекс Российской Федерации от 24 июля 2002 г. N 95-ФЗ;</a:t>
            </a:r>
          </a:p>
          <a:p>
            <a:r>
              <a:rPr lang="ru-RU" sz="2000" dirty="0"/>
              <a:t>Федеральный закон от 26 декабря 2008 г. N 294-ФЗ «О защите прав юридических лиц и индивидуальных предпринимателей при осуществлении государственного контроля (надзора) и муниципального контроля».</a:t>
            </a:r>
          </a:p>
        </p:txBody>
      </p:sp>
    </p:spTree>
    <p:extLst>
      <p:ext uri="{BB962C8B-B14F-4D97-AF65-F5344CB8AC3E}">
        <p14:creationId xmlns:p14="http://schemas.microsoft.com/office/powerpoint/2010/main" val="3264457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CBF99-02DC-48AD-8DE6-17D6FB412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>
                <a:solidFill>
                  <a:srgbClr val="C00000"/>
                </a:solidFill>
              </a:rPr>
              <a:t>А есть ли мировая практика?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FF93B2-BF5D-4FAA-A87B-D0DE25DEE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9366"/>
            <a:ext cx="10515600" cy="5117597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dirty="0"/>
              <a:t>RICS - Complaints Handling (</a:t>
            </a:r>
            <a:r>
              <a:rPr lang="ru-RU" dirty="0"/>
              <a:t>Правила рассмотрения жалоб)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value of Terms of Engagement in reducing complaints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Complaints handling procedures </a:t>
            </a:r>
            <a:r>
              <a:rPr lang="ru-RU" dirty="0"/>
              <a:t>– </a:t>
            </a:r>
            <a:r>
              <a:rPr lang="ru-RU" dirty="0">
                <a:highlight>
                  <a:srgbClr val="FFFF00"/>
                </a:highlight>
              </a:rPr>
              <a:t>правила рассмотрения жалоб</a:t>
            </a:r>
            <a:endParaRPr lang="en-US" dirty="0">
              <a:highlight>
                <a:srgbClr val="FFFF00"/>
              </a:highlight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Understanding the requirements of your PII policy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Why do clients complain?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Underpinning good complaint handling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Receiving a complaint – initial actions and responses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Evaluating a complaint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Initial response to the claimant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Additional investigations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Escalation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Record keeping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Learning from experience</a:t>
            </a:r>
            <a:r>
              <a:rPr lang="ru-RU" dirty="0"/>
              <a:t> – </a:t>
            </a:r>
            <a:r>
              <a:rPr lang="ru-RU" dirty="0">
                <a:highlight>
                  <a:srgbClr val="FFFF00"/>
                </a:highlight>
              </a:rPr>
              <a:t>выводы по итогам участия в процедуре рассмотрения жалобы</a:t>
            </a:r>
            <a:endParaRPr lang="en-US" dirty="0">
              <a:highlight>
                <a:srgbClr val="FFFF00"/>
              </a:highlight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Identifying training needs</a:t>
            </a:r>
            <a:r>
              <a:rPr lang="ru-RU" dirty="0"/>
              <a:t> – </a:t>
            </a:r>
            <a:r>
              <a:rPr lang="ru-RU" dirty="0">
                <a:highlight>
                  <a:srgbClr val="FFFF00"/>
                </a:highlight>
              </a:rPr>
              <a:t>определение точек профессионального роста</a:t>
            </a:r>
            <a:endParaRPr lang="en-US" dirty="0">
              <a:highlight>
                <a:srgbClr val="FFFF00"/>
              </a:highlight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Next PII renewal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0276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DD867E-30F9-4911-A7D0-E9763E83B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5031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>
                <a:solidFill>
                  <a:srgbClr val="C00000"/>
                </a:solidFill>
              </a:rPr>
              <a:t>Всегда ли прав заявитель жалобы?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80D5C2-A8AC-40E9-8427-78B0497DD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0156"/>
            <a:ext cx="10515600" cy="52068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800" dirty="0"/>
              <a:t>Постановление Арбитражного суда Западно-Сибирского округа от 20 сентября 2018 г. N Ф04-2908/17 по делу N А27-22848/2016:</a:t>
            </a:r>
          </a:p>
          <a:p>
            <a:pPr marL="0" indent="0" algn="just">
              <a:buNone/>
            </a:pPr>
            <a:r>
              <a:rPr lang="ru-RU" sz="1800" dirty="0"/>
              <a:t>При рассмотрении представленной АКБ "</a:t>
            </a:r>
            <a:r>
              <a:rPr lang="ru-RU" sz="1800" dirty="0" err="1"/>
              <a:t>Кузбассхимбанк</a:t>
            </a:r>
            <a:r>
              <a:rPr lang="ru-RU" sz="1800" dirty="0"/>
              <a:t>" информации Банком России установлено нарушение требований выразившееся в отражении коммерческим банком в бухгалтерском учете активов по недостоверной стоимости. В целях устранения выявленного нарушения Банком России выдано предписание.</a:t>
            </a:r>
          </a:p>
          <a:p>
            <a:pPr marL="0" indent="0" algn="just">
              <a:buNone/>
            </a:pPr>
            <a:r>
              <a:rPr lang="ru-RU" sz="1800" dirty="0"/>
              <a:t>Материалами дела подтверждено, что при вынесении оспариваемого предписания Банком России не была дана оценка представленным АКБ "</a:t>
            </a:r>
            <a:r>
              <a:rPr lang="ru-RU" sz="1800" dirty="0" err="1"/>
              <a:t>Кузбассхимбанк</a:t>
            </a:r>
            <a:r>
              <a:rPr lang="ru-RU" sz="1800" dirty="0"/>
              <a:t>" (ПАО) доказательствам, опровергающим справедливую стоимость активов Общества, определенную Центральным банком РФ:</a:t>
            </a:r>
          </a:p>
          <a:p>
            <a:pPr algn="just"/>
            <a:r>
              <a:rPr lang="ru-RU" sz="1800" dirty="0"/>
              <a:t>отчетам об оценке рыночной стоимости принадлежащих Обществу нежилых помещений и земельных участков;</a:t>
            </a:r>
          </a:p>
          <a:p>
            <a:pPr algn="just"/>
            <a:r>
              <a:rPr lang="ru-RU" sz="1800" dirty="0"/>
              <a:t>экспертному заключению НП "АРМО" в отношении отчета об оценке рыночной стоимости N Н-03/03-2016 от 29.03.2016.</a:t>
            </a:r>
          </a:p>
          <a:p>
            <a:pPr marL="0" indent="0" algn="just">
              <a:buNone/>
            </a:pPr>
            <a:r>
              <a:rPr lang="ru-RU" sz="1800" dirty="0"/>
              <a:t>Несмотря на то, что общая стоимость основных средств АКБ "</a:t>
            </a:r>
            <a:r>
              <a:rPr lang="ru-RU" sz="1800" dirty="0" err="1"/>
              <a:t>Кузбассхимбанк</a:t>
            </a:r>
            <a:r>
              <a:rPr lang="ru-RU" sz="1800" dirty="0"/>
              <a:t>" (ПАО) на дату вынесения оспариваемого предписания согласно заключениям независимых оценщиков составила 365 260 000 руб., Банк России в отсутствие каких-либо доказательств, опровергающих указанную стоимость, предложил Обществу посредством выдачи оспариваемого предписания скорректировать представленную отчетность на сумму 255 241 000 руб., что составляет более 50% стоимости оцениваемого имущества.</a:t>
            </a:r>
          </a:p>
        </p:txBody>
      </p:sp>
    </p:spTree>
    <p:extLst>
      <p:ext uri="{BB962C8B-B14F-4D97-AF65-F5344CB8AC3E}">
        <p14:creationId xmlns:p14="http://schemas.microsoft.com/office/powerpoint/2010/main" val="396006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D8DF0F6-BFC2-40AF-9E8E-7D5FCC69D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8351"/>
            <a:ext cx="10515600" cy="5708612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10000"/>
              </a:lnSpc>
              <a:spcBef>
                <a:spcPct val="0"/>
              </a:spcBef>
              <a:buNone/>
            </a:pPr>
            <a:r>
              <a:rPr lang="ru-RU" sz="27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Основными принципами апелляционного производства являются:</a:t>
            </a:r>
          </a:p>
          <a:p>
            <a:pPr marL="0" lvl="0" indent="0" algn="ctr">
              <a:lnSpc>
                <a:spcPct val="110000"/>
              </a:lnSpc>
              <a:spcBef>
                <a:spcPct val="0"/>
              </a:spcBef>
              <a:buNone/>
            </a:pPr>
            <a:endParaRPr lang="ru-RU" sz="27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r>
              <a:rPr lang="ru-RU" sz="2000" dirty="0"/>
              <a:t>приоритет презумпции добросовестности оценщиков при осуществлении оценочной деятельности и специализированных органов саморегулируемой организации оценщиков при осуществлении контроля и применении мер дисциплинарного воздействия;</a:t>
            </a:r>
          </a:p>
          <a:p>
            <a:pPr lvl="0"/>
            <a:r>
              <a:rPr lang="ru-RU" sz="2000" dirty="0"/>
              <a:t>законность апелляционного производства обеспечивается правильным применением законов и иных нормативных правовых актов, а также соблюдением арбитрами правил, установленных действующим законодательством, включая настоящее Положение;</a:t>
            </a:r>
          </a:p>
          <a:p>
            <a:pPr lvl="0"/>
            <a:r>
              <a:rPr lang="ru-RU" sz="2000" dirty="0"/>
              <a:t>равноправие участников апелляционного производства. Участники апелляционного производства пользуются равными правами, предусмотренными настоящим Положением. Арбитры не вправе своими действиями ставить какого-либо участника апелляционного разбирательства в преимущественное положение, равно как и умалять права одного из участников;</a:t>
            </a:r>
          </a:p>
          <a:p>
            <a:pPr lvl="0"/>
            <a:r>
              <a:rPr lang="ru-RU" sz="2000" dirty="0"/>
              <a:t>коллегиальность апелляционного производства обеспечивается рассмотрением апелляции в составе не менее 3 (трех) арбитров;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52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D8DF0F6-BFC2-40AF-9E8E-7D5FCC69D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8351"/>
            <a:ext cx="10515600" cy="5708612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10000"/>
              </a:lnSpc>
              <a:spcBef>
                <a:spcPct val="0"/>
              </a:spcBef>
              <a:buNone/>
            </a:pPr>
            <a:r>
              <a:rPr lang="ru-RU" sz="32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Основными принципами апелляционного производства являются:</a:t>
            </a:r>
          </a:p>
          <a:p>
            <a:pPr marL="0" indent="0" algn="ctr">
              <a:lnSpc>
                <a:spcPct val="110000"/>
              </a:lnSpc>
              <a:spcBef>
                <a:spcPct val="0"/>
              </a:spcBef>
              <a:buNone/>
            </a:pPr>
            <a:endParaRPr lang="ru-RU" sz="32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lvl="0"/>
            <a:r>
              <a:rPr lang="ru-RU" sz="2400" dirty="0"/>
              <a:t>открытость и доступность апелляционного производства обеспечивается свободным и своевременным доступом для участников апелляционного производства ко всей информации и документам апелляционного производства, включая информацию об организации и о проведении рассмотрения апелляции, о результатах рассмотрения апелляции и о принятых мерах;</a:t>
            </a:r>
          </a:p>
          <a:p>
            <a:pPr lvl="0"/>
            <a:r>
              <a:rPr lang="ru-RU" sz="2400" dirty="0"/>
              <a:t>апелляционное производство ведется на русском языке - государственном языке Российской Федерации. Участникам апелляционного производства, не владеющим русским языком, орган по рассмотрению апелляций и/или арбитры разъясняют и обеспечивают право знакомиться с материалами апелляционного дела, участвовать в рассмотрении апелляции и выступать на родном языке или свободно выбранном языке общения и пользоваться услугами переводчика;</a:t>
            </a:r>
          </a:p>
          <a:p>
            <a:pPr lvl="0"/>
            <a:r>
              <a:rPr lang="ru-RU" sz="2400" dirty="0"/>
              <a:t>ответственность органа по рассмотрению апелляций и его должностных лиц за нарушение законодательства Российской Федерации, включая настоящее Положение;</a:t>
            </a:r>
          </a:p>
          <a:p>
            <a:pPr lvl="0"/>
            <a:r>
              <a:rPr lang="ru-RU" sz="2400" dirty="0"/>
              <a:t>недопустимость взимания органом по рассмотрению апелляций платы за рассмотрение апелляций с участников апелляционного производства;</a:t>
            </a:r>
          </a:p>
          <a:p>
            <a:pPr lvl="0"/>
            <a:r>
              <a:rPr lang="ru-RU" sz="2400" dirty="0"/>
              <a:t>арбитры принимают участие в работе органа по рассмотрению апелляций на общественных началах.</a:t>
            </a:r>
          </a:p>
        </p:txBody>
      </p:sp>
    </p:spTree>
    <p:extLst>
      <p:ext uri="{BB962C8B-B14F-4D97-AF65-F5344CB8AC3E}">
        <p14:creationId xmlns:p14="http://schemas.microsoft.com/office/powerpoint/2010/main" val="3336279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99AD6C-D950-40B8-9A54-DC985A786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750"/>
            <a:ext cx="10515600" cy="694241"/>
          </a:xfrm>
        </p:spPr>
        <p:txBody>
          <a:bodyPr>
            <a:noAutofit/>
          </a:bodyPr>
          <a:lstStyle/>
          <a:p>
            <a:pPr algn="ctr"/>
            <a:r>
              <a:rPr lang="ru-RU" sz="2500" b="1" dirty="0">
                <a:solidFill>
                  <a:srgbClr val="C00000"/>
                </a:solidFill>
              </a:rPr>
              <a:t>Рабочий орган по рассмотрению апелляций осуществляет следующие функции: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A814C6-0B2A-4319-8F51-01214AD5E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5278"/>
            <a:ext cx="10515600" cy="4801685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2000" dirty="0"/>
              <a:t>осуществление апелляционного производства в порядке, установленном настоящим Положением;</a:t>
            </a:r>
          </a:p>
          <a:p>
            <a:pPr lvl="0"/>
            <a:r>
              <a:rPr lang="ru-RU" sz="2000" dirty="0"/>
              <a:t>обобщение практики апелляционного производства в порядке, установленном настоящим Положением;</a:t>
            </a:r>
          </a:p>
          <a:p>
            <a:pPr marL="0" lvl="0" indent="0">
              <a:buNone/>
            </a:pPr>
            <a:r>
              <a:rPr lang="ru-RU" sz="2000" dirty="0"/>
              <a:t>Обобщение практики апелляционного производства осуществляется путем подготовки органом по рассмотрению апелляций сводного отчета о практике апелляционного производства, который должен содержать следующие сведения:</a:t>
            </a:r>
          </a:p>
          <a:p>
            <a:pPr lvl="0"/>
            <a:r>
              <a:rPr lang="ru-RU" sz="2000" dirty="0"/>
              <a:t>общее количество рассмотренных апелляций по каждому апелляционному отделению и результаты такого рассмотрения;</a:t>
            </a:r>
          </a:p>
          <a:p>
            <a:pPr lvl="0"/>
            <a:r>
              <a:rPr lang="ru-RU" sz="2000" dirty="0"/>
              <a:t>информацию о наиболее типовых нарушениях оценщиками требований Федерального закона об оценочной деятельности, федеральных стандартов оценки, иных нормативных правовых актов Российской Федерации в области оценочной деятельности, стандартов и правил оценочной деятельности, правил деловой и профессиональной этики и рекомендации по предупреждению таких нарушений;</a:t>
            </a:r>
          </a:p>
          <a:p>
            <a:pPr lvl="0"/>
            <a:r>
              <a:rPr lang="ru-RU" sz="2000" dirty="0"/>
              <a:t>иные рекомендации, направленные на укрепление законности и предупреждение нарушений в сфере оценочной деятельности в целях формирования лучшей практики осуществления оценочной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7000270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603</Words>
  <Application>Microsoft Office PowerPoint</Application>
  <PresentationFormat>Широкоэкранный</PresentationFormat>
  <Paragraphs>54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Helvetica</vt:lpstr>
      <vt:lpstr>Times New Roman</vt:lpstr>
      <vt:lpstr>Тема Office</vt:lpstr>
      <vt:lpstr>Презентация PowerPoint</vt:lpstr>
      <vt:lpstr>Принципы рассмотрения апелляций – что это такое?</vt:lpstr>
      <vt:lpstr>А есть ли мировая практика?</vt:lpstr>
      <vt:lpstr>Всегда ли прав заявитель жалобы?</vt:lpstr>
      <vt:lpstr>Презентация PowerPoint</vt:lpstr>
      <vt:lpstr>Презентация PowerPoint</vt:lpstr>
      <vt:lpstr>Рабочий орган по рассмотрению апелляций осуществляет следующие функции: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Принципы апелляционного производства в рассмотрении апелляций заявителей на решения дисциплинарных комитетов СРОО по итогам рассмотрения жалоб на отчеты об оценке</dc:title>
  <dc:creator>Nikita Vlasov</dc:creator>
  <cp:lastModifiedBy>Маргарита Власова</cp:lastModifiedBy>
  <cp:revision>7</cp:revision>
  <cp:lastPrinted>2018-11-26T10:11:04Z</cp:lastPrinted>
  <dcterms:created xsi:type="dcterms:W3CDTF">2018-11-26T08:59:42Z</dcterms:created>
  <dcterms:modified xsi:type="dcterms:W3CDTF">2018-11-26T10:20:32Z</dcterms:modified>
</cp:coreProperties>
</file>