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3" r:id="rId2"/>
    <p:sldId id="273" r:id="rId3"/>
    <p:sldId id="272" r:id="rId4"/>
    <p:sldId id="274" r:id="rId5"/>
    <p:sldId id="275" r:id="rId6"/>
    <p:sldId id="276" r:id="rId7"/>
    <p:sldId id="277" r:id="rId8"/>
    <p:sldId id="268" r:id="rId9"/>
    <p:sldId id="269" r:id="rId10"/>
    <p:sldId id="270" r:id="rId11"/>
    <p:sldId id="256" r:id="rId12"/>
    <p:sldId id="257" r:id="rId13"/>
    <p:sldId id="258" r:id="rId14"/>
    <p:sldId id="271" r:id="rId15"/>
    <p:sldId id="259" r:id="rId16"/>
    <p:sldId id="260" r:id="rId17"/>
    <p:sldId id="261" r:id="rId18"/>
    <p:sldId id="262" r:id="rId19"/>
    <p:sldId id="264" r:id="rId20"/>
    <p:sldId id="265" r:id="rId21"/>
    <p:sldId id="266" r:id="rId22"/>
    <p:sldId id="2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9" autoAdjust="0"/>
    <p:restoredTop sz="94669" autoAdjust="0"/>
  </p:normalViewPr>
  <p:slideViewPr>
    <p:cSldViewPr>
      <p:cViewPr varScale="1">
        <p:scale>
          <a:sx n="42" d="100"/>
          <a:sy n="42" d="100"/>
        </p:scale>
        <p:origin x="904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67BF-594D-4286-8824-4AD66580C19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DE49F-8B93-4D09-9939-D82B6D1A4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008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DE49F-8B93-4D09-9939-D82B6D1A489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10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8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5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46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8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6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33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5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7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0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EF70B-FB63-4949-BA7A-9A16832C2A90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7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2C230ACE577D23EF773091E53D03DF0E30DCA39683FB9B6C1D7430281E00FDBB6C6C66CC3DEA06HDH2J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375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68760"/>
            <a:ext cx="7776864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Краткий обзор судебной практики </a:t>
            </a:r>
            <a:r>
              <a:rPr lang="ru-RU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привлечения оценщиков к ответственности</a:t>
            </a:r>
          </a:p>
          <a:p>
            <a:pPr algn="ctr"/>
            <a:r>
              <a:rPr lang="ru-RU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за </a:t>
            </a:r>
            <a:r>
              <a:rPr lang="ru-RU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2017-2018 гг.</a:t>
            </a: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44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Адвокат </a:t>
            </a:r>
            <a:r>
              <a:rPr lang="ru-RU" sz="36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В.Е.Петренко</a:t>
            </a:r>
            <a:endParaRPr lang="ru-RU" sz="3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46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Отдельные тезисы решения Верховного Суда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	Перечень вопросов нельзя признать закрытым, поскольку информация о вопросах раскрывается претендентам в ходе квалификационного экзамена;</a:t>
            </a:r>
          </a:p>
          <a:p>
            <a:r>
              <a:rPr lang="ru-RU" dirty="0" smtClean="0"/>
              <a:t>2.	Обладатель информации вправе принимать решение об ограничении ее использования. </a:t>
            </a:r>
          </a:p>
          <a:p>
            <a:r>
              <a:rPr lang="ru-RU" dirty="0" smtClean="0"/>
              <a:t>3.	Раскрытие базы вопросов не позволит решить задачи, стоящие перед квалификационным экзаменом.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6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9816" y="260648"/>
            <a:ext cx="7772400" cy="18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Дело №</a:t>
            </a:r>
            <a:r>
              <a:rPr lang="ru-RU" sz="3200" b="1" dirty="0" smtClean="0">
                <a:solidFill>
                  <a:schemeClr val="bg1"/>
                </a:solidFill>
              </a:rPr>
              <a:t>А40-236864/2016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АВЕРС </a:t>
            </a:r>
            <a:r>
              <a:rPr lang="en-US" sz="3200" b="1" dirty="0" err="1" smtClean="0"/>
              <a:t>vs</a:t>
            </a:r>
            <a:r>
              <a:rPr lang="en-US" sz="3200" b="1" dirty="0" smtClean="0"/>
              <a:t> </a:t>
            </a:r>
            <a:r>
              <a:rPr lang="ru-RU" sz="3200" b="1" dirty="0" err="1" smtClean="0"/>
              <a:t>Росимущества</a:t>
            </a: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b="1" dirty="0" smtClean="0"/>
              <a:t>и Генеральной прокуратуры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060848"/>
            <a:ext cx="79208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u="sng" dirty="0" smtClean="0"/>
          </a:p>
          <a:p>
            <a:pPr algn="just"/>
            <a:r>
              <a:rPr lang="ru-RU" sz="2000" b="1" dirty="0"/>
              <a:t>Обстоятельства дела:</a:t>
            </a:r>
          </a:p>
          <a:p>
            <a:pPr algn="just"/>
            <a:r>
              <a:rPr lang="ru-RU" sz="2000" b="1" dirty="0" smtClean="0"/>
              <a:t>В целях приватизации ОАО «</a:t>
            </a:r>
            <a:r>
              <a:rPr lang="ru-RU" sz="2000" b="1" dirty="0" err="1" smtClean="0"/>
              <a:t>Туровский</a:t>
            </a:r>
            <a:r>
              <a:rPr lang="ru-RU" sz="2000" b="1" dirty="0" smtClean="0"/>
              <a:t>» ООО «Центр оценки Аверс» была в 2014 году проведена оценка 100 процентов акций предприятия. </a:t>
            </a:r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Комиссией ФАУГИ (</a:t>
            </a:r>
            <a:r>
              <a:rPr lang="ru-RU" sz="2000" b="1" dirty="0" err="1" smtClean="0"/>
              <a:t>Росимущества</a:t>
            </a:r>
            <a:r>
              <a:rPr lang="ru-RU" sz="2000" b="1" dirty="0" smtClean="0"/>
              <a:t>) пакет акций выставлен на аукцион по начальной цене 435 000 000 рублей. В ходе аукциона цена продажи была установлена на уровне 445 000 000 рублей, пакет акций приобретен ООО «</a:t>
            </a:r>
            <a:r>
              <a:rPr lang="ru-RU" sz="2000" b="1" dirty="0" err="1" smtClean="0"/>
              <a:t>Серпуховский</a:t>
            </a:r>
            <a:r>
              <a:rPr lang="ru-RU" sz="2000" b="1" dirty="0" smtClean="0"/>
              <a:t> агрокомплекс». </a:t>
            </a:r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В ноябре 2016 года ФАУГИ подает исковое заявление о взыскании убытков с оценщика.</a:t>
            </a:r>
            <a:endParaRPr lang="ru-RU" sz="2000" dirty="0" smtClean="0"/>
          </a:p>
          <a:p>
            <a:pPr algn="just"/>
            <a:r>
              <a:rPr lang="ru-RU" b="1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4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 smtClean="0"/>
              <a:t>Позиция </a:t>
            </a:r>
            <a:r>
              <a:rPr lang="ru-RU" sz="4000" b="1" dirty="0" err="1" smtClean="0"/>
              <a:t>Росимущества</a:t>
            </a:r>
            <a:r>
              <a:rPr lang="ru-RU" sz="4000" b="1" dirty="0" smtClean="0"/>
              <a:t>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В </a:t>
            </a:r>
            <a:r>
              <a:rPr lang="ru-RU" b="1" dirty="0"/>
              <a:t>результате занижения оценщиком стоимости пакета акций государству причинен ущерб на 150 000 000 рублей, отчет об оценке составлен с нарушением действующих стандартов:</a:t>
            </a:r>
            <a:endParaRPr lang="ru-RU" dirty="0"/>
          </a:p>
          <a:p>
            <a:r>
              <a:rPr lang="ru-RU" b="1" dirty="0"/>
              <a:t>- земельные участки Общества при оценке объединены в один участок, установлено их равное удаление от МКАД, не проведено сравнительное исследование и корректировки по каждому участку;</a:t>
            </a:r>
            <a:endParaRPr lang="ru-RU" dirty="0"/>
          </a:p>
          <a:p>
            <a:r>
              <a:rPr lang="ru-RU" b="1" dirty="0"/>
              <a:t>- при корректировке стоимости площади земельных участков применены устаревшие сведения (из статьи Власова 2005 года, Справочника оценщика недвижимости 2011 года), а именно коэффициент 17% вместо 11-13%;</a:t>
            </a:r>
            <a:endParaRPr lang="ru-RU" dirty="0"/>
          </a:p>
          <a:p>
            <a:r>
              <a:rPr lang="ru-RU" b="1" dirty="0"/>
              <a:t>-  объекты оценивались как земли промышленного назначения, однако относятся к землям сельскохозяйственного назначения;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41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Позиция АВЕРСА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lvl="0" algn="just"/>
            <a:endParaRPr lang="ru-RU" b="1" dirty="0" smtClean="0"/>
          </a:p>
          <a:p>
            <a:pPr lvl="0" algn="just"/>
            <a:r>
              <a:rPr lang="ru-RU" b="1" dirty="0" smtClean="0"/>
              <a:t>Первоначальная </a:t>
            </a:r>
            <a:r>
              <a:rPr lang="ru-RU" b="1" dirty="0"/>
              <a:t>цена сделки определена не оценщиком, а утверждена Комиссией ФАУГИ. Результаты оценки имели рекомендательный характер и могли быть проигнорированы ФАУГИ (Информационной письмо ВАС №92, Положение о Комиссии по определению условий приватизации федерального имущества от 18 июня </a:t>
            </a:r>
            <a:r>
              <a:rPr lang="ru-RU" b="1" dirty="0" smtClean="0"/>
              <a:t>2009 </a:t>
            </a:r>
            <a:r>
              <a:rPr lang="ru-RU" b="1" dirty="0"/>
              <a:t>года №177);</a:t>
            </a:r>
            <a:endParaRPr lang="ru-RU" dirty="0"/>
          </a:p>
          <a:p>
            <a:pPr lvl="0" algn="just"/>
            <a:r>
              <a:rPr lang="ru-RU" b="1" dirty="0"/>
              <a:t>Итоговая цена сделки определена в результате аукциона, в связи с чем размер первоначальной стоимости не имел юридического значения;</a:t>
            </a:r>
            <a:endParaRPr lang="ru-RU" dirty="0"/>
          </a:p>
          <a:p>
            <a:pPr lvl="0" algn="just"/>
            <a:r>
              <a:rPr lang="ru-RU" b="1" dirty="0"/>
              <a:t>Земельные участки в целях оценки могли объединяться, поскольку находятся близко друг друга, при этом указывается диапазон удаленности (60-90 км). Объектом оценки являются не земельные участки, а 100%-</a:t>
            </a:r>
            <a:r>
              <a:rPr lang="ru-RU" b="1" dirty="0" err="1"/>
              <a:t>ый</a:t>
            </a:r>
            <a:r>
              <a:rPr lang="ru-RU" b="1" dirty="0"/>
              <a:t> пакет акций предприятия;</a:t>
            </a:r>
            <a:endParaRPr lang="ru-RU" dirty="0"/>
          </a:p>
          <a:p>
            <a:pPr lvl="0" algn="just"/>
            <a:r>
              <a:rPr lang="ru-RU" b="1" dirty="0"/>
              <a:t>Обоснование корректировок в исследовании А.Д. Власова 2005 года не зависит от экономической ситуации и изменения стоимости недвижимого имущества и могло использоваться;</a:t>
            </a:r>
            <a:endParaRPr lang="ru-RU" dirty="0"/>
          </a:p>
          <a:p>
            <a:pPr lvl="0" algn="just"/>
            <a:r>
              <a:rPr lang="ru-RU" b="1" dirty="0"/>
              <a:t>Коэффициент 17% взят из справочника оценщика недвижимости 2011 года, поскольку Справочник 2014 года на момент проведения оценки еще не был выпущен.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17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Расчетная </a:t>
            </a:r>
            <a:r>
              <a:rPr lang="ru-RU" dirty="0"/>
              <a:t>величина стоимости имеет вероятностную природу (наиболее вероятная цена сделки), а для целей установления начальной цены продажи представляет собой минимальную цену торгов, т.е. сделка может быть совершена по более высокой цене (т.н. «ажио»), формируемой на торгах в результате конкуренции покупателей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По таким делам необходимо проведение экспертизы на предмет сопоставления стоимости, установленной экспертом и оценщиком.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Позиция судов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306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32656"/>
            <a:ext cx="7992888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/>
              <a:t>ДЕЛО № </a:t>
            </a:r>
            <a:r>
              <a:rPr lang="ru-RU" sz="3600" b="1" dirty="0" smtClean="0"/>
              <a:t>А50-26203/2016</a:t>
            </a:r>
            <a:endParaRPr lang="ru-RU" sz="3600" dirty="0" smtClean="0"/>
          </a:p>
          <a:p>
            <a:pPr algn="ctr"/>
            <a:r>
              <a:rPr lang="ru-RU" sz="2400" b="1" dirty="0" smtClean="0"/>
              <a:t>ФГУП «Ульяновский машиностроительный прибор» против ВСК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792" y="177281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ОБСТОЯТЕЛЬСТВА ДЕЛА:</a:t>
            </a:r>
          </a:p>
          <a:p>
            <a:r>
              <a:rPr lang="ru-RU" b="1" dirty="0" smtClean="0"/>
              <a:t>ФГУП </a:t>
            </a:r>
            <a:r>
              <a:rPr lang="ru-RU" b="1" dirty="0"/>
              <a:t>«УМЗ» заключил с ООО «Ратибор-</a:t>
            </a:r>
            <a:r>
              <a:rPr lang="ru-RU" b="1" dirty="0" err="1"/>
              <a:t>прикамье</a:t>
            </a:r>
            <a:r>
              <a:rPr lang="ru-RU" b="1" dirty="0"/>
              <a:t>» договор на оценку 47 объектов движимого и недвижимого имущества в целях его последующей реализации в ходе процедуры банкротства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Обязательным </a:t>
            </a:r>
            <a:r>
              <a:rPr lang="ru-RU" b="1" dirty="0"/>
              <a:t>условие проведения оценки являлось получение положительных заключений СРО оценщиков на все отчеты;</a:t>
            </a:r>
            <a:endParaRPr lang="ru-RU" dirty="0"/>
          </a:p>
          <a:p>
            <a:r>
              <a:rPr lang="ru-RU" b="1" dirty="0"/>
              <a:t>В целях оказания услуг оценщику перечислен аванс 2 200 000 рублей;</a:t>
            </a:r>
            <a:endParaRPr lang="ru-RU" dirty="0"/>
          </a:p>
          <a:p>
            <a:r>
              <a:rPr lang="ru-RU" b="1" dirty="0"/>
              <a:t>Оценщик не смог получить положительного заключения экспертов на отчеты по 46 из 47 оцененных объектов даже после неоднократного исправления выявленных экспертами ошибок. Договор на оценку расторгнут, но аванс не возвращен;</a:t>
            </a:r>
            <a:endParaRPr lang="ru-RU" dirty="0"/>
          </a:p>
          <a:p>
            <a:r>
              <a:rPr lang="ru-RU" b="1" dirty="0"/>
              <a:t>Аванс взыскан заказчиком в судебном порядке;</a:t>
            </a:r>
            <a:endParaRPr lang="ru-RU" dirty="0"/>
          </a:p>
          <a:p>
            <a:r>
              <a:rPr lang="ru-RU" b="1" dirty="0"/>
              <a:t>В связи с банкротством оценщика Заказчик подал иск к страховой компании ВСК, которая страховала ответственность оценочной компании.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16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" y="126876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b="1" dirty="0" smtClean="0"/>
              <a:t>1. Судом </a:t>
            </a:r>
            <a:r>
              <a:rPr lang="ru-RU" b="1" dirty="0"/>
              <a:t>первой инстанции в удовлетворении иска отказано. 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      Суд </a:t>
            </a:r>
            <a:r>
              <a:rPr lang="ru-RU" b="1" dirty="0"/>
              <a:t>не признал утрату аванса в качестве страхового случая по мотивам отсутствия причинно-следственной связи между нарушением требований стандартов и законодательства при проведении оценки и невозвратом аванса;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      Суд </a:t>
            </a:r>
            <a:r>
              <a:rPr lang="ru-RU" b="1" dirty="0"/>
              <a:t>принял во внимание, что аванс уже взыскивается судебными приставами с оценочной компании</a:t>
            </a:r>
            <a:r>
              <a:rPr lang="ru-RU" b="1" dirty="0" smtClean="0"/>
              <a:t>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. Судом апелляционной инстанции вынесено новое решение – иск удовлетворен в полном объеме. Суд установил, что решения арбитражного суда о взыскании суммы аванса достаточно для того, чтобы считать страховой случай имевшим место.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3. Окружной суд Уральского округа и Верховный Суд РФ (№ 309-ЭС17-11084 от 25 августа 2017 года) поддержали позицию апелляционного суда.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76672"/>
            <a:ext cx="7848872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ИСТОРИЯ РАССМОТРЕНИЯ ДЕЛА: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47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ПРИМЕНЯЕМАЯ СУДОМ НОРМА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Согласно ч. 2 статьи 24.7 Федерального закона «Об оценочной деятельности в Российской Федерации» страховым случаем по договору обязательного страхования ответственности является установленный вступившим в законную силу решением арбитражного суда или признанный страховщиком факт причинения ущерба действиями (бездействием) оценщика в результате нарушения требований федеральных стандартов оценки, стандартов и правил оценочной деятельности, установленных СРОО, членом которой был оценщик в момент причинения ущерба.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61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ВАЖНЫЕ ПОЗИЦИИ ПО ДЕЛУ: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Заказчик вправе обратиться напрямую в страховую компанию, поскольку является выгодоприобретателем по договору страхования;</a:t>
            </a:r>
            <a:endParaRPr lang="ru-RU" dirty="0"/>
          </a:p>
          <a:p>
            <a:pPr lvl="0"/>
            <a:r>
              <a:rPr lang="ru-RU" b="1" dirty="0"/>
              <a:t>Решения суда о взыскании суммы ущерба (авансового платежа и др.) с оценщика, вступившие в законную силу, являются достаточным основанием для взыскания страхового возмещения.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b="1" dirty="0" smtClean="0"/>
              <a:t>Схожие </a:t>
            </a:r>
            <a:r>
              <a:rPr lang="ru-RU" b="1" dirty="0"/>
              <a:t>дела - А03-776/2016, А03-6903/2015</a:t>
            </a:r>
          </a:p>
        </p:txBody>
      </p:sp>
    </p:spTree>
    <p:extLst>
      <p:ext uri="{BB962C8B-B14F-4D97-AF65-F5344CB8AC3E}">
        <p14:creationId xmlns:p14="http://schemas.microsoft.com/office/powerpoint/2010/main" val="38918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5030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/>
              <a:t>Дело №А82-8653/2016</a:t>
            </a:r>
            <a:br>
              <a:rPr lang="ru-RU" sz="3100" b="1" dirty="0"/>
            </a:br>
            <a:r>
              <a:rPr lang="ru-RU" sz="3100" b="1" dirty="0"/>
              <a:t>Сбербанк России против ИП </a:t>
            </a:r>
            <a:r>
              <a:rPr lang="ru-RU" sz="3100" b="1" dirty="0" err="1"/>
              <a:t>Огорелова</a:t>
            </a:r>
            <a:r>
              <a:rPr lang="ru-RU" sz="3100" b="1" dirty="0"/>
              <a:t> И.А. и СРО «НКСО</a:t>
            </a:r>
            <a:r>
              <a:rPr lang="ru-RU" sz="3100" b="1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В целях оценки закладываемого имущества ИП </a:t>
            </a:r>
            <a:r>
              <a:rPr lang="ru-RU" b="1" dirty="0" err="1"/>
              <a:t>Огореловым</a:t>
            </a:r>
            <a:r>
              <a:rPr lang="ru-RU" b="1" dirty="0"/>
              <a:t> И.А. составлен отчет об оценке рыночной стоимости земельного участка и жилого дома, согласно которому наиболее вероятная рыночная стоимость составляет 70 000 000 рублей. </a:t>
            </a:r>
            <a:r>
              <a:rPr lang="ru-RU" b="1" dirty="0" err="1"/>
              <a:t>Замщику</a:t>
            </a:r>
            <a:r>
              <a:rPr lang="ru-RU" b="1" dirty="0"/>
              <a:t> на основании указанного отчета выдан кредит на 48 млн. рублей. </a:t>
            </a:r>
          </a:p>
          <a:p>
            <a:r>
              <a:rPr lang="ru-RU" b="1" dirty="0"/>
              <a:t>Просрочка возврата кредита повлекла взыскание суммы долга в судебном порядке. Судом также обращено взыскание на предмет залога, однако его стоимость определена в 11 480 000 рублей. </a:t>
            </a:r>
          </a:p>
          <a:p>
            <a:r>
              <a:rPr lang="ru-RU" b="1" dirty="0"/>
              <a:t>Банк, посчитав, что </a:t>
            </a:r>
            <a:r>
              <a:rPr lang="ru-RU" b="1" dirty="0" smtClean="0"/>
              <a:t>оценщик </a:t>
            </a:r>
            <a:r>
              <a:rPr lang="ru-RU" b="1" dirty="0" err="1" smtClean="0"/>
              <a:t>Огорелов</a:t>
            </a:r>
            <a:r>
              <a:rPr lang="ru-RU" b="1" dirty="0" smtClean="0"/>
              <a:t> </a:t>
            </a:r>
            <a:r>
              <a:rPr lang="ru-RU" b="1" dirty="0"/>
              <a:t>занизил рыночную стоимость предмета залога, подал иск о взыскании ущерба </a:t>
            </a:r>
            <a:r>
              <a:rPr lang="ru-RU" b="1" dirty="0" smtClean="0"/>
              <a:t>в сумме 43 млн. рублей к </a:t>
            </a:r>
            <a:r>
              <a:rPr lang="ru-RU" b="1" dirty="0"/>
              <a:t>индивидуальному предпринимателю и </a:t>
            </a:r>
            <a:r>
              <a:rPr lang="ru-RU" b="1" dirty="0" smtClean="0"/>
              <a:t>СРО. </a:t>
            </a:r>
            <a:endParaRPr lang="ru-RU" b="1" dirty="0"/>
          </a:p>
          <a:p>
            <a:r>
              <a:rPr lang="ru-RU" b="1" dirty="0"/>
              <a:t>Судами всех инстанций в удовлетворении исковых требований отказано.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72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5920" y="2019320"/>
            <a:ext cx="7632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</a:t>
            </a:r>
            <a:r>
              <a:rPr lang="ru-RU" dirty="0"/>
              <a:t> - рост количества дел, рассматриваемых общей юрисдикцией и арбитражными судами</a:t>
            </a:r>
            <a:r>
              <a:rPr lang="ru-RU" dirty="0" smtClean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/>
              <a:t>- снижение общего количества поступающих на рассмотрения судами уголовных дел;</a:t>
            </a:r>
          </a:p>
          <a:p>
            <a:r>
              <a:rPr lang="ru-RU" dirty="0"/>
              <a:t> </a:t>
            </a:r>
            <a:r>
              <a:rPr lang="ru-RU" dirty="0" smtClean="0"/>
              <a:t>   - рост количества </a:t>
            </a:r>
            <a:r>
              <a:rPr lang="ru-RU" dirty="0" smtClean="0"/>
              <a:t>дел о преступлениях </a:t>
            </a:r>
            <a:r>
              <a:rPr lang="ru-RU" dirty="0" smtClean="0"/>
              <a:t>в сфере экономики;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- сохранение явного обвинительного </a:t>
            </a:r>
            <a:r>
              <a:rPr lang="ru-RU" dirty="0" smtClean="0"/>
              <a:t>уклона при рассмотрении уголовных дел, </a:t>
            </a:r>
            <a:r>
              <a:rPr lang="ru-RU" dirty="0" smtClean="0"/>
              <a:t>фактическое отсутствие оправдательных приговоров (0,24% от общего числа вынесенных приговоров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/>
              <a:t>- снижение количества случаев применения ареста как меры пресечения по уголовным делам.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404664"/>
            <a:ext cx="822960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Отдельные тенденции российского судопроизводства: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70877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/>
              <a:t>Важные правовые позиции</a:t>
            </a:r>
            <a:r>
              <a:rPr lang="ru-RU" sz="3600" b="1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4900" b="1" dirty="0"/>
              <a:t>В рассмотренном случае оценка заложенного недвижимого имущества не являлась для сторон указанного договора обязательной, носила рекомендательных характер, и, соответственно, стороны имели право определить стоимость заложенного имущества как самостоятельно, так и на основании отчета, составленного ответчиком.</a:t>
            </a:r>
          </a:p>
          <a:p>
            <a:r>
              <a:rPr lang="ru-RU" sz="4900" b="1" dirty="0" smtClean="0"/>
              <a:t>Величина </a:t>
            </a:r>
            <a:r>
              <a:rPr lang="ru-RU" sz="4900" b="1" dirty="0"/>
              <a:t>оценки, указанная в отчете, сама по себе не могла повлечь причинение истцу </a:t>
            </a:r>
            <a:r>
              <a:rPr lang="ru-RU" sz="4900" b="1" dirty="0" smtClean="0"/>
              <a:t>убытков. </a:t>
            </a:r>
            <a:endParaRPr lang="ru-RU" sz="4900" b="1" dirty="0"/>
          </a:p>
          <a:p>
            <a:r>
              <a:rPr lang="ru-RU" sz="4900" b="1" dirty="0"/>
              <a:t>Доказательств того, что оценщик действовал намеренно, с тем чтобы ввести Банк в заблуждение относительно стоимости объекта оценки, не представлено. </a:t>
            </a:r>
          </a:p>
          <a:p>
            <a:r>
              <a:rPr lang="ru-RU" sz="4900" b="1" dirty="0" smtClean="0"/>
              <a:t>Банк</a:t>
            </a:r>
            <a:r>
              <a:rPr lang="ru-RU" sz="4900" b="1" dirty="0"/>
              <a:t>, осуществляя предпринимательскую деятельность в сфере предоставления финансовых услуг, имел возможность, действуя разумно и осмотрительно, предпринять любые действия по проверке достоверности представленного отчета.</a:t>
            </a:r>
          </a:p>
          <a:p>
            <a:r>
              <a:rPr lang="ru-RU" sz="4900" b="1" dirty="0"/>
              <a:t>Согласно правовой позиции, изложенной в </a:t>
            </a:r>
            <a:r>
              <a:rPr lang="ru-RU" sz="4900" b="1" dirty="0">
                <a:hlinkClick r:id="rId2"/>
              </a:rPr>
              <a:t>пункте 1</a:t>
            </a:r>
            <a:r>
              <a:rPr lang="ru-RU" sz="4900" b="1" dirty="0"/>
              <a:t> информационного письма Президиума Высшего Арбитражного Суда Российской Федерации от 30.05.2005 N 92 "О рассмотрении арбитражными судами дел об оспаривании оценки имущества, произведенной независимым оценщиком", оспаривание согласованной сторонами стоимости объекта недвижимости после заключения договора по мотиву недостоверности произведенной ранее оценки не допускается.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50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Дело №А65-12566/2016 Магазин «Ровесник» против КБ «Гудвилл»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 smtClean="0"/>
              <a:t>ОБСТОЯТЕЛЬСТВА ДЕЛА:</a:t>
            </a:r>
            <a:endParaRPr lang="en-US" sz="3400" dirty="0" smtClean="0"/>
          </a:p>
          <a:p>
            <a:pPr marL="0" indent="0">
              <a:buNone/>
            </a:pPr>
            <a:r>
              <a:rPr lang="ru-RU" sz="3400" dirty="0" smtClean="0"/>
              <a:t>КБ «Гудвилл» по заказу муниципалитете произвело оценку магазина в целях его выкупа арендатором в рамках Закона №159-ФЗ;</a:t>
            </a:r>
          </a:p>
          <a:p>
            <a:pPr marL="0" indent="0">
              <a:buNone/>
            </a:pPr>
            <a:r>
              <a:rPr lang="ru-RU" sz="3400" dirty="0" smtClean="0"/>
              <a:t>В суде арендатору удалось признать отчет недостоверным и пересмотреть цену выкупа в сторону понижения. </a:t>
            </a:r>
          </a:p>
          <a:p>
            <a:pPr marL="0" indent="0">
              <a:buNone/>
            </a:pPr>
            <a:r>
              <a:rPr lang="ru-RU" sz="3400" dirty="0" smtClean="0"/>
              <a:t>Посчитав, что за период судебных разбирательств арендатор понес убытки в сумме арендных платежей, он обращается в суд с иском к муниципалитету, полагая, что последний не смог организовать проведение надлежащей оценки магазина. </a:t>
            </a:r>
          </a:p>
          <a:p>
            <a:pPr marL="0" indent="0">
              <a:buNone/>
            </a:pPr>
            <a:r>
              <a:rPr lang="ru-RU" sz="3400" dirty="0" smtClean="0"/>
              <a:t>После отказа суда взыскать убытки с муниципалитета арендатор подал иск о взыскании убытков в сумме 3 млн. рублей с оценочной компании.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18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Решения судов: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86003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/>
              <a:t>Суд первой инстанции назначил экспертизу качества отчета. Из заключения усматриваются многочисленные нарушения оценщиком законодательства и стандартов. Руководствуясь выводами экспертов суд взыскивает убытки с оценочной компании в полном объеме. </a:t>
            </a:r>
          </a:p>
          <a:p>
            <a:r>
              <a:rPr lang="ru-RU" sz="3400" dirty="0" smtClean="0"/>
              <a:t>Суд апелляционной инстанции руководствуется правовыми позициями ВС РФ (Определение </a:t>
            </a:r>
            <a:r>
              <a:rPr lang="ru-RU" sz="3400" dirty="0"/>
              <a:t>от 27.12.2015г. по делу № </a:t>
            </a:r>
            <a:r>
              <a:rPr lang="ru-RU" sz="3400" dirty="0" smtClean="0"/>
              <a:t>310-ЭС15-11302), отменил  решение суда первой инстанции и отказал во взыскании убытков в полном объеме;</a:t>
            </a:r>
          </a:p>
          <a:p>
            <a:r>
              <a:rPr lang="ru-RU" sz="3400" dirty="0" smtClean="0"/>
              <a:t>Суды кассационной инстанции, включая Верховный Суд РФ в пересмотре апелляционного постановления отказали. </a:t>
            </a:r>
          </a:p>
          <a:p>
            <a:r>
              <a:rPr lang="ru-RU" sz="3400" dirty="0" smtClean="0"/>
              <a:t>Суд первой инстанции взыскал с Ответчика 130 000 рублей на оплату услуг адвоката.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65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6453336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3" descr="Описание: https://storage.pravo.ru/image/23/117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955607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16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orage.pravo.ru/image/29/1468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8208912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47664" y="544522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49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orage.pravo.ru/image/23/118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06232"/>
            <a:ext cx="8154789" cy="5161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7757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orage.pravo.ru/image/23/1169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24936" cy="4561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361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841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Рассмотрение в Верховном Суде административного иска о признании недействительным Приказа №257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ПОЗИЦИЯ ИСТЦОВ: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        Процедурные </a:t>
            </a:r>
            <a:r>
              <a:rPr lang="ru-RU" dirty="0"/>
              <a:t>нарушения принятия Приказа:</a:t>
            </a:r>
          </a:p>
          <a:p>
            <a:r>
              <a:rPr lang="ru-RU" dirty="0"/>
              <a:t>- Приказ не прошел общественный контроль;</a:t>
            </a:r>
          </a:p>
          <a:p>
            <a:pPr algn="just"/>
            <a:r>
              <a:rPr lang="ru-RU" dirty="0"/>
              <a:t>- Приказ </a:t>
            </a:r>
            <a:r>
              <a:rPr lang="ru-RU" dirty="0" err="1"/>
              <a:t>Приказ</a:t>
            </a:r>
            <a:r>
              <a:rPr lang="ru-RU" dirty="0"/>
              <a:t> не прошел надлежащую антикоррупционную экспертизу и содержит множество </a:t>
            </a:r>
            <a:r>
              <a:rPr lang="ru-RU" dirty="0" err="1"/>
              <a:t>коррупциогенных</a:t>
            </a:r>
            <a:r>
              <a:rPr lang="ru-RU" dirty="0"/>
              <a:t> факторов;</a:t>
            </a:r>
          </a:p>
          <a:p>
            <a:pPr algn="just"/>
            <a:r>
              <a:rPr lang="ru-RU" dirty="0"/>
              <a:t>- Приказ не согласован с Советом при президенте по НОК.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Противоречия между положениями </a:t>
            </a:r>
            <a:r>
              <a:rPr lang="ru-RU" dirty="0"/>
              <a:t>Приказа </a:t>
            </a:r>
            <a:r>
              <a:rPr lang="ru-RU" dirty="0" smtClean="0"/>
              <a:t>и федеральным законодательством:</a:t>
            </a:r>
            <a:endParaRPr lang="ru-RU" dirty="0"/>
          </a:p>
          <a:p>
            <a:pPr algn="just"/>
            <a:r>
              <a:rPr lang="ru-RU" dirty="0"/>
              <a:t>- нарушен принцип свободы доступа граждан к информации, затрагивающей их права и свободы;</a:t>
            </a:r>
          </a:p>
          <a:p>
            <a:pPr algn="just"/>
            <a:r>
              <a:rPr lang="ru-RU" dirty="0"/>
              <a:t>- нарушено право граждан на труд и занятие предпринимательской деятельностью;</a:t>
            </a:r>
          </a:p>
          <a:p>
            <a:pPr algn="just"/>
            <a:r>
              <a:rPr lang="ru-RU" dirty="0"/>
              <a:t>- экзамен не </a:t>
            </a:r>
            <a:r>
              <a:rPr lang="ru-RU" dirty="0" smtClean="0"/>
              <a:t>соотносится с </a:t>
            </a:r>
            <a:r>
              <a:rPr lang="ru-RU" dirty="0"/>
              <a:t>профессиональным стандартом, закрытость базы вопросов препятствует их </a:t>
            </a:r>
            <a:r>
              <a:rPr lang="ru-RU" dirty="0" err="1"/>
              <a:t>валидации</a:t>
            </a:r>
            <a:r>
              <a:rPr lang="ru-RU" dirty="0"/>
              <a:t> профессиональным сообществом.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1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Позиция Ответчиков: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- </a:t>
            </a:r>
            <a:r>
              <a:rPr lang="ru-RU" dirty="0"/>
              <a:t>Высказанные в ходе общественного обсуждения замечания частично учтены;</a:t>
            </a:r>
          </a:p>
          <a:p>
            <a:r>
              <a:rPr lang="ru-RU" dirty="0"/>
              <a:t>- Минюст провел антикоррупционную экспертизу, в ходе </a:t>
            </a:r>
            <a:r>
              <a:rPr lang="ru-RU" dirty="0" smtClean="0"/>
              <a:t>которой </a:t>
            </a:r>
            <a:r>
              <a:rPr lang="ru-RU" dirty="0" err="1"/>
              <a:t>коррупциогенных</a:t>
            </a:r>
            <a:r>
              <a:rPr lang="ru-RU" dirty="0"/>
              <a:t> факторов не обнаружилось, заключения независимых экспертов имеют рекомендательный характер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Системы НОК и квалификационный экзамен имеют различное регулирование;</a:t>
            </a:r>
            <a:endParaRPr lang="ru-RU" dirty="0"/>
          </a:p>
          <a:p>
            <a:r>
              <a:rPr lang="ru-RU" dirty="0"/>
              <a:t>Закрытость перечня вопросов не нарушает права оценщиков, поскольку в Интернет выложены темы для подготовки к экзамену.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6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1260</Words>
  <Application>Microsoft Office PowerPoint</Application>
  <PresentationFormat>Экран (4:3)</PresentationFormat>
  <Paragraphs>106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Рассмотрение в Верховном Суде административного иска о признании недействительным Приказа №257</vt:lpstr>
      <vt:lpstr>Позиция Ответчиков:</vt:lpstr>
      <vt:lpstr>Отдельные тезисы решения Верховного Суда РФ</vt:lpstr>
      <vt:lpstr>Дело №А40-236864/2016 АВЕРС vs Росимущества  и Генеральной прокуратуры</vt:lpstr>
      <vt:lpstr>Позиция Росимущества:</vt:lpstr>
      <vt:lpstr>Позиция АВЕРСА</vt:lpstr>
      <vt:lpstr>Позиция судов</vt:lpstr>
      <vt:lpstr>Презентация PowerPoint</vt:lpstr>
      <vt:lpstr>Презентация PowerPoint</vt:lpstr>
      <vt:lpstr>ПРИМЕНЯЕМАЯ СУДОМ НОРМА </vt:lpstr>
      <vt:lpstr>ВАЖНЫЕ ПОЗИЦИИ ПО ДЕЛУ:</vt:lpstr>
      <vt:lpstr>Дело №А82-8653/2016 Сбербанк России против ИП Огорелова И.А. и СРО «НКСО»</vt:lpstr>
      <vt:lpstr>Важные правовые позиции:</vt:lpstr>
      <vt:lpstr>Дело №А65-12566/2016 Магазин «Ровесник» против КБ «Гудвилл»</vt:lpstr>
      <vt:lpstr>Решения судов: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 №А40-236864/2016 АВЕРС vs Росимущества  и Генеральной прокуратуры</dc:title>
  <dc:creator>Iceman</dc:creator>
  <cp:lastModifiedBy>Пользователь Windows</cp:lastModifiedBy>
  <cp:revision>40</cp:revision>
  <dcterms:created xsi:type="dcterms:W3CDTF">2017-12-08T07:27:59Z</dcterms:created>
  <dcterms:modified xsi:type="dcterms:W3CDTF">2018-11-26T07:45:00Z</dcterms:modified>
</cp:coreProperties>
</file>