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437" r:id="rId2"/>
    <p:sldId id="438" r:id="rId3"/>
    <p:sldId id="425" r:id="rId4"/>
    <p:sldId id="426" r:id="rId5"/>
    <p:sldId id="440" r:id="rId6"/>
    <p:sldId id="439" r:id="rId7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17" autoAdjust="0"/>
    <p:restoredTop sz="94660"/>
  </p:normalViewPr>
  <p:slideViewPr>
    <p:cSldViewPr>
      <p:cViewPr>
        <p:scale>
          <a:sx n="75" d="100"/>
          <a:sy n="75" d="100"/>
        </p:scale>
        <p:origin x="-2844" y="-9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A41F3-AC4B-4972-AFA2-3EF4DD88E9E8}" type="datetimeFigureOut">
              <a:rPr lang="ru-RU" smtClean="0"/>
              <a:pPr/>
              <a:t>25.11.2018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F91E-7361-444C-B823-9E41B12025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92332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A4017-A235-449E-A375-A248D0C1ADF9}" type="datetimeFigureOut">
              <a:rPr lang="ru-RU" smtClean="0"/>
              <a:pPr/>
              <a:t>25.11.2018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5629"/>
            <a:ext cx="5438775" cy="44679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6DFD84-94BC-4CF3-AE32-9B1354E14B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1098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70170" y="5127731"/>
            <a:ext cx="5361351" cy="485784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2" name="Shape 152"/>
          <p:cNvSpPr>
            <a:spLocks noGrp="1" noRot="1" noChangeAspect="1"/>
          </p:cNvSpPr>
          <p:nvPr>
            <p:ph type="sldImg" idx="2"/>
          </p:nvPr>
        </p:nvSpPr>
        <p:spPr>
          <a:xfrm>
            <a:off x="652463" y="809625"/>
            <a:ext cx="5397500" cy="40481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8999428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37EB7-DA6C-47CC-812C-AC7E6906E03D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4324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4EA08-922C-48E4-9DAA-A47FCF6C6A61}" type="datetime1">
              <a:rPr lang="ru-RU" smtClean="0"/>
              <a:pPr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5226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26D9-BD37-431A-9817-0B4C1BF26CB2}" type="datetime1">
              <a:rPr lang="ru-RU" smtClean="0"/>
              <a:pPr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4388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CBC24-C307-4C06-BC76-1B1B6D8828C9}" type="datetime1">
              <a:rPr lang="ru-RU" smtClean="0"/>
              <a:pPr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3379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A6DA-F297-4973-AACE-9968CC23BE9A}" type="datetime1">
              <a:rPr lang="ru-RU" smtClean="0"/>
              <a:pPr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6580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58101-200B-44C7-BE6A-46655B474DC6}" type="datetime1">
              <a:rPr lang="ru-RU" smtClean="0"/>
              <a:pPr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7036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9188C-2AD0-413A-8BD1-625509F2FC9B}" type="datetime1">
              <a:rPr lang="ru-RU" smtClean="0"/>
              <a:pPr/>
              <a:t>25.11.2018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4309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672A-3BAB-4877-BC0B-6753F0860C6E}" type="datetime1">
              <a:rPr lang="ru-RU" smtClean="0"/>
              <a:pPr/>
              <a:t>25.11.2018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3646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D3E5E-8696-46B9-B9FE-C58DAE77E520}" type="datetime1">
              <a:rPr lang="ru-RU" smtClean="0"/>
              <a:pPr/>
              <a:t>25.11.2018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6616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3BD58-14A2-4FC8-AF01-DF505859C505}" type="datetime1">
              <a:rPr lang="ru-RU" smtClean="0"/>
              <a:pPr/>
              <a:t>25.11.2018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2862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28FA2-1FBA-466B-8BE5-902FE8372E31}" type="datetime1">
              <a:rPr lang="ru-RU" smtClean="0"/>
              <a:pPr/>
              <a:t>25.11.2018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8672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DDA50-1487-44CE-8DCB-FA80AA9440AE}" type="datetime1">
              <a:rPr lang="ru-RU" smtClean="0"/>
              <a:pPr/>
              <a:t>25.11.2018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85826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44FD3-6444-43AB-97E7-947C85F83A51}" type="datetime1">
              <a:rPr lang="ru-RU" smtClean="0"/>
              <a:pPr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8941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4"/>
          <p:cNvSpPr txBox="1">
            <a:spLocks/>
          </p:cNvSpPr>
          <p:nvPr/>
        </p:nvSpPr>
        <p:spPr>
          <a:xfrm>
            <a:off x="2785389" y="3231439"/>
            <a:ext cx="4869629" cy="64293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dirty="0" smtClean="0">
                <a:solidFill>
                  <a:srgbClr val="0070C0"/>
                </a:solidFill>
              </a:rPr>
              <a:t>Каминский Алексей Владимирович</a:t>
            </a: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14" name="Текст 5"/>
          <p:cNvSpPr txBox="1">
            <a:spLocks/>
          </p:cNvSpPr>
          <p:nvPr/>
        </p:nvSpPr>
        <p:spPr>
          <a:xfrm>
            <a:off x="2816464" y="3902467"/>
            <a:ext cx="4536504" cy="121444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1400" dirty="0" smtClean="0">
                <a:solidFill>
                  <a:srgbClr val="0070C0"/>
                </a:solidFill>
              </a:rPr>
              <a:t>Председатель Комиссии по взаимодействию с СРО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400" dirty="0" smtClean="0">
                <a:solidFill>
                  <a:srgbClr val="0070C0"/>
                </a:solidFill>
              </a:rPr>
              <a:t>Общественного совета при </a:t>
            </a:r>
            <a:r>
              <a:rPr lang="ru-RU" sz="1400" dirty="0" err="1" smtClean="0">
                <a:solidFill>
                  <a:srgbClr val="0070C0"/>
                </a:solidFill>
              </a:rPr>
              <a:t>Росреестре</a:t>
            </a:r>
            <a:r>
              <a:rPr lang="ru-RU" sz="1400" dirty="0" smtClean="0">
                <a:solidFill>
                  <a:srgbClr val="0070C0"/>
                </a:solidFill>
              </a:rPr>
              <a:t>,</a:t>
            </a:r>
          </a:p>
          <a:p>
            <a:pPr marL="0" indent="0">
              <a:spcBef>
                <a:spcPts val="0"/>
              </a:spcBef>
              <a:buNone/>
            </a:pPr>
            <a:endParaRPr lang="ru-RU" sz="1400" dirty="0" smtClean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400" dirty="0" smtClean="0">
                <a:solidFill>
                  <a:srgbClr val="0070C0"/>
                </a:solidFill>
              </a:rPr>
              <a:t>Член Рабочей группы при Государственной Думе «Законодательное совершенствование в области </a:t>
            </a:r>
            <a:r>
              <a:rPr lang="ru-RU" sz="1400" dirty="0">
                <a:solidFill>
                  <a:srgbClr val="0070C0"/>
                </a:solidFill>
              </a:rPr>
              <a:t>имущественных </a:t>
            </a:r>
            <a:r>
              <a:rPr lang="ru-RU" sz="1400" dirty="0" smtClean="0">
                <a:solidFill>
                  <a:srgbClr val="0070C0"/>
                </a:solidFill>
              </a:rPr>
              <a:t>налогов, </a:t>
            </a:r>
            <a:r>
              <a:rPr lang="ru-RU" sz="1400" dirty="0">
                <a:solidFill>
                  <a:srgbClr val="0070C0"/>
                </a:solidFill>
              </a:rPr>
              <a:t>кадастровой </a:t>
            </a:r>
            <a:r>
              <a:rPr lang="ru-RU" sz="1400" dirty="0" smtClean="0">
                <a:solidFill>
                  <a:srgbClr val="0070C0"/>
                </a:solidFill>
              </a:rPr>
              <a:t>оценки и оценочной деятельности»</a:t>
            </a:r>
            <a:endParaRPr lang="ru-RU" sz="1400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400" dirty="0" smtClean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400" dirty="0" smtClean="0">
                <a:solidFill>
                  <a:srgbClr val="0070C0"/>
                </a:solidFill>
              </a:rPr>
              <a:t>Президент Ассоциации «СРОО «Экспертный совет»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639220" y="6226671"/>
            <a:ext cx="243159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 smtClean="0">
                <a:solidFill>
                  <a:schemeClr val="bg1">
                    <a:lumMod val="50000"/>
                  </a:schemeClr>
                </a:solidFill>
              </a:rPr>
              <a:t>Ассоциация «СРОО «Экспертный совет»</a:t>
            </a:r>
            <a:endParaRPr lang="ru-RU" sz="9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249820" y="6372683"/>
            <a:ext cx="30503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</a:rPr>
              <a:t>Москва, 26 ноября 2018 года</a:t>
            </a:r>
            <a:endParaRPr lang="ru-RU" sz="1600" dirty="0"/>
          </a:p>
        </p:txBody>
      </p:sp>
      <p:pic>
        <p:nvPicPr>
          <p:cNvPr id="17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29742" y="5809925"/>
            <a:ext cx="1604002" cy="41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633" b="16633"/>
          <a:stretch>
            <a:fillRect/>
          </a:stretch>
        </p:blipFill>
        <p:spPr>
          <a:xfrm>
            <a:off x="491161" y="3957109"/>
            <a:ext cx="2088233" cy="2088233"/>
          </a:xfrm>
          <a:prstGeom prst="rect">
            <a:avLst/>
          </a:prstGeom>
        </p:spPr>
      </p:pic>
      <p:pic>
        <p:nvPicPr>
          <p:cNvPr id="11" name="Picture 10" descr="http://to02.rosreestr.ru/upload/to02/files/img/Ger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05055" y="3672105"/>
            <a:ext cx="806869" cy="896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stihi.ru/pics/2016/11/30/434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30512" y="4679291"/>
            <a:ext cx="1146513" cy="787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Заголовок 1"/>
          <p:cNvSpPr txBox="1">
            <a:spLocks/>
          </p:cNvSpPr>
          <p:nvPr/>
        </p:nvSpPr>
        <p:spPr>
          <a:xfrm>
            <a:off x="-108520" y="1916832"/>
            <a:ext cx="9252520" cy="10081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0070C0"/>
                </a:solidFill>
              </a:rPr>
              <a:t>Оценочная деятельность и саморегулирование.</a:t>
            </a:r>
          </a:p>
          <a:p>
            <a:r>
              <a:rPr lang="ru-RU" sz="3200" b="1" dirty="0" smtClean="0">
                <a:solidFill>
                  <a:srgbClr val="0070C0"/>
                </a:solidFill>
              </a:rPr>
              <a:t>Вызовы и угрозы  </a:t>
            </a:r>
            <a:r>
              <a:rPr lang="en-US" sz="2800" b="1" i="1" dirty="0" smtClean="0">
                <a:solidFill>
                  <a:srgbClr val="0070C0"/>
                </a:solidFill>
              </a:rPr>
              <a:t>VS</a:t>
            </a:r>
            <a:r>
              <a:rPr lang="ru-RU" sz="3200" b="1" dirty="0" smtClean="0">
                <a:solidFill>
                  <a:srgbClr val="0070C0"/>
                </a:solidFill>
              </a:rPr>
              <a:t>  возможности для развития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12" name="Picture 2" descr="http://www.forum-ocenka.ru/app/media/img/logo-201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3200949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548680"/>
            <a:ext cx="3325795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83244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title"/>
          </p:nvPr>
        </p:nvSpPr>
        <p:spPr>
          <a:xfrm>
            <a:off x="467543" y="98834"/>
            <a:ext cx="8229600" cy="713005"/>
          </a:xfrm>
          <a:prstGeom prst="rect">
            <a:avLst/>
          </a:prstGeom>
          <a:noFill/>
          <a:ln>
            <a:noFill/>
          </a:ln>
          <a:effectLst>
            <a:outerShdw blurRad="50799" dist="38100" dir="8100000" algn="tr" rotWithShape="0">
              <a:srgbClr val="000000">
                <a:alpha val="4000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02060"/>
              </a:buClr>
              <a:buSzPct val="25000"/>
              <a:buFont typeface="Calibri"/>
              <a:buNone/>
            </a:pPr>
            <a:r>
              <a:rPr lang="en-US" sz="4400" b="1" i="0" u="none" strike="noStrike" cap="none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Ключевые</a:t>
            </a:r>
            <a:r>
              <a:rPr lang="en-US" sz="44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4400" b="1" i="0" u="none" strike="noStrike" cap="none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растяжки</a:t>
            </a:r>
            <a:endParaRPr lang="en-US" sz="4400" b="1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" name="Shape 155"/>
          <p:cNvGrpSpPr/>
          <p:nvPr/>
        </p:nvGrpSpPr>
        <p:grpSpPr>
          <a:xfrm>
            <a:off x="270994" y="1097950"/>
            <a:ext cx="9227233" cy="5928924"/>
            <a:chOff x="189451" y="1685255"/>
            <a:chExt cx="4598571" cy="3561259"/>
          </a:xfrm>
        </p:grpSpPr>
        <p:sp>
          <p:nvSpPr>
            <p:cNvPr id="156" name="Shape 156"/>
            <p:cNvSpPr/>
            <p:nvPr/>
          </p:nvSpPr>
          <p:spPr>
            <a:xfrm>
              <a:off x="611560" y="3284983"/>
              <a:ext cx="3384375" cy="216023"/>
            </a:xfrm>
            <a:prstGeom prst="leftRightArrow">
              <a:avLst>
                <a:gd name="adj1" fmla="val 50000"/>
                <a:gd name="adj2" fmla="val 50000"/>
              </a:avLst>
            </a:prstGeom>
            <a:solidFill>
              <a:srgbClr val="002060"/>
            </a:solidFill>
            <a:ln w="25400" cap="flat" cmpd="sng">
              <a:solidFill>
                <a:srgbClr val="00206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799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Shape 157"/>
            <p:cNvSpPr/>
            <p:nvPr/>
          </p:nvSpPr>
          <p:spPr>
            <a:xfrm rot="-5400000">
              <a:off x="611559" y="3282243"/>
              <a:ext cx="3384375" cy="216023"/>
            </a:xfrm>
            <a:prstGeom prst="leftRightArrow">
              <a:avLst>
                <a:gd name="adj1" fmla="val 50000"/>
                <a:gd name="adj2" fmla="val 50000"/>
              </a:avLst>
            </a:prstGeom>
            <a:solidFill>
              <a:srgbClr val="002060"/>
            </a:solidFill>
            <a:ln w="25400" cap="flat" cmpd="sng">
              <a:solidFill>
                <a:srgbClr val="00206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799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Shape 158"/>
            <p:cNvSpPr txBox="1"/>
            <p:nvPr/>
          </p:nvSpPr>
          <p:spPr>
            <a:xfrm>
              <a:off x="3851919" y="3511732"/>
              <a:ext cx="936103" cy="310743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2400" i="1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Рынок</a:t>
              </a:r>
              <a:endParaRPr lang="en-US" sz="2400" i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Shape 159"/>
            <p:cNvSpPr txBox="1"/>
            <p:nvPr/>
          </p:nvSpPr>
          <p:spPr>
            <a:xfrm>
              <a:off x="189451" y="3563279"/>
              <a:ext cx="1584175" cy="310743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2400" i="1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Государство</a:t>
              </a:r>
              <a:endParaRPr lang="en-US" sz="2400" i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Shape 160"/>
            <p:cNvSpPr txBox="1"/>
            <p:nvPr/>
          </p:nvSpPr>
          <p:spPr>
            <a:xfrm>
              <a:off x="2483767" y="1685255"/>
              <a:ext cx="1440160" cy="517906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2400" i="1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Нетиповые</a:t>
              </a:r>
              <a:r>
                <a:rPr lang="en-US" sz="2400" i="1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2400" i="1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задачи</a:t>
              </a:r>
              <a:endParaRPr lang="en-US" sz="2400" i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Shape 161"/>
            <p:cNvSpPr txBox="1"/>
            <p:nvPr/>
          </p:nvSpPr>
          <p:spPr>
            <a:xfrm>
              <a:off x="2473784" y="4728608"/>
              <a:ext cx="1378133" cy="517906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2400" i="1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Типовые</a:t>
              </a:r>
              <a:r>
                <a:rPr lang="en-US" sz="2400" i="1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2400" i="1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задачи</a:t>
              </a:r>
              <a:endParaRPr lang="en-US" sz="2400" i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Shape 162"/>
            <p:cNvSpPr/>
            <p:nvPr/>
          </p:nvSpPr>
          <p:spPr>
            <a:xfrm>
              <a:off x="3347864" y="2708919"/>
              <a:ext cx="144016" cy="144016"/>
            </a:xfrm>
            <a:prstGeom prst="ellipse">
              <a:avLst/>
            </a:prstGeom>
            <a:solidFill>
              <a:srgbClr val="00B050"/>
            </a:solidFill>
            <a:ln w="25400" cap="flat" cmpd="sng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799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Shape 163"/>
            <p:cNvSpPr/>
            <p:nvPr/>
          </p:nvSpPr>
          <p:spPr>
            <a:xfrm>
              <a:off x="3032119" y="2348880"/>
              <a:ext cx="144016" cy="144016"/>
            </a:xfrm>
            <a:prstGeom prst="ellipse">
              <a:avLst/>
            </a:prstGeom>
            <a:solidFill>
              <a:srgbClr val="00B050"/>
            </a:solidFill>
            <a:ln w="25400" cap="flat" cmpd="sng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799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Shape 164"/>
            <p:cNvSpPr/>
            <p:nvPr/>
          </p:nvSpPr>
          <p:spPr>
            <a:xfrm>
              <a:off x="3370403" y="2276872"/>
              <a:ext cx="144016" cy="144016"/>
            </a:xfrm>
            <a:prstGeom prst="ellipse">
              <a:avLst/>
            </a:prstGeom>
            <a:solidFill>
              <a:srgbClr val="00B050"/>
            </a:solidFill>
            <a:ln w="25400" cap="flat" cmpd="sng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799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Shape 165"/>
            <p:cNvSpPr/>
            <p:nvPr/>
          </p:nvSpPr>
          <p:spPr>
            <a:xfrm>
              <a:off x="2846917" y="3737048"/>
              <a:ext cx="144016" cy="144016"/>
            </a:xfrm>
            <a:prstGeom prst="ellipse">
              <a:avLst/>
            </a:prstGeom>
            <a:solidFill>
              <a:srgbClr val="00B0F0"/>
            </a:solidFill>
            <a:ln w="25400" cap="flat" cmpd="sng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799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Shape 166"/>
            <p:cNvSpPr/>
            <p:nvPr/>
          </p:nvSpPr>
          <p:spPr>
            <a:xfrm>
              <a:off x="2851564" y="4077071"/>
              <a:ext cx="144016" cy="144016"/>
            </a:xfrm>
            <a:prstGeom prst="ellipse">
              <a:avLst/>
            </a:prstGeom>
            <a:solidFill>
              <a:srgbClr val="00B0F0"/>
            </a:solidFill>
            <a:ln w="25400" cap="flat" cmpd="sng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799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9" name="Shape 169"/>
          <p:cNvSpPr/>
          <p:nvPr/>
        </p:nvSpPr>
        <p:spPr>
          <a:xfrm>
            <a:off x="5769271" y="1861808"/>
            <a:ext cx="1540476" cy="1404620"/>
          </a:xfrm>
          <a:prstGeom prst="ellipse">
            <a:avLst/>
          </a:prstGeom>
          <a:noFill/>
          <a:ln w="25400" cap="flat" cmpd="sng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Shape 170"/>
          <p:cNvSpPr/>
          <p:nvPr/>
        </p:nvSpPr>
        <p:spPr>
          <a:xfrm>
            <a:off x="5079405" y="4320245"/>
            <a:ext cx="1379731" cy="1211664"/>
          </a:xfrm>
          <a:prstGeom prst="ellipse">
            <a:avLst/>
          </a:prstGeom>
          <a:noFill/>
          <a:ln w="25400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402024" y="1694550"/>
            <a:ext cx="255815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</a:t>
            </a:r>
            <a:endParaRPr lang="ru-RU" sz="6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184737" y="1700783"/>
            <a:ext cx="1105382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IV</a:t>
            </a:r>
            <a:endParaRPr lang="ru-RU" sz="6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184737" y="5383029"/>
            <a:ext cx="981814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III</a:t>
            </a:r>
            <a:endParaRPr lang="ru-RU" sz="6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027713" y="5204649"/>
            <a:ext cx="111067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II</a:t>
            </a:r>
            <a:endParaRPr lang="ru-RU" sz="6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1976" y="162083"/>
            <a:ext cx="1312359" cy="422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9637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748464" y="6577607"/>
            <a:ext cx="395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/>
              <a:t>6</a:t>
            </a:r>
            <a:endParaRPr lang="ru-RU" sz="1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924600" y="1196752"/>
            <a:ext cx="527720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4847" t="24803" r="22742" b="8043"/>
          <a:stretch/>
        </p:blipFill>
        <p:spPr bwMode="auto">
          <a:xfrm>
            <a:off x="1395733" y="106824"/>
            <a:ext cx="5792727" cy="6751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64756" y="1376772"/>
            <a:ext cx="1691679" cy="73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ru-RU" sz="12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О</a:t>
            </a:r>
            <a:r>
              <a:rPr lang="ru-RU" sz="12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ткрытая </a:t>
            </a:r>
            <a:r>
              <a:rPr lang="ru-RU" sz="12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К</a:t>
            </a:r>
            <a:r>
              <a:rPr lang="ru-RU" sz="12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онцепция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10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развития оценочной деятельности</a:t>
            </a:r>
            <a:endParaRPr lang="ru-RU" sz="1000" dirty="0">
              <a:latin typeface="+mj-lt"/>
              <a:ea typeface="+mj-ea"/>
              <a:cs typeface="+mj-cs"/>
            </a:endParaRPr>
          </a:p>
        </p:txBody>
      </p:sp>
      <p:sp>
        <p:nvSpPr>
          <p:cNvPr id="154" name="Заголовок 1"/>
          <p:cNvSpPr txBox="1">
            <a:spLocks/>
          </p:cNvSpPr>
          <p:nvPr/>
        </p:nvSpPr>
        <p:spPr>
          <a:xfrm>
            <a:off x="1763687" y="0"/>
            <a:ext cx="8129955" cy="13407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solidFill>
                  <a:srgbClr val="0070C0"/>
                </a:solidFill>
              </a:rPr>
              <a:t>Тренды</a:t>
            </a:r>
            <a:endParaRPr lang="ru-RU" sz="4000" b="1" dirty="0">
              <a:solidFill>
                <a:srgbClr val="0070C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374" y="106824"/>
            <a:ext cx="1312359" cy="422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1471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037967" y="623756"/>
            <a:ext cx="1691679" cy="73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ru-RU" sz="12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О</a:t>
            </a:r>
            <a:r>
              <a:rPr lang="ru-RU" sz="12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ткрытая </a:t>
            </a:r>
            <a:r>
              <a:rPr lang="ru-RU" sz="12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К</a:t>
            </a:r>
            <a:r>
              <a:rPr lang="ru-RU" sz="12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онцепция </a:t>
            </a:r>
            <a:r>
              <a:rPr lang="ru-RU" sz="10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развития оценочной деятельности</a:t>
            </a:r>
            <a:endParaRPr lang="ru-RU" sz="1000" dirty="0">
              <a:latin typeface="+mj-lt"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748464" y="6577607"/>
            <a:ext cx="395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/>
              <a:t>6</a:t>
            </a:r>
            <a:endParaRPr lang="ru-RU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4360882" y="1376772"/>
            <a:ext cx="48600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solidFill>
                  <a:srgbClr val="00B050"/>
                </a:solidFill>
              </a:rPr>
              <a:t>развитие саморегулирования 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924600" y="1196752"/>
            <a:ext cx="527720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4" name="Заголовок 1"/>
          <p:cNvSpPr txBox="1">
            <a:spLocks/>
          </p:cNvSpPr>
          <p:nvPr/>
        </p:nvSpPr>
        <p:spPr>
          <a:xfrm>
            <a:off x="1763688" y="0"/>
            <a:ext cx="7380312" cy="13407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solidFill>
                  <a:srgbClr val="0070C0"/>
                </a:solidFill>
              </a:rPr>
              <a:t>Тренды</a:t>
            </a:r>
            <a:endParaRPr lang="ru-RU" sz="4000" b="1" dirty="0">
              <a:solidFill>
                <a:srgbClr val="0070C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4847" t="24803" r="22742" b="8043"/>
          <a:stretch/>
        </p:blipFill>
        <p:spPr bwMode="auto">
          <a:xfrm>
            <a:off x="35496" y="1340767"/>
            <a:ext cx="4201394" cy="489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1995" y="78337"/>
            <a:ext cx="1312359" cy="42245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388410" y="2592028"/>
            <a:ext cx="48600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8775" indent="-358775"/>
            <a:r>
              <a:rPr lang="ru-RU" sz="2800" b="1" dirty="0" smtClean="0">
                <a:solidFill>
                  <a:srgbClr val="0070C0"/>
                </a:solidFill>
              </a:rPr>
              <a:t>2. усиление государственного регулирования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88410" y="3747603"/>
            <a:ext cx="48600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8775" indent="-358775"/>
            <a:r>
              <a:rPr lang="ru-RU" sz="2800" b="1" dirty="0">
                <a:solidFill>
                  <a:srgbClr val="FFC000"/>
                </a:solidFill>
              </a:rPr>
              <a:t>3. введение </a:t>
            </a:r>
            <a:r>
              <a:rPr lang="ru-RU" sz="2800" b="1" dirty="0" smtClean="0">
                <a:solidFill>
                  <a:srgbClr val="FFC000"/>
                </a:solidFill>
              </a:rPr>
              <a:t>уголовной ответственности 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79864" y="5105534"/>
            <a:ext cx="48600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8775" indent="-358775"/>
            <a:r>
              <a:rPr lang="ru-RU" sz="2800" b="1" dirty="0" smtClean="0">
                <a:solidFill>
                  <a:srgbClr val="FF0000"/>
                </a:solidFill>
              </a:rPr>
              <a:t>4. государственная оценка 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   (сокращение рынка)</a:t>
            </a:r>
            <a:endParaRPr lang="ru-RU" sz="2800" b="1" dirty="0" smtClean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6046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http://www.thememaker.ru/storage/themes/5/5/6539/scr.gif?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6054" y="908720"/>
            <a:ext cx="1254322" cy="1728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http://www.jr1.ru/i/1024/36890-1920x120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986" r="20631"/>
          <a:stretch/>
        </p:blipFill>
        <p:spPr bwMode="auto">
          <a:xfrm>
            <a:off x="179512" y="2636912"/>
            <a:ext cx="1257000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http://99px.ru/sstorage/53/2013/05/mid_68871_957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945" r="5704"/>
          <a:stretch/>
        </p:blipFill>
        <p:spPr bwMode="auto">
          <a:xfrm>
            <a:off x="0" y="4219808"/>
            <a:ext cx="1475656" cy="1488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-18466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310633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pic>
        <p:nvPicPr>
          <p:cNvPr id="3076" name="Picture 4" descr="http://3.bp.blogspot.com/_aD09LJv1Y-0/S_JkQ2xP8QI/AAAAAAAADUA/HLlstkmgLb8/s1600/howmuchisthefish.gif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5381"/>
          <a:stretch/>
        </p:blipFill>
        <p:spPr bwMode="auto">
          <a:xfrm>
            <a:off x="1475656" y="4581128"/>
            <a:ext cx="2500330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олилиния 20"/>
          <p:cNvSpPr/>
          <p:nvPr/>
        </p:nvSpPr>
        <p:spPr>
          <a:xfrm>
            <a:off x="2339752" y="3000981"/>
            <a:ext cx="2714372" cy="1580147"/>
          </a:xfrm>
          <a:custGeom>
            <a:avLst/>
            <a:gdLst>
              <a:gd name="connsiteX0" fmla="*/ 0 w 3276600"/>
              <a:gd name="connsiteY0" fmla="*/ 1135911 h 1135911"/>
              <a:gd name="connsiteX1" fmla="*/ 531628 w 3276600"/>
              <a:gd name="connsiteY1" fmla="*/ 721242 h 1135911"/>
              <a:gd name="connsiteX2" fmla="*/ 1169581 w 3276600"/>
              <a:gd name="connsiteY2" fmla="*/ 434163 h 1135911"/>
              <a:gd name="connsiteX3" fmla="*/ 1786270 w 3276600"/>
              <a:gd name="connsiteY3" fmla="*/ 264042 h 1135911"/>
              <a:gd name="connsiteX4" fmla="*/ 3051544 w 3276600"/>
              <a:gd name="connsiteY4" fmla="*/ 40758 h 1135911"/>
              <a:gd name="connsiteX5" fmla="*/ 3136604 w 3276600"/>
              <a:gd name="connsiteY5" fmla="*/ 19493 h 1135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76600" h="1135911">
                <a:moveTo>
                  <a:pt x="0" y="1135911"/>
                </a:moveTo>
                <a:cubicBezTo>
                  <a:pt x="168349" y="987055"/>
                  <a:pt x="336698" y="838200"/>
                  <a:pt x="531628" y="721242"/>
                </a:cubicBezTo>
                <a:cubicBezTo>
                  <a:pt x="726558" y="604284"/>
                  <a:pt x="960474" y="510363"/>
                  <a:pt x="1169581" y="434163"/>
                </a:cubicBezTo>
                <a:cubicBezTo>
                  <a:pt x="1378688" y="357963"/>
                  <a:pt x="1472610" y="329609"/>
                  <a:pt x="1786270" y="264042"/>
                </a:cubicBezTo>
                <a:cubicBezTo>
                  <a:pt x="2099930" y="198475"/>
                  <a:pt x="2826488" y="81516"/>
                  <a:pt x="3051544" y="40758"/>
                </a:cubicBezTo>
                <a:cubicBezTo>
                  <a:pt x="3276600" y="0"/>
                  <a:pt x="3206602" y="9746"/>
                  <a:pt x="3136604" y="19493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 стрелкой 22"/>
          <p:cNvCxnSpPr>
            <a:stCxn id="21" idx="5"/>
          </p:cNvCxnSpPr>
          <p:nvPr/>
        </p:nvCxnSpPr>
        <p:spPr>
          <a:xfrm flipV="1">
            <a:off x="4938150" y="1700809"/>
            <a:ext cx="4205850" cy="13272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rot="5400000" flipH="1" flipV="1">
            <a:off x="-936984" y="3691773"/>
            <a:ext cx="4857784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1482257" y="6110862"/>
            <a:ext cx="7510894" cy="2119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1547664" y="1412776"/>
            <a:ext cx="360040" cy="3168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Активность Сообщества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7760678" y="5622029"/>
            <a:ext cx="8881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0070C0"/>
                </a:solidFill>
                <a:ea typeface="Calibri" pitchFamily="34" charset="0"/>
                <a:cs typeface="Times New Roman" pitchFamily="18" charset="0"/>
              </a:rPr>
              <a:t>время</a:t>
            </a: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2699792" y="6165304"/>
            <a:ext cx="9110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0070C0"/>
                </a:solidFill>
                <a:ea typeface="Calibri" pitchFamily="34" charset="0"/>
                <a:cs typeface="Times New Roman" pitchFamily="18" charset="0"/>
              </a:rPr>
              <a:t>201</a:t>
            </a:r>
            <a:r>
              <a:rPr lang="en-US" altLang="ru-RU" sz="2000" b="1" dirty="0" smtClean="0">
                <a:solidFill>
                  <a:srgbClr val="0070C0"/>
                </a:solidFill>
                <a:ea typeface="Calibri" pitchFamily="34" charset="0"/>
                <a:cs typeface="Times New Roman" pitchFamily="18" charset="0"/>
              </a:rPr>
              <a:t>8</a:t>
            </a:r>
            <a:r>
              <a:rPr lang="ru-RU" altLang="ru-RU" sz="2000" b="1" dirty="0" smtClean="0">
                <a:solidFill>
                  <a:srgbClr val="0070C0"/>
                </a:solidFill>
                <a:ea typeface="Calibri" pitchFamily="34" charset="0"/>
                <a:cs typeface="Times New Roman" pitchFamily="18" charset="0"/>
              </a:rPr>
              <a:t> г.</a:t>
            </a: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420547" y="6121459"/>
            <a:ext cx="9110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0070C0"/>
                </a:solidFill>
                <a:ea typeface="Calibri" pitchFamily="34" charset="0"/>
                <a:cs typeface="Times New Roman" pitchFamily="18" charset="0"/>
              </a:rPr>
              <a:t>2020 г.</a:t>
            </a: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6876256" y="6091808"/>
            <a:ext cx="15767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0070C0"/>
                </a:solidFill>
                <a:ea typeface="Calibri" pitchFamily="34" charset="0"/>
                <a:cs typeface="Times New Roman" pitchFamily="18" charset="0"/>
              </a:rPr>
              <a:t>до 2025 г.</a:t>
            </a: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39552" y="0"/>
            <a:ext cx="8244408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0070C0"/>
                </a:solidFill>
                <a:ea typeface="Calibri" pitchFamily="34" charset="0"/>
                <a:cs typeface="Times New Roman" pitchFamily="18" charset="0"/>
              </a:rPr>
              <a:t>Стратегия развития саморегулирования</a:t>
            </a:r>
            <a:endParaRPr lang="ru-RU" sz="3200" dirty="0">
              <a:solidFill>
                <a:srgbClr val="0070C0"/>
              </a:solidFill>
            </a:endParaRPr>
          </a:p>
        </p:txBody>
      </p:sp>
      <p:pic>
        <p:nvPicPr>
          <p:cNvPr id="53" name="Picture 6" descr="иерархия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923928" y="2180861"/>
            <a:ext cx="1604868" cy="1536171"/>
          </a:xfrm>
          <a:prstGeom prst="rect">
            <a:avLst/>
          </a:prstGeom>
        </p:spPr>
      </p:pic>
      <p:pic>
        <p:nvPicPr>
          <p:cNvPr id="9" name="Picture 4" descr="http://3.bp.blogspot.com/_aD09LJv1Y-0/S_JkQ2xP8QI/AAAAAAAADUA/HLlstkmgLb8/s1600/howmuchisthefish.gif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6291"/>
          <a:stretch/>
        </p:blipFill>
        <p:spPr bwMode="auto">
          <a:xfrm>
            <a:off x="6084168" y="1772817"/>
            <a:ext cx="2690328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Прямоугольник 54"/>
          <p:cNvSpPr/>
          <p:nvPr/>
        </p:nvSpPr>
        <p:spPr>
          <a:xfrm>
            <a:off x="3538942" y="3681689"/>
            <a:ext cx="27860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 smtClean="0">
                <a:solidFill>
                  <a:srgbClr val="0070C0"/>
                </a:solidFill>
                <a:ea typeface="Calibri" pitchFamily="34" charset="0"/>
                <a:cs typeface="Times New Roman" pitchFamily="18" charset="0"/>
              </a:rPr>
              <a:t>Общегосударственная модель</a:t>
            </a:r>
          </a:p>
          <a:p>
            <a:pPr algn="ctr"/>
            <a:r>
              <a:rPr lang="ru-RU" altLang="ru-RU" b="1" dirty="0" smtClean="0">
                <a:solidFill>
                  <a:srgbClr val="0070C0"/>
                </a:solidFill>
                <a:ea typeface="Calibri" pitchFamily="34" charset="0"/>
                <a:cs typeface="Times New Roman" pitchFamily="18" charset="0"/>
              </a:rPr>
              <a:t>саморегулирования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228184" y="2660915"/>
            <a:ext cx="2571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Саморегулирование «по сути»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300192" y="3284984"/>
            <a:ext cx="25717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b="1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#</a:t>
            </a:r>
            <a:r>
              <a:rPr lang="ru-RU" altLang="ru-RU" b="1" dirty="0" err="1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оценщикивместе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80436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6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AutoShape 6" descr="Картинки по запросу белые человечки для презентации деньги"/>
          <p:cNvSpPr>
            <a:spLocks noChangeAspect="1" noChangeArrowheads="1"/>
          </p:cNvSpPr>
          <p:nvPr/>
        </p:nvSpPr>
        <p:spPr bwMode="auto">
          <a:xfrm>
            <a:off x="4419600" y="3276600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5E6BEA8-033E-42F8-A68D-8E0317E77C73}"/>
              </a:ext>
            </a:extLst>
          </p:cNvPr>
          <p:cNvSpPr txBox="1"/>
          <p:nvPr/>
        </p:nvSpPr>
        <p:spPr>
          <a:xfrm>
            <a:off x="0" y="-99392"/>
            <a:ext cx="9144000" cy="13849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200" b="1" dirty="0">
                <a:solidFill>
                  <a:srgbClr val="002060"/>
                </a:solidFill>
                <a:latin typeface="Calibri" panose="020F0502020204030204" pitchFamily="34" charset="0"/>
              </a:rPr>
              <a:t>Ведомственный квалификационный экзамен Оценщиков</a:t>
            </a:r>
            <a:endParaRPr lang="ru-RU" sz="4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ÐÐ°ÑÑÐ¸Ð½ÐºÐ¸ Ð¿Ð¾ Ð·Ð°Ð¿ÑÐ¾ÑÑ ÐºÑÐ¾ Ð¸Ð· Ð¶Ð¸Ð²Ð¾ÑÐ½ÑÑ Ð±ÑÑÑÑÐµ Ð·Ð°Ð»ÐµÐ·ÐµÑ Ð½Ð° Ð´ÐµÑÐµÐ²Ð¾ ÐºÐ°ÑÑÐ¸Ð½ÐºÐ° ÑÐ¼Ð¾Ñ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8971"/>
            <a:ext cx="8135101" cy="5572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0223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12365</TotalTime>
  <Words>147</Words>
  <Application>Microsoft Office PowerPoint</Application>
  <PresentationFormat>Экран (4:3)</PresentationFormat>
  <Paragraphs>45</Paragraphs>
  <Slides>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Ключевые растяжки</vt:lpstr>
      <vt:lpstr>Слайд 3</vt:lpstr>
      <vt:lpstr>Слайд 4</vt:lpstr>
      <vt:lpstr>Слайд 5</vt:lpstr>
      <vt:lpstr>Слайд 6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Стандартизация в системе саморегулирования</dc:title>
  <dc:creator>1</dc:creator>
  <cp:lastModifiedBy>Михаил</cp:lastModifiedBy>
  <cp:revision>335</cp:revision>
  <cp:lastPrinted>2017-01-11T19:29:23Z</cp:lastPrinted>
  <dcterms:created xsi:type="dcterms:W3CDTF">2011-04-20T12:27:46Z</dcterms:created>
  <dcterms:modified xsi:type="dcterms:W3CDTF">2018-11-24T22:31:17Z</dcterms:modified>
</cp:coreProperties>
</file>