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39" r:id="rId2"/>
    <p:sldId id="467" r:id="rId3"/>
    <p:sldId id="468" r:id="rId4"/>
    <p:sldId id="471" r:id="rId5"/>
    <p:sldId id="470" r:id="rId6"/>
    <p:sldId id="460" r:id="rId7"/>
    <p:sldId id="469" r:id="rId8"/>
    <p:sldId id="475" r:id="rId9"/>
    <p:sldId id="476" r:id="rId10"/>
    <p:sldId id="477" r:id="rId11"/>
    <p:sldId id="472" r:id="rId12"/>
    <p:sldId id="473" r:id="rId13"/>
    <p:sldId id="474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2" autoAdjust="0"/>
    <p:restoredTop sz="9466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70170" y="5127731"/>
            <a:ext cx="5361351" cy="48578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652463" y="809625"/>
            <a:ext cx="5397500" cy="40481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210278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70170" y="5127731"/>
            <a:ext cx="5361351" cy="48578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652463" y="809625"/>
            <a:ext cx="5397500" cy="40481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989611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>
          <a:xfrm>
            <a:off x="2785389" y="3231439"/>
            <a:ext cx="4869629" cy="6429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Каминский Алексей Владимирович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4" name="Текст 5"/>
          <p:cNvSpPr txBox="1">
            <a:spLocks/>
          </p:cNvSpPr>
          <p:nvPr/>
        </p:nvSpPr>
        <p:spPr>
          <a:xfrm>
            <a:off x="2816464" y="3902467"/>
            <a:ext cx="4536504" cy="121444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400" smtClean="0">
                <a:solidFill>
                  <a:srgbClr val="0070C0"/>
                </a:solidFill>
              </a:rPr>
              <a:t>Председатель </a:t>
            </a:r>
            <a:r>
              <a:rPr lang="ru-RU" sz="1400" dirty="0" smtClean="0">
                <a:solidFill>
                  <a:srgbClr val="0070C0"/>
                </a:solidFill>
              </a:rPr>
              <a:t>Комиссии по кадастровой оценке и оспариванию кадастровой стоимости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Общественного совета при </a:t>
            </a:r>
            <a:r>
              <a:rPr lang="ru-RU" sz="1400" dirty="0" err="1" smtClean="0">
                <a:solidFill>
                  <a:srgbClr val="0070C0"/>
                </a:solidFill>
              </a:rPr>
              <a:t>Росреестре</a:t>
            </a:r>
            <a:r>
              <a:rPr lang="ru-RU" sz="1400" dirty="0" smtClean="0">
                <a:solidFill>
                  <a:srgbClr val="0070C0"/>
                </a:solidFill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endParaRPr lang="ru-RU" sz="1400" dirty="0" smtClean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Член Рабочей группы при Государственной Думе «Законодательное совершенствование в области </a:t>
            </a:r>
            <a:r>
              <a:rPr lang="ru-RU" sz="1400" dirty="0">
                <a:solidFill>
                  <a:srgbClr val="0070C0"/>
                </a:solidFill>
              </a:rPr>
              <a:t>имущественных </a:t>
            </a:r>
            <a:r>
              <a:rPr lang="ru-RU" sz="1400" dirty="0" smtClean="0">
                <a:solidFill>
                  <a:srgbClr val="0070C0"/>
                </a:solidFill>
              </a:rPr>
              <a:t>налогов, </a:t>
            </a:r>
            <a:r>
              <a:rPr lang="ru-RU" sz="1400" dirty="0">
                <a:solidFill>
                  <a:srgbClr val="0070C0"/>
                </a:solidFill>
              </a:rPr>
              <a:t>кадастровой </a:t>
            </a:r>
            <a:r>
              <a:rPr lang="ru-RU" sz="1400" dirty="0" smtClean="0">
                <a:solidFill>
                  <a:srgbClr val="0070C0"/>
                </a:solidFill>
              </a:rPr>
              <a:t>оценки и оценочной деятельности»</a:t>
            </a:r>
            <a:endParaRPr lang="ru-RU" sz="14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400" dirty="0" smtClean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Президент Ассоциации «СРОО «Экспертный совет»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39220" y="6226671"/>
            <a:ext cx="24315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>
                    <a:lumMod val="50000"/>
                  </a:schemeClr>
                </a:solidFill>
              </a:rPr>
              <a:t>Ассоциация «СРОО «Экспертный совет»</a:t>
            </a:r>
            <a:endParaRPr lang="ru-RU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49820" y="6372683"/>
            <a:ext cx="30503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Москва, 26 ноября 2018 года</a:t>
            </a:r>
            <a:endParaRPr lang="ru-RU" sz="1600" dirty="0"/>
          </a:p>
        </p:txBody>
      </p:sp>
      <p:pic>
        <p:nvPicPr>
          <p:cNvPr id="1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9742" y="5809925"/>
            <a:ext cx="1604002" cy="41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633" b="16633"/>
          <a:stretch>
            <a:fillRect/>
          </a:stretch>
        </p:blipFill>
        <p:spPr>
          <a:xfrm>
            <a:off x="491161" y="3957109"/>
            <a:ext cx="2088233" cy="2088233"/>
          </a:xfrm>
          <a:prstGeom prst="rect">
            <a:avLst/>
          </a:prstGeom>
        </p:spPr>
      </p:pic>
      <p:pic>
        <p:nvPicPr>
          <p:cNvPr id="11" name="Picture 10" descr="http://to02.rosreestr.ru/upload/to02/files/img/Ger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5055" y="3672105"/>
            <a:ext cx="806869" cy="89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stihi.ru/pics/2016/11/30/43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0512" y="4679291"/>
            <a:ext cx="1146513" cy="78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-108520" y="1772816"/>
            <a:ext cx="925252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z="3200" b="1" dirty="0" smtClean="0">
                <a:solidFill>
                  <a:srgbClr val="0070C0"/>
                </a:solidFill>
              </a:rPr>
              <a:t>Новый рынок - формирование замечаний к промежуточным отчетным документам</a:t>
            </a:r>
            <a:r>
              <a:rPr lang="ru-RU" sz="3200" dirty="0" smtClean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о ГКО 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12" name="Picture 2" descr="http://www.forum-ocenka.ru/app/media/img/logo-201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0094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оловок 1"/>
          <p:cNvSpPr txBox="1">
            <a:spLocks/>
          </p:cNvSpPr>
          <p:nvPr/>
        </p:nvSpPr>
        <p:spPr bwMode="auto">
          <a:xfrm>
            <a:off x="6660232" y="980728"/>
            <a:ext cx="1365819" cy="322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22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6672"/>
            <a:ext cx="2556854" cy="7477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324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ÐÐ°ÑÑÐ¸Ð½ÐºÐ¸ Ð¿Ð¾ Ð·Ð°Ð¿ÑÐ¾ÑÑ Ð¿Ð°ÑÑÐ½ÐµÑÑÑÐ²Ð¾ ÐºÐ°ÑÑÐ¸Ð½Ðº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1005538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-540568" y="0"/>
            <a:ext cx="10081120" cy="14847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ОЦЕНОЧНОЕ СООБЩЕСТВО 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И ГБУ ПО КАДАСТРОВОЙ ОЦЕНКЕ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4513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11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74776" y="15976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Как проверять Проект отчета?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46123" y="1497709"/>
            <a:ext cx="3780000" cy="2340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Соответствие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фактических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количественных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качественных характеристик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ОН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характеристикам, использованным в Проекте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отчета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60032" y="1497709"/>
            <a:ext cx="3780000" cy="2340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Наличие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у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ОН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специфических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ценообразующих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характеристик, не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учтенных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в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Проекте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отчета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82000" y="4293096"/>
            <a:ext cx="3780000" cy="2340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3.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Корректность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учета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количественных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качественных характеристик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ОН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 Проекте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отчета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56863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74776" y="166925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Алгоритм проверки</a:t>
            </a:r>
          </a:p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Проекта отчета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99185"/>
            <a:ext cx="871296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1.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Сопоставление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фактических количественных и качественных характеристик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ОН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с характеристиками, использованными в Проекте отчета: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достоверности характеристик –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все ли значения верны?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достаточности характеристик – проверка наличия специфических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существенных количественных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и качественных характеристик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ОН,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которые не были учтены в Проекте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отчета.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lvl="0" algn="just">
              <a:spcBef>
                <a:spcPts val="120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2.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Проверка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корректности реализации МУ по ГКО в Проекте отчета, в </a:t>
            </a:r>
            <a:r>
              <a:rPr lang="ru-RU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т.ч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.: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корректности группировки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объектов;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обоснованности выбора подхода к оценке и метода расчета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стоимости;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корректности применения выбранного метода расчета (учет всех составляющих согласно принятой методологии);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отсутствия ошибок в расчетах по указанным формулам.</a:t>
            </a:r>
          </a:p>
          <a:p>
            <a:pPr lvl="0" algn="just">
              <a:spcBef>
                <a:spcPts val="120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3.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Анализ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результата, полученного в Проекте отчета, – сопоставление с рыночными данными, данными из анализа рынка (при наличии), результатами расчета после устранения выявленных нарушений.</a:t>
            </a:r>
          </a:p>
          <a:p>
            <a:pPr lvl="0" algn="just">
              <a:spcBef>
                <a:spcPts val="120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4.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Формирование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замечаний на ошибки (при их наличии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).</a:t>
            </a: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90398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13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74776" y="166925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Основные ошибки</a:t>
            </a:r>
          </a:p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в Проектах отчета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3429" y="1412776"/>
            <a:ext cx="3780000" cy="1512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Некорректный учет функционального назначения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60032" y="1412776"/>
            <a:ext cx="3780000" cy="1512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Отсутствие информации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 значения количественных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качественных показателей</a:t>
            </a:r>
          </a:p>
          <a:p>
            <a:pPr lvl="0" algn="ctr"/>
            <a:r>
              <a:rPr lang="ru-RU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(например, нулевой квартал)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1960" y="3284984"/>
            <a:ext cx="3780000" cy="1728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3.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Искажение значений количественных и качественных показателей</a:t>
            </a:r>
          </a:p>
          <a:p>
            <a:pPr lvl="0" algn="ctr"/>
            <a:r>
              <a:rPr lang="ru-RU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(например, КС, износ)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8217" y="3284984"/>
            <a:ext cx="3780000" cy="1728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4.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Наличие существенных специфических факторов стоимости</a:t>
            </a:r>
          </a:p>
          <a:p>
            <a:pPr lvl="0" algn="ctr"/>
            <a:r>
              <a:rPr lang="ru-RU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(например, нестандартная доля полезной площади)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64208" y="5417929"/>
            <a:ext cx="3780000" cy="1323439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5.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Несоответствие кадастровой стоимости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рыночному уровню цен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34166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467543" y="98834"/>
            <a:ext cx="8229600" cy="713005"/>
          </a:xfrm>
          <a:prstGeom prst="rect">
            <a:avLst/>
          </a:prstGeom>
          <a:noFill/>
          <a:ln>
            <a:noFill/>
          </a:ln>
          <a:effectLst>
            <a:outerShdw blurRad="50799" dist="38100" dir="8100000" algn="tr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2060"/>
              </a:buClr>
              <a:buSzPct val="25000"/>
              <a:buFont typeface="Calibri"/>
              <a:buNone/>
            </a:pPr>
            <a:r>
              <a:rPr lang="en-US" sz="4400" b="1" i="0" u="none" strike="noStrike" cap="none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Ключевые</a:t>
            </a:r>
            <a:r>
              <a:rPr lang="en-US" sz="44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4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растяжки</a:t>
            </a:r>
            <a:endParaRPr lang="en-US" sz="44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5" name="Shape 155"/>
          <p:cNvGrpSpPr/>
          <p:nvPr/>
        </p:nvGrpSpPr>
        <p:grpSpPr>
          <a:xfrm>
            <a:off x="270994" y="1097950"/>
            <a:ext cx="9227233" cy="5928924"/>
            <a:chOff x="189451" y="1685255"/>
            <a:chExt cx="4598571" cy="3561259"/>
          </a:xfrm>
        </p:grpSpPr>
        <p:sp>
          <p:nvSpPr>
            <p:cNvPr id="156" name="Shape 156"/>
            <p:cNvSpPr/>
            <p:nvPr/>
          </p:nvSpPr>
          <p:spPr>
            <a:xfrm>
              <a:off x="611560" y="3284983"/>
              <a:ext cx="3384375" cy="216023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 rot="-5400000">
              <a:off x="611559" y="3282243"/>
              <a:ext cx="3384375" cy="216023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Shape 158"/>
            <p:cNvSpPr txBox="1"/>
            <p:nvPr/>
          </p:nvSpPr>
          <p:spPr>
            <a:xfrm>
              <a:off x="3851919" y="3511732"/>
              <a:ext cx="936103" cy="31074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Рынок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Shape 159"/>
            <p:cNvSpPr txBox="1"/>
            <p:nvPr/>
          </p:nvSpPr>
          <p:spPr>
            <a:xfrm>
              <a:off x="189451" y="3563279"/>
              <a:ext cx="1584175" cy="31074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Государство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Shape 160"/>
            <p:cNvSpPr txBox="1"/>
            <p:nvPr/>
          </p:nvSpPr>
          <p:spPr>
            <a:xfrm>
              <a:off x="2483767" y="1685255"/>
              <a:ext cx="1440160" cy="51790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Нетиповые</a:t>
              </a:r>
              <a:r>
                <a:rPr lang="en-US" sz="24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задачи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Shape 161"/>
            <p:cNvSpPr txBox="1"/>
            <p:nvPr/>
          </p:nvSpPr>
          <p:spPr>
            <a:xfrm>
              <a:off x="2473784" y="4728608"/>
              <a:ext cx="1378133" cy="51790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Типовые</a:t>
              </a:r>
              <a:r>
                <a:rPr lang="en-US" sz="24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задачи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Shape 162"/>
            <p:cNvSpPr/>
            <p:nvPr/>
          </p:nvSpPr>
          <p:spPr>
            <a:xfrm>
              <a:off x="3347864" y="2708919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Shape 163"/>
            <p:cNvSpPr/>
            <p:nvPr/>
          </p:nvSpPr>
          <p:spPr>
            <a:xfrm>
              <a:off x="3032119" y="2348880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Shape 164"/>
            <p:cNvSpPr/>
            <p:nvPr/>
          </p:nvSpPr>
          <p:spPr>
            <a:xfrm>
              <a:off x="3370403" y="2276872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Shape 165"/>
            <p:cNvSpPr/>
            <p:nvPr/>
          </p:nvSpPr>
          <p:spPr>
            <a:xfrm>
              <a:off x="2846917" y="3737048"/>
              <a:ext cx="144016" cy="144016"/>
            </a:xfrm>
            <a:prstGeom prst="ellipse">
              <a:avLst/>
            </a:prstGeom>
            <a:solidFill>
              <a:srgbClr val="00B0F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Shape 166"/>
            <p:cNvSpPr/>
            <p:nvPr/>
          </p:nvSpPr>
          <p:spPr>
            <a:xfrm>
              <a:off x="2851564" y="4077071"/>
              <a:ext cx="144016" cy="144016"/>
            </a:xfrm>
            <a:prstGeom prst="ellipse">
              <a:avLst/>
            </a:prstGeom>
            <a:solidFill>
              <a:srgbClr val="00B0F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Shape 169"/>
          <p:cNvSpPr/>
          <p:nvPr/>
        </p:nvSpPr>
        <p:spPr>
          <a:xfrm>
            <a:off x="5769271" y="1861808"/>
            <a:ext cx="1540476" cy="1404620"/>
          </a:xfrm>
          <a:prstGeom prst="ellipse">
            <a:avLst/>
          </a:prstGeom>
          <a:noFill/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5079405" y="4320245"/>
            <a:ext cx="1379731" cy="1211664"/>
          </a:xfrm>
          <a:prstGeom prst="ellipse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02024" y="1694550"/>
            <a:ext cx="25581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84737" y="1700783"/>
            <a:ext cx="110538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IV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84737" y="5383029"/>
            <a:ext cx="98181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27713" y="5204649"/>
            <a:ext cx="11106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25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612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/>
          <p:cNvCxnSpPr/>
          <p:nvPr/>
        </p:nvCxnSpPr>
        <p:spPr>
          <a:xfrm flipV="1">
            <a:off x="7884368" y="908720"/>
            <a:ext cx="0" cy="5949280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91976" y="3861048"/>
            <a:ext cx="8952024" cy="0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hape 160"/>
          <p:cNvSpPr txBox="1"/>
          <p:nvPr/>
        </p:nvSpPr>
        <p:spPr>
          <a:xfrm>
            <a:off x="4994624" y="1016003"/>
            <a:ext cx="2889744" cy="5070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400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Нетиповые</a:t>
            </a:r>
            <a:r>
              <a: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задачи</a:t>
            </a:r>
            <a:endParaRPr lang="en-US" sz="2400" i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3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Взаимодействие с ГБУ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7876515" y="4725144"/>
            <a:ext cx="7853" cy="2137383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hape 161"/>
          <p:cNvSpPr txBox="1"/>
          <p:nvPr/>
        </p:nvSpPr>
        <p:spPr>
          <a:xfrm>
            <a:off x="5436096" y="6353403"/>
            <a:ext cx="2765284" cy="4327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400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Типовые</a:t>
            </a:r>
            <a:r>
              <a: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задачи</a:t>
            </a:r>
            <a:endParaRPr lang="en-US" sz="2400" i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159"/>
          <p:cNvSpPr txBox="1"/>
          <p:nvPr/>
        </p:nvSpPr>
        <p:spPr>
          <a:xfrm>
            <a:off x="198633" y="4078807"/>
            <a:ext cx="1852734" cy="42857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400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Государство</a:t>
            </a:r>
            <a:endParaRPr lang="en-US" sz="2400" i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562606" y="2656608"/>
            <a:ext cx="1105382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  <a:endParaRPr lang="ru-RU" sz="200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125000" y="1248148"/>
            <a:ext cx="110538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IV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184737" y="5383029"/>
            <a:ext cx="98181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5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3864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092280" y="1628800"/>
            <a:ext cx="1980000" cy="1800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?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74776" y="15976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Новый рынок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7524" y="4365104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П.15 Статьи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14 Федерального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закона «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 государственной кадастровой оценке» от 03.07.2016 №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237-ФЗ: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50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дней на подачу замечаний на промежуточные отчетные документы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1613284"/>
            <a:ext cx="1980000" cy="1800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Кадастровую оценку</a:t>
            </a:r>
            <a:b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делают ГБУ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11760" y="1613284"/>
            <a:ext cx="1980000" cy="1800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ГБУ принимают замечания</a:t>
            </a:r>
            <a:b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 промежуточным отчетным документам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8024" y="1651638"/>
            <a:ext cx="1980000" cy="1754326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ru-RU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Собственникам</a:t>
            </a:r>
            <a:b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нужна помощь в подготовке замечаний</a:t>
            </a:r>
          </a:p>
          <a:p>
            <a:pPr algn="ctr"/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 descr="ÐÐ°ÑÑÐ¸Ð½ÐºÐ¸ Ð¿Ð¾ Ð·Ð°Ð¿ÑÐ¾ÑÑ Ð¿ÑÐ¸ÑÐµÐ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916832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087504" y="234423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&gt;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15934" y="234888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&gt;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792198" y="233958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&gt;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987710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4" descr="https://png.pngtree.com/element_pic/16/12/07/17dd33c985d18141869eded7bd03d5c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2" descr="C:\Users\Admin\AppData\Local\Temp\Rar$DIa0.626\Group 9 (1).pn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t="8613" r="43089" b="31907"/>
          <a:stretch>
            <a:fillRect/>
          </a:stretch>
        </p:blipFill>
        <p:spPr bwMode="auto">
          <a:xfrm>
            <a:off x="-27567" y="0"/>
            <a:ext cx="9171567" cy="687867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933409" y="361089"/>
            <a:ext cx="74432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Московская область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8798" y="1679144"/>
            <a:ext cx="789241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chemeClr val="bg1"/>
                </a:solidFill>
              </a:rPr>
              <a:t>Проектные отчетные документы – 45 гигабайт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58747" y="2283879"/>
            <a:ext cx="750500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chemeClr val="bg1"/>
                </a:solidFill>
              </a:rPr>
              <a:t>3 109 </a:t>
            </a:r>
            <a:r>
              <a:rPr lang="en-US" sz="2600" b="1" dirty="0">
                <a:solidFill>
                  <a:schemeClr val="bg1"/>
                </a:solidFill>
              </a:rPr>
              <a:t>XML </a:t>
            </a:r>
            <a:r>
              <a:rPr lang="ru-RU" sz="2600" b="1" dirty="0">
                <a:solidFill>
                  <a:schemeClr val="bg1"/>
                </a:solidFill>
              </a:rPr>
              <a:t>файлов – исходный перечень ОО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29338" y="2776322"/>
            <a:ext cx="5510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26 054 XML файлов с данными;</a:t>
            </a:r>
            <a:r>
              <a:rPr lang="ru-RU" sz="2800" dirty="0"/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00279" y="3352841"/>
            <a:ext cx="646811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в т.ч.  24</a:t>
            </a:r>
            <a:r>
              <a:rPr lang="en-US" sz="2600" b="1" dirty="0">
                <a:solidFill>
                  <a:schemeClr val="bg1"/>
                </a:solidFill>
              </a:rPr>
              <a:t> </a:t>
            </a:r>
            <a:r>
              <a:rPr lang="ru-RU" sz="2600" b="1" dirty="0">
                <a:solidFill>
                  <a:schemeClr val="bg1"/>
                </a:solidFill>
              </a:rPr>
              <a:t>621</a:t>
            </a:r>
            <a:r>
              <a:rPr lang="en-US" sz="2600" b="1" dirty="0">
                <a:solidFill>
                  <a:schemeClr val="bg1"/>
                </a:solidFill>
              </a:rPr>
              <a:t> - </a:t>
            </a:r>
            <a:r>
              <a:rPr lang="ru-RU" sz="2600" b="1" dirty="0">
                <a:solidFill>
                  <a:schemeClr val="bg1"/>
                </a:solidFill>
              </a:rPr>
              <a:t>расчётных </a:t>
            </a:r>
            <a:r>
              <a:rPr lang="en-US" sz="2600" b="1" dirty="0">
                <a:solidFill>
                  <a:schemeClr val="bg1"/>
                </a:solidFill>
              </a:rPr>
              <a:t>XML </a:t>
            </a:r>
            <a:r>
              <a:rPr lang="ru-RU" sz="2600" b="1" dirty="0">
                <a:solidFill>
                  <a:schemeClr val="bg1"/>
                </a:solidFill>
              </a:rPr>
              <a:t>файлов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29338" y="3898583"/>
            <a:ext cx="867444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Количество объектов </a:t>
            </a:r>
            <a:endParaRPr lang="en-US" sz="2600" b="1" dirty="0">
              <a:solidFill>
                <a:schemeClr val="bg1"/>
              </a:solidFill>
            </a:endParaRPr>
          </a:p>
          <a:p>
            <a:r>
              <a:rPr lang="ru-RU" sz="2600" b="1" u="sng" dirty="0">
                <a:solidFill>
                  <a:schemeClr val="bg1"/>
                </a:solidFill>
              </a:rPr>
              <a:t>с неполными </a:t>
            </a:r>
            <a:r>
              <a:rPr lang="ru-RU" sz="2600" b="1" u="sng" dirty="0" smtClean="0">
                <a:solidFill>
                  <a:schemeClr val="bg1"/>
                </a:solidFill>
              </a:rPr>
              <a:t>характеристиками:</a:t>
            </a:r>
            <a:endParaRPr lang="ru-RU" sz="2600" b="1" u="sng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CD00017-4FD1-4B4A-BED0-611A54FBB17C}"/>
              </a:ext>
            </a:extLst>
          </p:cNvPr>
          <p:cNvSpPr/>
          <p:nvPr/>
        </p:nvSpPr>
        <p:spPr>
          <a:xfrm>
            <a:off x="7173066" y="6370218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provernalog.ru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9338" y="6062441"/>
            <a:ext cx="303124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</a:rPr>
              <a:t>1</a:t>
            </a:r>
            <a:r>
              <a:rPr lang="en-US" sz="2600" b="1" dirty="0" smtClean="0">
                <a:solidFill>
                  <a:schemeClr val="bg1"/>
                </a:solidFill>
              </a:rPr>
              <a:t> </a:t>
            </a:r>
            <a:r>
              <a:rPr lang="ru-RU" sz="2600" b="1" dirty="0">
                <a:solidFill>
                  <a:schemeClr val="bg1"/>
                </a:solidFill>
              </a:rPr>
              <a:t>142 файла </a:t>
            </a:r>
            <a:r>
              <a:rPr lang="en-US" sz="2600" b="1" dirty="0">
                <a:solidFill>
                  <a:schemeClr val="bg1"/>
                </a:solidFill>
              </a:rPr>
              <a:t>XML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9338" y="4982040"/>
            <a:ext cx="572018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</a:rPr>
              <a:t>Земельные участки – 275 000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9338" y="5503997"/>
            <a:ext cx="835704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</a:rPr>
              <a:t>Объекты капитального строительства – 288 000</a:t>
            </a:r>
            <a:endParaRPr lang="ru-RU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935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9574" t="13589" r="50058" b="3723"/>
          <a:stretch>
            <a:fillRect/>
          </a:stretch>
        </p:blipFill>
        <p:spPr bwMode="auto">
          <a:xfrm>
            <a:off x="-10852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7504" y="3645024"/>
            <a:ext cx="7632848" cy="9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 smtClean="0">
                <a:solidFill>
                  <a:srgbClr val="00B0F0"/>
                </a:solidFill>
              </a:rPr>
              <a:t>Provernalog.ru</a:t>
            </a:r>
            <a:endParaRPr lang="ru-RU" sz="8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4513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l="9525" t="14451" r="50029" b="6069"/>
          <a:stretch>
            <a:fillRect/>
          </a:stretch>
        </p:blipFill>
        <p:spPr bwMode="auto">
          <a:xfrm>
            <a:off x="-122048" y="0"/>
            <a:ext cx="9662600" cy="695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24513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15652" t="20231" r="57103" b="2890"/>
          <a:stretch>
            <a:fillRect/>
          </a:stretch>
        </p:blipFill>
        <p:spPr bwMode="auto">
          <a:xfrm>
            <a:off x="1475656" y="116632"/>
            <a:ext cx="5832648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24513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l="13902" t="13873" r="50984" b="3468"/>
          <a:stretch>
            <a:fillRect/>
          </a:stretch>
        </p:blipFill>
        <p:spPr bwMode="auto">
          <a:xfrm>
            <a:off x="625536" y="119062"/>
            <a:ext cx="7892927" cy="661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24513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12514</TotalTime>
  <Words>419</Words>
  <Application>Microsoft Office PowerPoint</Application>
  <PresentationFormat>Экран (4:3)</PresentationFormat>
  <Paragraphs>101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Ключевые растяжки</vt:lpstr>
      <vt:lpstr>Взаимодействие с ГБУ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Михаил</cp:lastModifiedBy>
  <cp:revision>343</cp:revision>
  <cp:lastPrinted>2017-01-11T19:29:23Z</cp:lastPrinted>
  <dcterms:created xsi:type="dcterms:W3CDTF">2011-04-20T12:27:46Z</dcterms:created>
  <dcterms:modified xsi:type="dcterms:W3CDTF">2018-11-24T22:31:34Z</dcterms:modified>
</cp:coreProperties>
</file>