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57" r:id="rId4"/>
    <p:sldId id="864" r:id="rId5"/>
    <p:sldId id="851" r:id="rId6"/>
    <p:sldId id="861" r:id="rId7"/>
    <p:sldId id="862" r:id="rId8"/>
    <p:sldId id="855" r:id="rId9"/>
    <p:sldId id="8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2d2" initials="r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15" autoAdjust="0"/>
    <p:restoredTop sz="86433" autoAdjust="0"/>
  </p:normalViewPr>
  <p:slideViewPr>
    <p:cSldViewPr snapToGrid="0">
      <p:cViewPr varScale="1">
        <p:scale>
          <a:sx n="101" d="100"/>
          <a:sy n="101" d="100"/>
        </p:scale>
        <p:origin x="-630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FCA6AB-FC19-4869-AE50-1A25A598BE4F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2FC19A-55AD-4668-8F82-9C48BFF6F9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146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Правовое регулирование земельных отношений</a:t>
            </a:r>
          </a:p>
          <a:p>
            <a:r>
              <a:rPr lang="ru-RU" dirty="0"/>
              <a:t>Совершение сделок акционерным обществом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FC19A-55AD-4668-8F82-9C48BFF6F91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645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Правовое регулирование земельных отношений</a:t>
            </a:r>
          </a:p>
          <a:p>
            <a:r>
              <a:rPr lang="ru-RU" dirty="0"/>
              <a:t>Совершение сделок акционерным обществом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FC19A-55AD-4668-8F82-9C48BFF6F91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8992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FC19A-55AD-4668-8F82-9C48BFF6F91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638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08A6316-1F62-4F65-B845-6355D2C77B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F63893D-4CC8-459A-A84A-A33A136831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F6DA484-11E9-46AC-B9FD-59A9DB1C8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F484B-7672-4E26-9273-4DC1CDEE9762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02408FB-FC64-4B3F-B124-663F72D75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EDC29A1-BBD8-46EF-B1D1-9AE7A2C87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5CA56-2C68-4966-BB30-394B2916A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523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4D1F52-DCA4-4F22-B318-4CB2703AD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8538169-06C9-4F54-B69C-2F090E4C4C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738A9E4-675A-4CF2-A87A-DC06E583D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F484B-7672-4E26-9273-4DC1CDEE9762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30DB352-0DAD-42B1-AC1F-8781629E4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11367E7-F6C0-42E4-B210-2859BEBD2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5CA56-2C68-4966-BB30-394B2916A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498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1387C086-6002-43F1-85B2-F202D573C6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852AA46-E70E-48DC-8BE0-E2B3E6BE54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A1FD8C5-41BE-43FD-A33F-5655F26CD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F484B-7672-4E26-9273-4DC1CDEE9762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F60A069-4634-4BC0-9C9E-AEDB57FD3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81AF090-7915-4971-BB75-1C79FF6C0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5CA56-2C68-4966-BB30-394B2916A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59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E0F579-F23A-41B1-80D0-4896E54DD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8959017-4CA7-4054-B288-6F57EFC19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8925ACB-8E64-401A-BF4D-13CFDD638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F484B-7672-4E26-9273-4DC1CDEE9762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78A64EF-89C0-4FC6-9C48-37A965CB0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ED0C605-6134-4A54-AEE2-45A84149F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5CA56-2C68-4966-BB30-394B2916A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305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8995624-7465-45FD-A139-DB04CC9F5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287EBFD-222D-444F-A130-DC493E8D84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13FE25C-A8F7-4E1B-9E64-D38002AB7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F484B-7672-4E26-9273-4DC1CDEE9762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5D29A3E-4637-4B8B-99AC-413BB49AE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5290F25-EA4A-4346-A127-749AD74A6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5CA56-2C68-4966-BB30-394B2916A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850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F3B9B5-3E50-455F-B826-1B7D58EF2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D68DAF7-EF50-4B9A-AC27-31EF958EB5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E6E4070-5869-4045-A75B-31F2414E8A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5B7BBBD-18F2-41A0-AF67-DFEC453D8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F484B-7672-4E26-9273-4DC1CDEE9762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691ABD1-F6B0-445C-B150-AD9A35A2B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79E6138-2C04-4B9D-9A19-B42E5FBB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5CA56-2C68-4966-BB30-394B2916A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076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7330E02-D8F2-4093-B27B-009918753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0485289-E721-4E97-82FC-9F0EF5D2B0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CA44AC7-13AD-42E3-89E2-0736C1CD7B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04DEED1-E6D0-425D-86EB-66DE5B94A7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BAFE62E8-966B-43BC-8F6A-E34B10D061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4979F365-B587-4A14-96EB-12D78F873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F484B-7672-4E26-9273-4DC1CDEE9762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6DE7D2FA-ACA1-476F-A7A2-D289CC690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B001FCD-3E27-49F7-A509-B0E8970B0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5CA56-2C68-4966-BB30-394B2916A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374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01EF531-C52C-4A9A-B866-B131AFD7F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935391D-3986-4DAE-9C95-896D2BEDA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F484B-7672-4E26-9273-4DC1CDEE9762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4147BCC-1D9E-4529-98DB-52B1C3D77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2A0C21F-3031-46C5-8647-E711138BE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5CA56-2C68-4966-BB30-394B2916A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733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B201FEFE-BCA4-4F86-A476-947D0608F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F484B-7672-4E26-9273-4DC1CDEE9762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B2C1839-0E66-4F14-8A87-670D6BEB9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0E1002B-72DB-4369-8A16-B50454668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5CA56-2C68-4966-BB30-394B2916A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242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57EB7FA-D771-4A65-93AA-3A7301D4A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34EC900-EE24-4181-ADC0-A38630C58F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2C29798-F717-4201-BC34-EB25B7A0A1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564D657-F24F-48A2-8120-B5A49C22E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F484B-7672-4E26-9273-4DC1CDEE9762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C985C38-4E15-49B6-97F8-8479E5A40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1A5D6DE-0F3F-4BF4-B4C4-388FBBF38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5CA56-2C68-4966-BB30-394B2916A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868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A88F150-636F-4BEC-B4CB-85EB45036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ED0C5EF2-944B-4CDA-984C-C17E8973F8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DA3240A-EE47-4BCC-87F7-228A419EA7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3939F2C-7D73-41EB-A267-AC6D939BE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F484B-7672-4E26-9273-4DC1CDEE9762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40149DB-EC49-4660-842E-BFBEE9D3C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95AC599-D93F-4DB7-B280-F10A5607B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5CA56-2C68-4966-BB30-394B2916A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812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B25AA6-A243-4A22-81D3-17DA413CC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AE66BB4-FD41-4CFC-9048-9B39A7F239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FF30169-70EA-437C-A85C-A3AC60C370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F484B-7672-4E26-9273-4DC1CDEE9762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DCAA918-96DA-4157-8A70-33A8C95FA6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FE276F3-2248-4A42-AC83-F91C27EE08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5CA56-2C68-4966-BB30-394B2916A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414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4004862" y="4147569"/>
            <a:ext cx="4824536" cy="1575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>
                <a:solidFill>
                  <a:srgbClr val="0070C0"/>
                </a:solidFill>
                <a:latin typeface="Calibri" panose="020F0502020204030204" pitchFamily="34" charset="0"/>
              </a:rPr>
              <a:t>ИЛЬИН Максим Олегович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</a:rPr>
              <a:t>к.э.н., Исполнительный директор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</a:rPr>
              <a:t>Ассоциации «СРОО «Экспертный</a:t>
            </a:r>
            <a:r>
              <a:rPr lang="ru-RU" b="1" kern="0" dirty="0">
                <a:solidFill>
                  <a:srgbClr val="0070C0"/>
                </a:solidFill>
                <a:latin typeface="Calibri" panose="020F0502020204030204" pitchFamily="34" charset="0"/>
              </a:rPr>
              <a:t> совет»,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>
                <a:solidFill>
                  <a:srgbClr val="0070C0"/>
                </a:solidFill>
                <a:latin typeface="Calibri" panose="020F0502020204030204" pitchFamily="34" charset="0"/>
              </a:rPr>
              <a:t>участник движения </a:t>
            </a:r>
            <a:r>
              <a:rPr lang="en-US" b="1" kern="0" dirty="0">
                <a:solidFill>
                  <a:srgbClr val="0070C0"/>
                </a:solidFill>
                <a:latin typeface="Calibri" panose="020F0502020204030204" pitchFamily="34" charset="0"/>
              </a:rPr>
              <a:t>#</a:t>
            </a:r>
            <a:r>
              <a:rPr lang="ru-RU" b="1" kern="0" dirty="0" err="1">
                <a:solidFill>
                  <a:srgbClr val="0070C0"/>
                </a:solidFill>
                <a:latin typeface="Calibri" panose="020F0502020204030204" pitchFamily="34" charset="0"/>
              </a:rPr>
              <a:t>оценщикивместе</a:t>
            </a:r>
            <a:endParaRPr kumimoji="0" lang="ru-RU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865017"/>
            <a:ext cx="12192000" cy="1253183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n-US" sz="5400" b="1" dirty="0">
                <a:solidFill>
                  <a:srgbClr val="FF0000"/>
                </a:solidFill>
                <a:latin typeface="Calibri" panose="020F0502020204030204" pitchFamily="34" charset="0"/>
              </a:rPr>
              <a:t>#</a:t>
            </a:r>
            <a:r>
              <a:rPr lang="ru-RU" sz="5400" b="1" dirty="0">
                <a:solidFill>
                  <a:srgbClr val="FF0000"/>
                </a:solidFill>
                <a:latin typeface="Calibri" panose="020F0502020204030204" pitchFamily="34" charset="0"/>
              </a:rPr>
              <a:t>ОЦЕНЩИКИВМЕСТЕ – </a:t>
            </a:r>
            <a:br>
              <a:rPr lang="ru-RU" sz="5400" b="1" dirty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самоорганизация в интересах профессии</a:t>
            </a:r>
            <a:endParaRPr lang="ru-RU" sz="28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6497960"/>
            <a:ext cx="12192000" cy="360040"/>
          </a:xfrm>
        </p:spPr>
        <p:txBody>
          <a:bodyPr>
            <a:normAutofit/>
          </a:bodyPr>
          <a:lstStyle/>
          <a:p>
            <a:pPr lvl="0" eaLnBrk="1" hangingPunct="1"/>
            <a:r>
              <a:rPr lang="ru-RU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Москва, 26.11.2018</a:t>
            </a:r>
          </a:p>
        </p:txBody>
      </p:sp>
      <p:pic>
        <p:nvPicPr>
          <p:cNvPr id="7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261" y="5457299"/>
            <a:ext cx="1617410" cy="4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xmlns="" id="{04B86F65-1539-4758-B1EC-C569F4004C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7476"/>
            <a:ext cx="12192000" cy="4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n-US" b="1" kern="0" dirty="0">
                <a:solidFill>
                  <a:srgbClr val="0070C0"/>
                </a:solidFill>
                <a:latin typeface="Calibri" panose="020F0502020204030204" pitchFamily="34" charset="0"/>
              </a:rPr>
              <a:t>V </a:t>
            </a:r>
            <a:r>
              <a:rPr lang="ru-RU" b="1" kern="0" dirty="0">
                <a:solidFill>
                  <a:srgbClr val="0070C0"/>
                </a:solidFill>
                <a:latin typeface="Calibri" panose="020F0502020204030204" pitchFamily="34" charset="0"/>
              </a:rPr>
              <a:t>Всероссийской форум Оценщиков</a:t>
            </a:r>
          </a:p>
        </p:txBody>
      </p:sp>
      <p:pic>
        <p:nvPicPr>
          <p:cNvPr id="9" name="Picture 2" descr="https://srosovet.ru/content/editor/old/imo1.jpg">
            <a:extLst>
              <a:ext uri="{FF2B5EF4-FFF2-40B4-BE49-F238E27FC236}">
                <a16:creationId xmlns:a16="http://schemas.microsoft.com/office/drawing/2014/main" xmlns="" id="{4B967D5B-534E-4799-B661-A3D5319D0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47493" y="4197928"/>
            <a:ext cx="1229971" cy="1751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E6DE0F4C-1E26-4E12-AC51-92B5BCC27E01}"/>
              </a:ext>
            </a:extLst>
          </p:cNvPr>
          <p:cNvCxnSpPr/>
          <p:nvPr/>
        </p:nvCxnSpPr>
        <p:spPr>
          <a:xfrm>
            <a:off x="0" y="732361"/>
            <a:ext cx="12192000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t="6772"/>
          <a:stretch/>
        </p:blipFill>
        <p:spPr>
          <a:xfrm>
            <a:off x="0" y="13087"/>
            <a:ext cx="1866900" cy="719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644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1">
            <a:extLst>
              <a:ext uri="{FF2B5EF4-FFF2-40B4-BE49-F238E27FC236}">
                <a16:creationId xmlns:a16="http://schemas.microsoft.com/office/drawing/2014/main" xmlns="" id="{598BED32-B57E-4682-AA14-A14AF8F21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96464" y="6569968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2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F16E6C9-63EB-4543-A349-9F798EB55FF1}"/>
              </a:ext>
            </a:extLst>
          </p:cNvPr>
          <p:cNvSpPr txBox="1"/>
          <p:nvPr/>
        </p:nvSpPr>
        <p:spPr>
          <a:xfrm>
            <a:off x="6283019" y="5308987"/>
            <a:ext cx="482453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Calibri" panose="020F0502020204030204" pitchFamily="34" charset="0"/>
              </a:rPr>
              <a:t>изменения в головах</a:t>
            </a:r>
          </a:p>
          <a:p>
            <a:r>
              <a:rPr lang="ru-RU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(поведение, схемы </a:t>
            </a:r>
            <a:r>
              <a:rPr lang="ru-RU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организации</a:t>
            </a:r>
            <a:br>
              <a:rPr lang="ru-RU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и </a:t>
            </a:r>
            <a:r>
              <a:rPr lang="ru-RU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методы </a:t>
            </a:r>
            <a:r>
              <a:rPr lang="ru-RU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взаимодействия) </a:t>
            </a:r>
            <a:endParaRPr lang="ru-RU" sz="16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pic>
        <p:nvPicPr>
          <p:cNvPr id="18" name="Picture 4" descr="Картинки по запросу айсберг вектор">
            <a:extLst>
              <a:ext uri="{FF2B5EF4-FFF2-40B4-BE49-F238E27FC236}">
                <a16:creationId xmlns:a16="http://schemas.microsoft.com/office/drawing/2014/main" xmlns="" id="{EAE3CF51-4FDC-4ED3-B2AC-E88E4E9B79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218" y="1528277"/>
            <a:ext cx="4874176" cy="5119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2">
            <a:extLst>
              <a:ext uri="{FF2B5EF4-FFF2-40B4-BE49-F238E27FC236}">
                <a16:creationId xmlns:a16="http://schemas.microsoft.com/office/drawing/2014/main" xmlns="" id="{0737A33B-1875-44DC-97F9-65866000A8DC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12192000" cy="7417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Дискурс об экзамене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8EF156E4-E059-434F-8DE7-C6E572AE01EA}"/>
              </a:ext>
            </a:extLst>
          </p:cNvPr>
          <p:cNvSpPr txBox="1"/>
          <p:nvPr/>
        </p:nvSpPr>
        <p:spPr>
          <a:xfrm>
            <a:off x="6283019" y="1528276"/>
            <a:ext cx="39969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качество вопросов, процедура, подготовка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7628EF9E-420D-4B9D-A9B8-508FC2EEAA42}"/>
              </a:ext>
            </a:extLst>
          </p:cNvPr>
          <p:cNvSpPr/>
          <p:nvPr/>
        </p:nvSpPr>
        <p:spPr>
          <a:xfrm>
            <a:off x="9296219" y="2454825"/>
            <a:ext cx="16786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</a:rPr>
              <a:t>видимая часть</a:t>
            </a:r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D73ADA9F-2F56-443E-AA07-A03ECA291910}"/>
              </a:ext>
            </a:extLst>
          </p:cNvPr>
          <p:cNvSpPr/>
          <p:nvPr/>
        </p:nvSpPr>
        <p:spPr>
          <a:xfrm>
            <a:off x="9241603" y="5001427"/>
            <a:ext cx="15808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</a:rPr>
              <a:t>скрытая часть</a:t>
            </a:r>
            <a:endParaRPr lang="ru-RU" dirty="0"/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xmlns="" id="{AA5A2874-0D7A-42E6-9081-AC086F6BDC48}"/>
              </a:ext>
            </a:extLst>
          </p:cNvPr>
          <p:cNvCxnSpPr>
            <a:cxnSpLocks/>
          </p:cNvCxnSpPr>
          <p:nvPr/>
        </p:nvCxnSpPr>
        <p:spPr>
          <a:xfrm flipH="1">
            <a:off x="3992663" y="2482383"/>
            <a:ext cx="2290356" cy="859741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93488CB8-0498-41EB-BF70-02B5166CD57B}"/>
              </a:ext>
            </a:extLst>
          </p:cNvPr>
          <p:cNvCxnSpPr>
            <a:cxnSpLocks/>
          </p:cNvCxnSpPr>
          <p:nvPr/>
        </p:nvCxnSpPr>
        <p:spPr>
          <a:xfrm flipH="1" flipV="1">
            <a:off x="3992663" y="4434049"/>
            <a:ext cx="2290356" cy="936710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xmlns="" id="{EED86A9D-2EC6-410D-AF6D-CE019DD01D76}"/>
              </a:ext>
            </a:extLst>
          </p:cNvPr>
          <p:cNvCxnSpPr>
            <a:cxnSpLocks/>
          </p:cNvCxnSpPr>
          <p:nvPr/>
        </p:nvCxnSpPr>
        <p:spPr>
          <a:xfrm flipH="1">
            <a:off x="6283020" y="2482383"/>
            <a:ext cx="4577485" cy="0"/>
          </a:xfrm>
          <a:prstGeom prst="line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xmlns="" id="{85FE91B4-DB53-488F-9A6B-CCFDDEDE1730}"/>
              </a:ext>
            </a:extLst>
          </p:cNvPr>
          <p:cNvCxnSpPr>
            <a:cxnSpLocks/>
          </p:cNvCxnSpPr>
          <p:nvPr/>
        </p:nvCxnSpPr>
        <p:spPr>
          <a:xfrm flipH="1">
            <a:off x="6283019" y="5370759"/>
            <a:ext cx="4429000" cy="0"/>
          </a:xfrm>
          <a:prstGeom prst="line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0830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1">
            <a:extLst>
              <a:ext uri="{FF2B5EF4-FFF2-40B4-BE49-F238E27FC236}">
                <a16:creationId xmlns:a16="http://schemas.microsoft.com/office/drawing/2014/main" xmlns="" id="{598BED32-B57E-4682-AA14-A14AF8F21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96464" y="6569968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3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75A39459-2C86-4A36-8B57-EBF1C4AA7730}"/>
              </a:ext>
            </a:extLst>
          </p:cNvPr>
          <p:cNvSpPr txBox="1">
            <a:spLocks noChangeArrowheads="1"/>
          </p:cNvSpPr>
          <p:nvPr/>
        </p:nvSpPr>
        <p:spPr>
          <a:xfrm>
            <a:off x="5435312" y="12252"/>
            <a:ext cx="6756687" cy="7417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Сигнал к развитию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11FABDA6-70D4-4C66-A449-B65B1A7532EF}"/>
              </a:ext>
            </a:extLst>
          </p:cNvPr>
          <p:cNvSpPr txBox="1"/>
          <p:nvPr/>
        </p:nvSpPr>
        <p:spPr>
          <a:xfrm>
            <a:off x="5821378" y="1612674"/>
            <a:ext cx="5750528" cy="108000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База вопросов закрыта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5691F6D-C27D-4781-8DAC-24FA5062239C}"/>
              </a:ext>
            </a:extLst>
          </p:cNvPr>
          <p:cNvSpPr txBox="1"/>
          <p:nvPr/>
        </p:nvSpPr>
        <p:spPr>
          <a:xfrm>
            <a:off x="5821378" y="3399883"/>
            <a:ext cx="5750528" cy="108000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Качество вопросов – </a:t>
            </a:r>
            <a:r>
              <a:rPr lang="ru-RU" sz="28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низкое</a:t>
            </a:r>
            <a:endParaRPr lang="ru-RU" sz="28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A8A97EE-FBEA-4C9D-B324-A848932E2EBE}"/>
              </a:ext>
            </a:extLst>
          </p:cNvPr>
          <p:cNvSpPr txBox="1"/>
          <p:nvPr/>
        </p:nvSpPr>
        <p:spPr>
          <a:xfrm>
            <a:off x="5821378" y="5187092"/>
            <a:ext cx="5750528" cy="108000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Несоответствие</a:t>
            </a:r>
            <a:b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правилам делового оборота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48696DC-E455-4BA2-96BC-0EEE9EE8E4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2" r="11111"/>
          <a:stretch/>
        </p:blipFill>
        <p:spPr>
          <a:xfrm>
            <a:off x="0" y="0"/>
            <a:ext cx="52359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692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1">
            <a:extLst>
              <a:ext uri="{FF2B5EF4-FFF2-40B4-BE49-F238E27FC236}">
                <a16:creationId xmlns:a16="http://schemas.microsoft.com/office/drawing/2014/main" xmlns="" id="{598BED32-B57E-4682-AA14-A14AF8F21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96464" y="6569968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4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8" name="Прямоугольник 8"/>
          <p:cNvSpPr/>
          <p:nvPr/>
        </p:nvSpPr>
        <p:spPr>
          <a:xfrm>
            <a:off x="7954491" y="1321194"/>
            <a:ext cx="527720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4" descr="https://srosovet.ru/content/editor/ars2017/seminar%20v%20piter/kirshina.png">
            <a:extLst>
              <a:ext uri="{FF2B5EF4-FFF2-40B4-BE49-F238E27FC236}">
                <a16:creationId xmlns="" xmlns:a16="http://schemas.microsoft.com/office/drawing/2014/main" id="{C9267669-B118-4265-9B0C-0D0A2BEE3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351" y="3057421"/>
            <a:ext cx="1080000" cy="1080000"/>
          </a:xfrm>
          <a:prstGeom prst="ellipse">
            <a:avLst/>
          </a:prstGeom>
          <a:ln w="12700" cap="rnd">
            <a:solidFill>
              <a:srgbClr val="0070C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Фото Светланы Бригидиной.">
            <a:extLst>
              <a:ext uri="{FF2B5EF4-FFF2-40B4-BE49-F238E27FC236}">
                <a16:creationId xmlns="" xmlns:a16="http://schemas.microsoft.com/office/drawing/2014/main" id="{B736BF1F-8B2A-475B-942C-A54BB9F9AE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370" y="4772972"/>
            <a:ext cx="1080000" cy="1080000"/>
          </a:xfrm>
          <a:prstGeom prst="ellipse">
            <a:avLst/>
          </a:prstGeom>
          <a:ln w="12700" cap="rnd">
            <a:solidFill>
              <a:srgbClr val="0070C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Картинки по запросу человечек">
            <a:extLst>
              <a:ext uri="{FF2B5EF4-FFF2-40B4-BE49-F238E27FC236}">
                <a16:creationId xmlns=""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899" y="2134379"/>
            <a:ext cx="1080000" cy="1080000"/>
          </a:xfrm>
          <a:prstGeom prst="ellipse">
            <a:avLst/>
          </a:prstGeom>
          <a:ln w="12700" cap="rnd">
            <a:solidFill>
              <a:srgbClr val="0070C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Прямая соединительная линия 18">
            <a:extLst>
              <a:ext uri="{FF2B5EF4-FFF2-40B4-BE49-F238E27FC236}">
                <a16:creationId xmlns="" xmlns:a16="http://schemas.microsoft.com/office/drawing/2014/main" id="{A9FFA4AD-D546-4E9C-91D2-E93C68C1C8BD}"/>
              </a:ext>
            </a:extLst>
          </p:cNvPr>
          <p:cNvCxnSpPr>
            <a:endCxn id="9" idx="0"/>
          </p:cNvCxnSpPr>
          <p:nvPr/>
        </p:nvCxnSpPr>
        <p:spPr>
          <a:xfrm>
            <a:off x="7503876" y="2489952"/>
            <a:ext cx="174475" cy="567469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9">
            <a:extLst>
              <a:ext uri="{FF2B5EF4-FFF2-40B4-BE49-F238E27FC236}">
                <a16:creationId xmlns="" xmlns:a16="http://schemas.microsoft.com/office/drawing/2014/main" id="{CEBB9127-796C-451A-9CA1-3B8D07CAADE9}"/>
              </a:ext>
            </a:extLst>
          </p:cNvPr>
          <p:cNvCxnSpPr>
            <a:cxnSpLocks/>
          </p:cNvCxnSpPr>
          <p:nvPr/>
        </p:nvCxnSpPr>
        <p:spPr>
          <a:xfrm>
            <a:off x="8043876" y="1949952"/>
            <a:ext cx="792562" cy="221737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20">
            <a:extLst>
              <a:ext uri="{FF2B5EF4-FFF2-40B4-BE49-F238E27FC236}">
                <a16:creationId xmlns="" xmlns:a16="http://schemas.microsoft.com/office/drawing/2014/main" id="{688DB41E-293F-4B6C-93A6-B17CBBDA8F2C}"/>
              </a:ext>
            </a:extLst>
          </p:cNvPr>
          <p:cNvCxnSpPr>
            <a:cxnSpLocks/>
            <a:stCxn id="9" idx="6"/>
          </p:cNvCxnSpPr>
          <p:nvPr/>
        </p:nvCxnSpPr>
        <p:spPr>
          <a:xfrm>
            <a:off x="8218351" y="3597421"/>
            <a:ext cx="624268" cy="265196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21">
            <a:extLst>
              <a:ext uri="{FF2B5EF4-FFF2-40B4-BE49-F238E27FC236}">
                <a16:creationId xmlns="" xmlns:a16="http://schemas.microsoft.com/office/drawing/2014/main" id="{E5A5D86F-1AEF-4E3E-B5B5-CABF5CBA80DD}"/>
              </a:ext>
            </a:extLst>
          </p:cNvPr>
          <p:cNvCxnSpPr>
            <a:cxnSpLocks/>
          </p:cNvCxnSpPr>
          <p:nvPr/>
        </p:nvCxnSpPr>
        <p:spPr>
          <a:xfrm flipH="1">
            <a:off x="9382619" y="2711689"/>
            <a:ext cx="5118" cy="610928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2">
            <a:extLst>
              <a:ext uri="{FF2B5EF4-FFF2-40B4-BE49-F238E27FC236}">
                <a16:creationId xmlns="" xmlns:a16="http://schemas.microsoft.com/office/drawing/2014/main" id="{FE32BB09-F618-4E16-ADAB-A82C8DAA4218}"/>
              </a:ext>
            </a:extLst>
          </p:cNvPr>
          <p:cNvCxnSpPr>
            <a:cxnSpLocks/>
          </p:cNvCxnSpPr>
          <p:nvPr/>
        </p:nvCxnSpPr>
        <p:spPr>
          <a:xfrm flipH="1">
            <a:off x="9022211" y="4426911"/>
            <a:ext cx="221519" cy="562897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3">
            <a:extLst>
              <a:ext uri="{FF2B5EF4-FFF2-40B4-BE49-F238E27FC236}">
                <a16:creationId xmlns="" xmlns:a16="http://schemas.microsoft.com/office/drawing/2014/main" id="{69AC3B43-DE07-46F8-91BA-C8BE75AD1C83}"/>
              </a:ext>
            </a:extLst>
          </p:cNvPr>
          <p:cNvCxnSpPr>
            <a:cxnSpLocks/>
          </p:cNvCxnSpPr>
          <p:nvPr/>
        </p:nvCxnSpPr>
        <p:spPr>
          <a:xfrm flipH="1">
            <a:off x="7427033" y="4140370"/>
            <a:ext cx="251318" cy="431005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4">
            <a:extLst>
              <a:ext uri="{FF2B5EF4-FFF2-40B4-BE49-F238E27FC236}">
                <a16:creationId xmlns="" xmlns:a16="http://schemas.microsoft.com/office/drawing/2014/main" id="{1206FBCB-34E4-4E5F-868B-1BB69560BE60}"/>
              </a:ext>
            </a:extLst>
          </p:cNvPr>
          <p:cNvCxnSpPr>
            <a:cxnSpLocks/>
          </p:cNvCxnSpPr>
          <p:nvPr/>
        </p:nvCxnSpPr>
        <p:spPr>
          <a:xfrm flipH="1">
            <a:off x="5261757" y="3175115"/>
            <a:ext cx="590066" cy="1597857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5">
            <a:extLst>
              <a:ext uri="{FF2B5EF4-FFF2-40B4-BE49-F238E27FC236}">
                <a16:creationId xmlns="" xmlns:a16="http://schemas.microsoft.com/office/drawing/2014/main" id="{4F5A9F39-5543-4EF6-B231-B09A31E7F429}"/>
              </a:ext>
            </a:extLst>
          </p:cNvPr>
          <p:cNvCxnSpPr>
            <a:cxnSpLocks/>
            <a:endCxn id="9" idx="2"/>
          </p:cNvCxnSpPr>
          <p:nvPr/>
        </p:nvCxnSpPr>
        <p:spPr>
          <a:xfrm>
            <a:off x="6496617" y="3054472"/>
            <a:ext cx="641734" cy="542949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6">
            <a:extLst>
              <a:ext uri="{FF2B5EF4-FFF2-40B4-BE49-F238E27FC236}">
                <a16:creationId xmlns="" xmlns:a16="http://schemas.microsoft.com/office/drawing/2014/main" id="{AB284C4C-D3CD-42E1-8CE6-17D6795E216A}"/>
              </a:ext>
            </a:extLst>
          </p:cNvPr>
          <p:cNvCxnSpPr>
            <a:cxnSpLocks/>
            <a:stCxn id="12" idx="7"/>
          </p:cNvCxnSpPr>
          <p:nvPr/>
        </p:nvCxnSpPr>
        <p:spPr>
          <a:xfrm flipV="1">
            <a:off x="6460737" y="1949952"/>
            <a:ext cx="503139" cy="342589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8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  <a:stCxn id="11" idx="6"/>
          </p:cNvCxnSpPr>
          <p:nvPr/>
        </p:nvCxnSpPr>
        <p:spPr>
          <a:xfrm flipV="1">
            <a:off x="5640370" y="5111375"/>
            <a:ext cx="1246663" cy="201597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9">
            <a:extLst>
              <a:ext uri="{FF2B5EF4-FFF2-40B4-BE49-F238E27FC236}">
                <a16:creationId xmlns="" xmlns:a16="http://schemas.microsoft.com/office/drawing/2014/main" id="{00CFF049-3092-4F5E-BB37-551E5AD100FD}"/>
              </a:ext>
            </a:extLst>
          </p:cNvPr>
          <p:cNvCxnSpPr>
            <a:cxnSpLocks/>
          </p:cNvCxnSpPr>
          <p:nvPr/>
        </p:nvCxnSpPr>
        <p:spPr>
          <a:xfrm>
            <a:off x="7967033" y="5140847"/>
            <a:ext cx="515178" cy="388961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" descr="https://srosovet.ru/content/editor/ars2017/seminar-intensiv%2012-13%20okt%20MFTI/mr-Zumberg.png">
            <a:extLst>
              <a:ext uri="{FF2B5EF4-FFF2-40B4-BE49-F238E27FC236}">
                <a16:creationId xmlns="" xmlns:a16="http://schemas.microsoft.com/office/drawing/2014/main" id="{C53E557C-374B-4353-8A35-3D7314478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004" y="1345432"/>
            <a:ext cx="1080000" cy="1080000"/>
          </a:xfrm>
          <a:prstGeom prst="ellipse">
            <a:avLst/>
          </a:prstGeom>
          <a:ln w="12700" cap="rnd">
            <a:solidFill>
              <a:srgbClr val="0070C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Прямая соединительная линия 33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>
            <a:off x="4719794" y="2119881"/>
            <a:ext cx="819410" cy="387370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10" descr="Картинки по запросу человечек">
            <a:extLst>
              <a:ext uri="{FF2B5EF4-FFF2-40B4-BE49-F238E27FC236}">
                <a16:creationId xmlns=""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836" y="1280111"/>
            <a:ext cx="423967" cy="423967"/>
          </a:xfrm>
          <a:prstGeom prst="ellipse">
            <a:avLst/>
          </a:prstGeom>
          <a:ln w="12700" cap="rnd">
            <a:solidFill>
              <a:srgbClr val="0070C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Картинки по запросу человечек">
            <a:extLst>
              <a:ext uri="{FF2B5EF4-FFF2-40B4-BE49-F238E27FC236}">
                <a16:creationId xmlns=""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396" y="3585077"/>
            <a:ext cx="423967" cy="423967"/>
          </a:xfrm>
          <a:prstGeom prst="ellipse">
            <a:avLst/>
          </a:prstGeom>
          <a:ln w="12700" cap="rnd">
            <a:solidFill>
              <a:srgbClr val="0070C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0" descr="Картинки по запросу человечек">
            <a:extLst>
              <a:ext uri="{FF2B5EF4-FFF2-40B4-BE49-F238E27FC236}">
                <a16:creationId xmlns=""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617" y="4548544"/>
            <a:ext cx="423967" cy="423967"/>
          </a:xfrm>
          <a:prstGeom prst="ellipse">
            <a:avLst/>
          </a:prstGeom>
          <a:ln w="12700" cap="rnd">
            <a:solidFill>
              <a:srgbClr val="0070C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0" descr="Картинки по запросу человечек">
            <a:extLst>
              <a:ext uri="{FF2B5EF4-FFF2-40B4-BE49-F238E27FC236}">
                <a16:creationId xmlns=""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804" y="1990162"/>
            <a:ext cx="423967" cy="423967"/>
          </a:xfrm>
          <a:prstGeom prst="ellipse">
            <a:avLst/>
          </a:prstGeom>
          <a:ln w="12700" cap="rnd">
            <a:solidFill>
              <a:srgbClr val="0070C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Картинки по запросу человечек">
            <a:extLst>
              <a:ext uri="{FF2B5EF4-FFF2-40B4-BE49-F238E27FC236}">
                <a16:creationId xmlns=""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616" y="2665978"/>
            <a:ext cx="423967" cy="423967"/>
          </a:xfrm>
          <a:prstGeom prst="ellipse">
            <a:avLst/>
          </a:prstGeom>
          <a:ln w="12700" cap="rnd">
            <a:solidFill>
              <a:srgbClr val="0070C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0" descr="Картинки по запросу человечек">
            <a:extLst>
              <a:ext uri="{FF2B5EF4-FFF2-40B4-BE49-F238E27FC236}">
                <a16:creationId xmlns=""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380" y="1373572"/>
            <a:ext cx="423967" cy="423967"/>
          </a:xfrm>
          <a:prstGeom prst="ellipse">
            <a:avLst/>
          </a:prstGeom>
          <a:ln w="12700" cap="rnd">
            <a:solidFill>
              <a:srgbClr val="0070C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0" descr="Картинки по запросу человечек">
            <a:extLst>
              <a:ext uri="{FF2B5EF4-FFF2-40B4-BE49-F238E27FC236}">
                <a16:creationId xmlns=""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866" y="4353985"/>
            <a:ext cx="423967" cy="423967"/>
          </a:xfrm>
          <a:prstGeom prst="ellipse">
            <a:avLst/>
          </a:prstGeom>
          <a:ln w="12700" cap="rnd">
            <a:solidFill>
              <a:srgbClr val="0070C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0" descr="Картинки по запросу человечек">
            <a:extLst>
              <a:ext uri="{FF2B5EF4-FFF2-40B4-BE49-F238E27FC236}">
                <a16:creationId xmlns=""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506" y="5842684"/>
            <a:ext cx="423967" cy="423967"/>
          </a:xfrm>
          <a:prstGeom prst="ellipse">
            <a:avLst/>
          </a:prstGeom>
          <a:ln w="12700" cap="rnd">
            <a:solidFill>
              <a:srgbClr val="0070C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0" descr="Картинки по запросу человечек">
            <a:extLst>
              <a:ext uri="{FF2B5EF4-FFF2-40B4-BE49-F238E27FC236}">
                <a16:creationId xmlns=""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705" y="5802556"/>
            <a:ext cx="423967" cy="423967"/>
          </a:xfrm>
          <a:prstGeom prst="ellipse">
            <a:avLst/>
          </a:prstGeom>
          <a:ln w="12700" cap="rnd">
            <a:solidFill>
              <a:srgbClr val="0070C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0" descr="Картинки по запросу человечек">
            <a:extLst>
              <a:ext uri="{FF2B5EF4-FFF2-40B4-BE49-F238E27FC236}">
                <a16:creationId xmlns=""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618" y="5857824"/>
            <a:ext cx="423967" cy="423967"/>
          </a:xfrm>
          <a:prstGeom prst="ellipse">
            <a:avLst/>
          </a:prstGeom>
          <a:ln w="12700" cap="rnd">
            <a:solidFill>
              <a:srgbClr val="0070C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0" descr="Картинки по запросу человечек">
            <a:extLst>
              <a:ext uri="{FF2B5EF4-FFF2-40B4-BE49-F238E27FC236}">
                <a16:creationId xmlns=""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7528" y="2843518"/>
            <a:ext cx="423967" cy="423967"/>
          </a:xfrm>
          <a:prstGeom prst="ellipse">
            <a:avLst/>
          </a:prstGeom>
          <a:ln w="12700" cap="rnd">
            <a:solidFill>
              <a:srgbClr val="0070C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Картинки по запросу человечек">
            <a:extLst>
              <a:ext uri="{FF2B5EF4-FFF2-40B4-BE49-F238E27FC236}">
                <a16:creationId xmlns=""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6063" y="6202491"/>
            <a:ext cx="423967" cy="423967"/>
          </a:xfrm>
          <a:prstGeom prst="ellipse">
            <a:avLst/>
          </a:prstGeom>
          <a:ln w="12700" cap="rnd">
            <a:solidFill>
              <a:srgbClr val="0070C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Картинки по запросу человечек">
            <a:extLst>
              <a:ext uri="{FF2B5EF4-FFF2-40B4-BE49-F238E27FC236}">
                <a16:creationId xmlns=""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0635" y="4578527"/>
            <a:ext cx="423967" cy="423967"/>
          </a:xfrm>
          <a:prstGeom prst="ellipse">
            <a:avLst/>
          </a:prstGeom>
          <a:ln w="12700" cap="rnd">
            <a:solidFill>
              <a:srgbClr val="0070C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3" name="Прямая соединительная линия 47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>
            <a:off x="5649191" y="1792484"/>
            <a:ext cx="186514" cy="375325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8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V="1">
            <a:off x="4775004" y="1618952"/>
            <a:ext cx="563983" cy="105814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9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>
            <a:off x="2681094" y="1541981"/>
            <a:ext cx="1013910" cy="182785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50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  <a:endCxn id="34" idx="2"/>
          </p:cNvCxnSpPr>
          <p:nvPr/>
        </p:nvCxnSpPr>
        <p:spPr>
          <a:xfrm>
            <a:off x="3340777" y="2322395"/>
            <a:ext cx="1083839" cy="555567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51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H="1">
            <a:off x="4862199" y="2862309"/>
            <a:ext cx="677005" cy="15230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52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  <a:stCxn id="34" idx="1"/>
          </p:cNvCxnSpPr>
          <p:nvPr/>
        </p:nvCxnSpPr>
        <p:spPr>
          <a:xfrm flipH="1" flipV="1">
            <a:off x="4364473" y="2404987"/>
            <a:ext cx="122232" cy="323080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53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>
            <a:off x="2595860" y="1704078"/>
            <a:ext cx="334944" cy="352921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54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H="1">
            <a:off x="3212492" y="1390229"/>
            <a:ext cx="148981" cy="583976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5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H="1">
            <a:off x="2663151" y="1166009"/>
            <a:ext cx="568869" cy="175096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6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  <a:stCxn id="35" idx="1"/>
          </p:cNvCxnSpPr>
          <p:nvPr/>
        </p:nvCxnSpPr>
        <p:spPr>
          <a:xfrm flipH="1" flipV="1">
            <a:off x="3655987" y="1166009"/>
            <a:ext cx="1757482" cy="269652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7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H="1">
            <a:off x="4775004" y="1769728"/>
            <a:ext cx="638577" cy="888704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8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H="1" flipV="1">
            <a:off x="5787740" y="1579420"/>
            <a:ext cx="1176136" cy="190190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9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H="1">
            <a:off x="7967033" y="1207384"/>
            <a:ext cx="1145671" cy="457687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60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V="1">
            <a:off x="9324688" y="1444013"/>
            <a:ext cx="57931" cy="374656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61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H="1">
            <a:off x="8032580" y="2600178"/>
            <a:ext cx="797616" cy="574937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62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>
            <a:off x="7967033" y="2297009"/>
            <a:ext cx="1024968" cy="1166897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63">
            <a:extLst>
              <a:ext uri="{FF2B5EF4-FFF2-40B4-BE49-F238E27FC236}">
                <a16:creationId xmlns="" xmlns:a16="http://schemas.microsoft.com/office/drawing/2014/main" id="{1206FBCB-34E4-4E5F-868B-1BB69560BE60}"/>
              </a:ext>
            </a:extLst>
          </p:cNvPr>
          <p:cNvCxnSpPr>
            <a:cxnSpLocks/>
          </p:cNvCxnSpPr>
          <p:nvPr/>
        </p:nvCxnSpPr>
        <p:spPr>
          <a:xfrm flipH="1">
            <a:off x="5578223" y="3921917"/>
            <a:ext cx="1658788" cy="1097408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64">
            <a:extLst>
              <a:ext uri="{FF2B5EF4-FFF2-40B4-BE49-F238E27FC236}">
                <a16:creationId xmlns="" xmlns:a16="http://schemas.microsoft.com/office/drawing/2014/main" id="{1206FBCB-34E4-4E5F-868B-1BB69560BE60}"/>
              </a:ext>
            </a:extLst>
          </p:cNvPr>
          <p:cNvCxnSpPr>
            <a:cxnSpLocks/>
          </p:cNvCxnSpPr>
          <p:nvPr/>
        </p:nvCxnSpPr>
        <p:spPr>
          <a:xfrm>
            <a:off x="8023663" y="4028426"/>
            <a:ext cx="644482" cy="1074860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5">
            <a:extLst>
              <a:ext uri="{FF2B5EF4-FFF2-40B4-BE49-F238E27FC236}">
                <a16:creationId xmlns="" xmlns:a16="http://schemas.microsoft.com/office/drawing/2014/main" id="{1206FBCB-34E4-4E5F-868B-1BB69560BE60}"/>
              </a:ext>
            </a:extLst>
          </p:cNvPr>
          <p:cNvCxnSpPr>
            <a:cxnSpLocks/>
          </p:cNvCxnSpPr>
          <p:nvPr/>
        </p:nvCxnSpPr>
        <p:spPr>
          <a:xfrm flipH="1">
            <a:off x="5400280" y="2439709"/>
            <a:ext cx="1888230" cy="2419312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6">
            <a:extLst>
              <a:ext uri="{FF2B5EF4-FFF2-40B4-BE49-F238E27FC236}">
                <a16:creationId xmlns="" xmlns:a16="http://schemas.microsoft.com/office/drawing/2014/main" id="{1206FBCB-34E4-4E5F-868B-1BB69560BE60}"/>
              </a:ext>
            </a:extLst>
          </p:cNvPr>
          <p:cNvCxnSpPr>
            <a:cxnSpLocks/>
          </p:cNvCxnSpPr>
          <p:nvPr/>
        </p:nvCxnSpPr>
        <p:spPr>
          <a:xfrm>
            <a:off x="7912778" y="2370004"/>
            <a:ext cx="1109433" cy="2619804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7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  <a:stCxn id="36" idx="5"/>
          </p:cNvCxnSpPr>
          <p:nvPr/>
        </p:nvCxnSpPr>
        <p:spPr>
          <a:xfrm>
            <a:off x="4358744" y="4715863"/>
            <a:ext cx="201042" cy="516480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8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>
            <a:off x="5611136" y="5566559"/>
            <a:ext cx="1281017" cy="394030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9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V="1">
            <a:off x="7323585" y="6064668"/>
            <a:ext cx="1512853" cy="31621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70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  <a:endCxn id="41" idx="2"/>
          </p:cNvCxnSpPr>
          <p:nvPr/>
        </p:nvCxnSpPr>
        <p:spPr>
          <a:xfrm>
            <a:off x="7288510" y="6202491"/>
            <a:ext cx="2147553" cy="211984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71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  <a:stCxn id="42" idx="4"/>
          </p:cNvCxnSpPr>
          <p:nvPr/>
        </p:nvCxnSpPr>
        <p:spPr>
          <a:xfrm flipH="1">
            <a:off x="9677528" y="5002494"/>
            <a:ext cx="245091" cy="1199997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72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H="1">
            <a:off x="9460706" y="4964698"/>
            <a:ext cx="333730" cy="247475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73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>
            <a:off x="9324687" y="6033610"/>
            <a:ext cx="185386" cy="192913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74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H="1">
            <a:off x="7223218" y="5687601"/>
            <a:ext cx="81886" cy="175962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5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  <a:endCxn id="42" idx="2"/>
          </p:cNvCxnSpPr>
          <p:nvPr/>
        </p:nvCxnSpPr>
        <p:spPr>
          <a:xfrm flipV="1">
            <a:off x="7949757" y="4790511"/>
            <a:ext cx="1760878" cy="144049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6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V="1">
            <a:off x="7912778" y="4244455"/>
            <a:ext cx="1088003" cy="533370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7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V="1">
            <a:off x="7930244" y="1357278"/>
            <a:ext cx="1244549" cy="1709106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8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  <a:stCxn id="40" idx="2"/>
          </p:cNvCxnSpPr>
          <p:nvPr/>
        </p:nvCxnSpPr>
        <p:spPr>
          <a:xfrm flipH="1">
            <a:off x="8202085" y="3055502"/>
            <a:ext cx="1475443" cy="367516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9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  <a:stCxn id="42" idx="1"/>
          </p:cNvCxnSpPr>
          <p:nvPr/>
        </p:nvCxnSpPr>
        <p:spPr>
          <a:xfrm flipH="1" flipV="1">
            <a:off x="8080191" y="3947274"/>
            <a:ext cx="1692533" cy="693342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80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V="1">
            <a:off x="6674159" y="4065547"/>
            <a:ext cx="725236" cy="536860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81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V="1">
            <a:off x="5495657" y="3981319"/>
            <a:ext cx="1025850" cy="945719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82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  <a:endCxn id="31" idx="1"/>
          </p:cNvCxnSpPr>
          <p:nvPr/>
        </p:nvCxnSpPr>
        <p:spPr>
          <a:xfrm>
            <a:off x="6259673" y="3205666"/>
            <a:ext cx="254812" cy="441500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83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  <a:endCxn id="38" idx="2"/>
          </p:cNvCxnSpPr>
          <p:nvPr/>
        </p:nvCxnSpPr>
        <p:spPr>
          <a:xfrm>
            <a:off x="5462712" y="5697969"/>
            <a:ext cx="372993" cy="316571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84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>
            <a:off x="6564473" y="3510466"/>
            <a:ext cx="254812" cy="441500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5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V="1">
            <a:off x="4324875" y="5697969"/>
            <a:ext cx="363198" cy="216940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6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V="1">
            <a:off x="6155548" y="4947873"/>
            <a:ext cx="216307" cy="858566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7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V="1">
            <a:off x="5625850" y="4876737"/>
            <a:ext cx="651301" cy="257035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8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V="1">
            <a:off x="4419659" y="3847146"/>
            <a:ext cx="2028734" cy="593110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9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H="1" flipV="1">
            <a:off x="3199075" y="2414129"/>
            <a:ext cx="857083" cy="3404381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90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  <a:stCxn id="36" idx="0"/>
          </p:cNvCxnSpPr>
          <p:nvPr/>
        </p:nvCxnSpPr>
        <p:spPr>
          <a:xfrm flipH="1" flipV="1">
            <a:off x="4120602" y="2434814"/>
            <a:ext cx="88248" cy="1919171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91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H="1">
            <a:off x="4163409" y="4790510"/>
            <a:ext cx="42683" cy="1042030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92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V="1">
            <a:off x="4341102" y="3063910"/>
            <a:ext cx="1348638" cy="1315906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93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>
            <a:off x="3438046" y="5529808"/>
            <a:ext cx="497563" cy="592313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94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  <a:endCxn id="30" idx="1"/>
          </p:cNvCxnSpPr>
          <p:nvPr/>
        </p:nvCxnSpPr>
        <p:spPr>
          <a:xfrm>
            <a:off x="1371740" y="1193360"/>
            <a:ext cx="946185" cy="148840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5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V="1">
            <a:off x="1289468" y="1608909"/>
            <a:ext cx="980749" cy="672120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6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H="1">
            <a:off x="1564105" y="1704078"/>
            <a:ext cx="839639" cy="1309686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3" name="Picture 10" descr="Картинки по запросу человечек">
            <a:extLst>
              <a:ext uri="{FF2B5EF4-FFF2-40B4-BE49-F238E27FC236}">
                <a16:creationId xmlns=""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6063" y="966262"/>
            <a:ext cx="423967" cy="423967"/>
          </a:xfrm>
          <a:prstGeom prst="ellipse">
            <a:avLst/>
          </a:prstGeom>
          <a:ln w="12700" cap="rnd">
            <a:solidFill>
              <a:srgbClr val="0070C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4" name="Прямая соединительная линия 99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  <a:stCxn id="28" idx="3"/>
          </p:cNvCxnSpPr>
          <p:nvPr/>
        </p:nvCxnSpPr>
        <p:spPr>
          <a:xfrm flipH="1">
            <a:off x="2588855" y="2267270"/>
            <a:ext cx="1264311" cy="1258277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101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  <a:endCxn id="11" idx="2"/>
          </p:cNvCxnSpPr>
          <p:nvPr/>
        </p:nvCxnSpPr>
        <p:spPr>
          <a:xfrm>
            <a:off x="2877277" y="4548544"/>
            <a:ext cx="1683093" cy="764428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103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V="1">
            <a:off x="3142787" y="3017153"/>
            <a:ext cx="2506404" cy="973964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Picture 10" descr="Картинки по запросу человечек">
            <a:extLst>
              <a:ext uri="{FF2B5EF4-FFF2-40B4-BE49-F238E27FC236}">
                <a16:creationId xmlns=""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842" y="5212173"/>
            <a:ext cx="423967" cy="423967"/>
          </a:xfrm>
          <a:prstGeom prst="ellipse">
            <a:avLst/>
          </a:prstGeom>
          <a:ln w="12700" cap="rnd">
            <a:solidFill>
              <a:srgbClr val="0070C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" name="Picture 10" descr="Картинки по запросу человечек">
            <a:extLst>
              <a:ext uri="{FF2B5EF4-FFF2-40B4-BE49-F238E27FC236}">
                <a16:creationId xmlns=""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340" y="3013764"/>
            <a:ext cx="423967" cy="423967"/>
          </a:xfrm>
          <a:prstGeom prst="ellipse">
            <a:avLst/>
          </a:prstGeom>
          <a:ln w="12700" cap="rnd">
            <a:solidFill>
              <a:srgbClr val="0070C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10" descr="Картинки по запросу человечек">
            <a:extLst>
              <a:ext uri="{FF2B5EF4-FFF2-40B4-BE49-F238E27FC236}">
                <a16:creationId xmlns=""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0036" y="5182902"/>
            <a:ext cx="423967" cy="423967"/>
          </a:xfrm>
          <a:prstGeom prst="ellipse">
            <a:avLst/>
          </a:prstGeom>
          <a:ln w="12700" cap="rnd">
            <a:solidFill>
              <a:srgbClr val="0070C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0" name="Прямая соединительная линия 109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  <a:endCxn id="99" idx="2"/>
          </p:cNvCxnSpPr>
          <p:nvPr/>
        </p:nvCxnSpPr>
        <p:spPr>
          <a:xfrm flipV="1">
            <a:off x="2216854" y="5394886"/>
            <a:ext cx="803182" cy="44496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11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  <a:stCxn id="97" idx="1"/>
          </p:cNvCxnSpPr>
          <p:nvPr/>
        </p:nvCxnSpPr>
        <p:spPr>
          <a:xfrm flipH="1" flipV="1">
            <a:off x="1442324" y="3437732"/>
            <a:ext cx="399607" cy="1836530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15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>
            <a:off x="1654307" y="3230957"/>
            <a:ext cx="552710" cy="452752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18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V="1">
            <a:off x="2116024" y="4602407"/>
            <a:ext cx="287720" cy="653183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20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  <a:endCxn id="99" idx="0"/>
          </p:cNvCxnSpPr>
          <p:nvPr/>
        </p:nvCxnSpPr>
        <p:spPr>
          <a:xfrm>
            <a:off x="2877277" y="4548544"/>
            <a:ext cx="354743" cy="634358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24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V="1">
            <a:off x="1076253" y="5503904"/>
            <a:ext cx="703589" cy="154675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25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V="1">
            <a:off x="526751" y="3302658"/>
            <a:ext cx="703589" cy="154675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7" name="Picture 10" descr="Картинки по запросу человечек">
            <a:extLst>
              <a:ext uri="{FF2B5EF4-FFF2-40B4-BE49-F238E27FC236}">
                <a16:creationId xmlns=""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6422" y="1479133"/>
            <a:ext cx="423967" cy="423967"/>
          </a:xfrm>
          <a:prstGeom prst="ellipse">
            <a:avLst/>
          </a:prstGeom>
          <a:ln w="12700" cap="rnd">
            <a:solidFill>
              <a:srgbClr val="0070C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8" name="Прямая соединительная линия 128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  <a:endCxn id="107" idx="2"/>
          </p:cNvCxnSpPr>
          <p:nvPr/>
        </p:nvCxnSpPr>
        <p:spPr>
          <a:xfrm flipV="1">
            <a:off x="9720424" y="1691117"/>
            <a:ext cx="1045998" cy="328545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30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V="1">
            <a:off x="11121542" y="1169950"/>
            <a:ext cx="57931" cy="374656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31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  <a:endCxn id="107" idx="4"/>
          </p:cNvCxnSpPr>
          <p:nvPr/>
        </p:nvCxnSpPr>
        <p:spPr>
          <a:xfrm flipV="1">
            <a:off x="10101495" y="1903100"/>
            <a:ext cx="876911" cy="1021772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34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>
            <a:off x="10134602" y="4790511"/>
            <a:ext cx="486009" cy="17313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единительная линия 136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V="1">
            <a:off x="9922619" y="3649365"/>
            <a:ext cx="560897" cy="205471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38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V="1">
            <a:off x="9860030" y="6226523"/>
            <a:ext cx="517576" cy="187952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42">
            <a:extLst>
              <a:ext uri="{FF2B5EF4-FFF2-40B4-BE49-F238E27FC236}">
                <a16:creationId xmlns=""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>
            <a:off x="10140987" y="3072632"/>
            <a:ext cx="486009" cy="17313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5" name="Picture 2" descr="C:\Users\r2d2\Desktop\902337_590928390919412_52972326_o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89" y="3530428"/>
            <a:ext cx="1111890" cy="10800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3" descr="C:\Users\r2d2\Desktop\21106637_1499821453440091_2739363937435572294_n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2619" y="3346911"/>
            <a:ext cx="1078875" cy="10800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5" descr="C:\Users\r2d2\Desktop\12645241_128378477545337_8254727122816349298_n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55" b="20742"/>
          <a:stretch/>
        </p:blipFill>
        <p:spPr bwMode="auto">
          <a:xfrm>
            <a:off x="8714737" y="1757009"/>
            <a:ext cx="1057987" cy="10800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" name="Rectangle 2"/>
          <p:cNvSpPr txBox="1">
            <a:spLocks noChangeArrowheads="1"/>
          </p:cNvSpPr>
          <p:nvPr/>
        </p:nvSpPr>
        <p:spPr>
          <a:xfrm>
            <a:off x="0" y="12386"/>
            <a:ext cx="12192000" cy="7693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САМОорганизация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0" name="Picture 10" descr="Картинки по запросу человечек">
            <a:extLst>
              <a:ext uri="{FF2B5EF4-FFF2-40B4-BE49-F238E27FC236}">
                <a16:creationId xmlns=""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8323" y="1411776"/>
            <a:ext cx="1080000" cy="1080000"/>
          </a:xfrm>
          <a:prstGeom prst="ellipse">
            <a:avLst/>
          </a:prstGeom>
          <a:ln w="12700" cap="rnd">
            <a:solidFill>
              <a:srgbClr val="0070C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4" descr="C:\Users\r2d2\Desktop\557467_326436270780425_739145817_n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7" b="20287"/>
          <a:stretch/>
        </p:blipFill>
        <p:spPr bwMode="auto">
          <a:xfrm>
            <a:off x="6878394" y="4590921"/>
            <a:ext cx="1057874" cy="10800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" name="Picture 10" descr="Картинки по запросу человечек">
            <a:extLst>
              <a:ext uri="{FF2B5EF4-FFF2-40B4-BE49-F238E27FC236}">
                <a16:creationId xmlns=""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9040" y="5017363"/>
            <a:ext cx="1080000" cy="1080000"/>
          </a:xfrm>
          <a:prstGeom prst="ellipse">
            <a:avLst/>
          </a:prstGeom>
          <a:ln w="12700" cap="rnd">
            <a:solidFill>
              <a:srgbClr val="0070C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4729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386"/>
            <a:ext cx="12192000" cy="1008112"/>
          </a:xfrm>
        </p:spPr>
        <p:txBody>
          <a:bodyPr/>
          <a:lstStyle/>
          <a:p>
            <a:pPr algn="ctr"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Масштабы явления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796464" y="6569968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>
                <a:latin typeface="Calibri" panose="020F0502020204030204" pitchFamily="34" charset="0"/>
              </a:rPr>
              <a:pPr>
                <a:defRPr/>
              </a:pPr>
              <a:t>5</a:t>
            </a:fld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3660D181-8613-4BF0-8CB8-DD8BD0A2DD0C}"/>
              </a:ext>
            </a:extLst>
          </p:cNvPr>
          <p:cNvSpPr txBox="1"/>
          <p:nvPr/>
        </p:nvSpPr>
        <p:spPr>
          <a:xfrm>
            <a:off x="1415480" y="4830727"/>
            <a:ext cx="3600000" cy="162000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39 редакций</a:t>
            </a:r>
          </a:p>
          <a:p>
            <a:pPr algn="ctr"/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Народной Базы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4FCFDB8E-3274-4396-96E7-81D5F926195C}"/>
              </a:ext>
            </a:extLst>
          </p:cNvPr>
          <p:cNvSpPr txBox="1"/>
          <p:nvPr/>
        </p:nvSpPr>
        <p:spPr>
          <a:xfrm>
            <a:off x="1415480" y="1650407"/>
            <a:ext cx="3600000" cy="162000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2500+</a:t>
            </a:r>
          </a:p>
          <a:p>
            <a:pPr algn="ctr"/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сообщений обработано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3BB08E1D-550B-4944-957D-DA0C201B0BA2}"/>
              </a:ext>
            </a:extLst>
          </p:cNvPr>
          <p:cNvSpPr txBox="1"/>
          <p:nvPr/>
        </p:nvSpPr>
        <p:spPr>
          <a:xfrm>
            <a:off x="7258224" y="1650407"/>
            <a:ext cx="3600000" cy="162000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650+</a:t>
            </a:r>
          </a:p>
          <a:p>
            <a:pPr algn="ctr"/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человек п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рислали материалы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C15CD90D-4AFA-4CE1-A939-FE5525A98022}"/>
              </a:ext>
            </a:extLst>
          </p:cNvPr>
          <p:cNvSpPr txBox="1"/>
          <p:nvPr/>
        </p:nvSpPr>
        <p:spPr>
          <a:xfrm>
            <a:off x="7258224" y="4830727"/>
            <a:ext cx="3600000" cy="162000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заложена инфраструктура</a:t>
            </a:r>
          </a:p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(база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 методички,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решебники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, вебинары, тесты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40685F6-512A-4DDC-A1E2-476F548C6579}"/>
              </a:ext>
            </a:extLst>
          </p:cNvPr>
          <p:cNvSpPr txBox="1"/>
          <p:nvPr/>
        </p:nvSpPr>
        <p:spPr>
          <a:xfrm>
            <a:off x="5783094" y="3829021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12+ мес.</a:t>
            </a:r>
          </a:p>
        </p:txBody>
      </p:sp>
      <p:sp>
        <p:nvSpPr>
          <p:cNvPr id="11" name="Круговая стрелка 10"/>
          <p:cNvSpPr/>
          <p:nvPr/>
        </p:nvSpPr>
        <p:spPr>
          <a:xfrm>
            <a:off x="5297866" y="3270407"/>
            <a:ext cx="1677972" cy="1631579"/>
          </a:xfrm>
          <a:prstGeom prst="circularArrow">
            <a:avLst>
              <a:gd name="adj1" fmla="val 2715"/>
              <a:gd name="adj2" fmla="val 1142319"/>
              <a:gd name="adj3" fmla="val 20610959"/>
              <a:gd name="adj4" fmla="val 11128365"/>
              <a:gd name="adj5" fmla="val 75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Круговая стрелка 12"/>
          <p:cNvSpPr/>
          <p:nvPr/>
        </p:nvSpPr>
        <p:spPr>
          <a:xfrm rot="10800000">
            <a:off x="5290007" y="3366245"/>
            <a:ext cx="1677972" cy="1631579"/>
          </a:xfrm>
          <a:prstGeom prst="circularArrow">
            <a:avLst>
              <a:gd name="adj1" fmla="val 2715"/>
              <a:gd name="adj2" fmla="val 1142319"/>
              <a:gd name="adj3" fmla="val 20610959"/>
              <a:gd name="adj4" fmla="val 11128365"/>
              <a:gd name="adj5" fmla="val 75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484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1">
            <a:extLst>
              <a:ext uri="{FF2B5EF4-FFF2-40B4-BE49-F238E27FC236}">
                <a16:creationId xmlns:a16="http://schemas.microsoft.com/office/drawing/2014/main" xmlns="" id="{598BED32-B57E-4682-AA14-A14AF8F21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96464" y="6569968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6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xmlns="" id="{76FCB870-2BBA-4EB5-B7BA-FAF62BED3F78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-24"/>
            <a:ext cx="12192000" cy="6996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Основные результаты</a:t>
            </a:r>
          </a:p>
        </p:txBody>
      </p:sp>
      <p:pic>
        <p:nvPicPr>
          <p:cNvPr id="25" name="Picture 2" descr="http://kvalexam.ru/images/thumb/d/d7/Book_260318.jpg/1280px-Book_260318.jpg">
            <a:extLst>
              <a:ext uri="{FF2B5EF4-FFF2-40B4-BE49-F238E27FC236}">
                <a16:creationId xmlns:a16="http://schemas.microsoft.com/office/drawing/2014/main" xmlns="" id="{4C86F663-FF6D-4B15-867A-CC04271C2D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55922" y="1646427"/>
            <a:ext cx="2984625" cy="415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4EA1286B-BAA6-4976-898E-2D74850A56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369"/>
          <a:stretch/>
        </p:blipFill>
        <p:spPr>
          <a:xfrm>
            <a:off x="5498687" y="2924269"/>
            <a:ext cx="2010255" cy="1819747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437267AF-F892-4733-BAC8-91019D3C2D78}"/>
              </a:ext>
            </a:extLst>
          </p:cNvPr>
          <p:cNvSpPr txBox="1"/>
          <p:nvPr/>
        </p:nvSpPr>
        <p:spPr>
          <a:xfrm>
            <a:off x="551453" y="1646427"/>
            <a:ext cx="3960000" cy="1384995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Услугами проекта воспользовалось</a:t>
            </a:r>
          </a:p>
          <a:p>
            <a:pPr algn="ctr"/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11.000+ человек</a:t>
            </a:r>
            <a:endParaRPr lang="ru-RU" sz="16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667E3929-7290-4CF0-BE98-DAD1E154DA3D}"/>
              </a:ext>
            </a:extLst>
          </p:cNvPr>
          <p:cNvSpPr txBox="1"/>
          <p:nvPr/>
        </p:nvSpPr>
        <p:spPr>
          <a:xfrm>
            <a:off x="551453" y="4839635"/>
            <a:ext cx="3960000" cy="954107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Пройдено</a:t>
            </a:r>
          </a:p>
          <a:p>
            <a:pPr algn="ctr"/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270.000+ тестов</a:t>
            </a:r>
            <a:endParaRPr lang="ru-RU" sz="16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D21964A-E975-4CEB-B26E-19069950C40B}"/>
              </a:ext>
            </a:extLst>
          </p:cNvPr>
          <p:cNvSpPr/>
          <p:nvPr/>
        </p:nvSpPr>
        <p:spPr>
          <a:xfrm>
            <a:off x="5706704" y="4839635"/>
            <a:ext cx="1594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</a:rPr>
              <a:t>KVALEXAM.RU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5853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4"/>
            <a:ext cx="12192000" cy="764728"/>
          </a:xfrm>
        </p:spPr>
        <p:txBody>
          <a:bodyPr/>
          <a:lstStyle/>
          <a:p>
            <a:pPr algn="ctr"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Благодарности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796464" y="6569968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>
                <a:latin typeface="Calibri" panose="020F0502020204030204" pitchFamily="34" charset="0"/>
              </a:rPr>
              <a:pPr>
                <a:defRPr/>
              </a:pPr>
              <a:t>7</a:t>
            </a:fld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xmlns="" id="{323DA21C-1317-45F8-ABFF-08F898D35BC2}"/>
              </a:ext>
            </a:extLst>
          </p:cNvPr>
          <p:cNvSpPr txBox="1"/>
          <p:nvPr/>
        </p:nvSpPr>
        <p:spPr>
          <a:xfrm>
            <a:off x="2040852" y="1357684"/>
            <a:ext cx="9905698" cy="2031325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Наталья Киршина, Антон Гайдук, </a:t>
            </a:r>
          </a:p>
          <a:p>
            <a:pPr algn="ctr"/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Светлана </a:t>
            </a:r>
            <a:r>
              <a:rPr lang="ru-RU" sz="2800" b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Бригидина</a:t>
            </a: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Алексей </a:t>
            </a:r>
            <a:r>
              <a:rPr lang="ru-RU" sz="2800" b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Зумберг</a:t>
            </a: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ru-RU" sz="1400" b="1" dirty="0" err="1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Аббязова</a:t>
            </a:r>
            <a:r>
              <a:rPr lang="ru-RU" sz="1400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Э.А., Абсалямова Т.С., Богатова Е.М., </a:t>
            </a:r>
            <a:r>
              <a:rPr lang="ru-RU" sz="1400" b="1" dirty="0" err="1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Бурдаева</a:t>
            </a:r>
            <a:r>
              <a:rPr lang="ru-RU" sz="1400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Е.А., Горев С.В., Гридина О.А., </a:t>
            </a:r>
            <a:r>
              <a:rPr lang="ru-RU" sz="1400" b="1" dirty="0" err="1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Дежинова</a:t>
            </a:r>
            <a:r>
              <a:rPr lang="ru-RU" sz="1400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О.Ю., Другаченок Е.Е, </a:t>
            </a:r>
            <a:r>
              <a:rPr lang="ru-RU" sz="1400" b="1" dirty="0" err="1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Измакова</a:t>
            </a:r>
            <a:r>
              <a:rPr lang="ru-RU" sz="1400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О.А., Ильин М.О., Ильина Ю.С., Калинкина К.Е., Каминский А.В., </a:t>
            </a:r>
            <a:r>
              <a:rPr lang="ru-RU" sz="1400" b="1" dirty="0" err="1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Комалетдинова</a:t>
            </a:r>
            <a:r>
              <a:rPr lang="ru-RU" sz="1400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Г.Р., Королев С.С., Корольков Н.Н., Котова О.В., Круглов М.В., Лапин М.В., Лебединский В.И., </a:t>
            </a:r>
            <a:r>
              <a:rPr lang="ru-RU" sz="1400" b="1" dirty="0" err="1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Линдквист</a:t>
            </a:r>
            <a:r>
              <a:rPr lang="ru-RU" sz="1400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А.Э., Москалёва И.Н., Москалёв А.И., </a:t>
            </a:r>
            <a:r>
              <a:rPr lang="ru-RU" sz="1400" b="1" dirty="0" err="1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Немытов</a:t>
            </a:r>
            <a:r>
              <a:rPr lang="ru-RU" sz="1400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П.С., Панин А.Ю., Панкратова Е.О., </a:t>
            </a:r>
            <a:r>
              <a:rPr lang="ru-RU" sz="1400" b="1" dirty="0" err="1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Пирушин</a:t>
            </a:r>
            <a:r>
              <a:rPr lang="ru-RU" sz="1400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В.А., Потоцкая А.А., Приколота А.В., Прокофьев В.Б., </a:t>
            </a:r>
            <a:r>
              <a:rPr lang="ru-RU" sz="1400" b="1" dirty="0" err="1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Радеева</a:t>
            </a:r>
            <a:r>
              <a:rPr lang="ru-RU" sz="1400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Т.Г., Смирнов Д.С., Третьякова Г.В., Ушакова А.В., Царькова Е.Д., Чижевская Е.С., Шевцова И.А. Эдомский С.Р., Яковлева Н.А., Якушова Т.С. …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xmlns="" id="{F4B10362-5993-4D59-AFCE-18C630117488}"/>
              </a:ext>
            </a:extLst>
          </p:cNvPr>
          <p:cNvSpPr txBox="1"/>
          <p:nvPr/>
        </p:nvSpPr>
        <p:spPr>
          <a:xfrm>
            <a:off x="2040852" y="3985774"/>
            <a:ext cx="9905698" cy="1384995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СРО «Деловой союз оценщиков», </a:t>
            </a:r>
            <a:b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«Союз Экспертов и Оценщиков Черноземья»,</a:t>
            </a:r>
            <a:b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СРО «Экспертный совет», ООО «Имплеком» …</a:t>
            </a:r>
          </a:p>
        </p:txBody>
      </p:sp>
      <p:pic>
        <p:nvPicPr>
          <p:cNvPr id="3" name="Picture 2" descr="ÐÐ°ÑÑÐ¸Ð½ÐºÐ¸ Ð¿Ð¾ Ð·Ð°Ð¿ÑÐ¾ÑÑ ÑÑÐ¿ÐµÑ Ð¼ÐµÐ½">
            <a:extLst>
              <a:ext uri="{FF2B5EF4-FFF2-40B4-BE49-F238E27FC236}">
                <a16:creationId xmlns:a16="http://schemas.microsoft.com/office/drawing/2014/main" xmlns="" id="{5DB85F1A-CDE4-4E06-8F60-AE4D174AA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51" y="1396675"/>
            <a:ext cx="1495229" cy="195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ÐÐ°ÑÑÐ¸Ð½ÐºÐ¸ Ð¿Ð¾ Ð·Ð°Ð¿ÑÐ¾ÑÑ Ð¿Ð¾Ð¼Ð¾ÑÑ">
            <a:extLst>
              <a:ext uri="{FF2B5EF4-FFF2-40B4-BE49-F238E27FC236}">
                <a16:creationId xmlns:a16="http://schemas.microsoft.com/office/drawing/2014/main" xmlns="" id="{B0D61CC1-B5BD-4C89-B84C-627809B4E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52" y="4012745"/>
            <a:ext cx="1495229" cy="149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7" name="TextBox 116">
            <a:extLst>
              <a:ext uri="{FF2B5EF4-FFF2-40B4-BE49-F238E27FC236}">
                <a16:creationId xmlns:a16="http://schemas.microsoft.com/office/drawing/2014/main" xmlns="" id="{CEB40AA5-3F5B-4CA8-B3B9-3A8317F27C08}"/>
              </a:ext>
            </a:extLst>
          </p:cNvPr>
          <p:cNvSpPr txBox="1"/>
          <p:nvPr/>
        </p:nvSpPr>
        <p:spPr>
          <a:xfrm>
            <a:off x="2040852" y="5849968"/>
            <a:ext cx="9905698" cy="72000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250 + человек и организаций</a:t>
            </a:r>
          </a:p>
        </p:txBody>
      </p:sp>
      <p:pic>
        <p:nvPicPr>
          <p:cNvPr id="1030" name="Picture 6" descr="ÐÐ°ÑÑÐ¸Ð½ÐºÐ¸ Ð¿Ð¾ Ð·Ð°Ð¿ÑÐ¾ÑÑ Ð¼Ð¾Ð½ÐµÑÐºÐ°">
            <a:extLst>
              <a:ext uri="{FF2B5EF4-FFF2-40B4-BE49-F238E27FC236}">
                <a16:creationId xmlns:a16="http://schemas.microsoft.com/office/drawing/2014/main" xmlns="" id="{C66E27F7-BBEF-4E40-8D2F-90BFD16002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53"/>
          <a:stretch/>
        </p:blipFill>
        <p:spPr bwMode="auto">
          <a:xfrm>
            <a:off x="219220" y="5464767"/>
            <a:ext cx="1606360" cy="1393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948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Файл:Vmeste.jpg">
            <a:extLst>
              <a:ext uri="{FF2B5EF4-FFF2-40B4-BE49-F238E27FC236}">
                <a16:creationId xmlns:a16="http://schemas.microsoft.com/office/drawing/2014/main" xmlns="" id="{F8CDD256-F08E-4E51-AD55-6422145CB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837" y="1374287"/>
            <a:ext cx="10496326" cy="5195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2192000" cy="1052736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40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Новая </a:t>
            </a:r>
            <a:r>
              <a:rPr lang="ru-RU" sz="4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сущность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796464" y="6569968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>
                <a:latin typeface="Calibri" panose="020F0502020204030204" pitchFamily="34" charset="0"/>
              </a:rPr>
              <a:pPr>
                <a:defRPr/>
              </a:pPr>
              <a:t>8</a:t>
            </a:fld>
            <a:endParaRPr lang="ru-RU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977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796464" y="6569968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>
                <a:latin typeface="Calibri" panose="020F0502020204030204" pitchFamily="34" charset="0"/>
              </a:rPr>
              <a:pPr>
                <a:defRPr/>
              </a:pPr>
              <a:t>9</a:t>
            </a:fld>
            <a:endParaRPr lang="ru-RU" dirty="0">
              <a:latin typeface="Calibri" panose="020F0502020204030204" pitchFamily="34" charset="0"/>
            </a:endParaRPr>
          </a:p>
        </p:txBody>
      </p:sp>
      <p:pic>
        <p:nvPicPr>
          <p:cNvPr id="2050" name="Picture 2" descr="ÐÐ°ÑÑÐ¸Ð½ÐºÐ¸ Ð¿Ð¾ Ð·Ð°Ð¿ÑÐ¾ÑÑ Ð¾Ð´Ð¸Ð½ Ð·Ð° Ð²ÑÐµÑ">
            <a:extLst>
              <a:ext uri="{FF2B5EF4-FFF2-40B4-BE49-F238E27FC236}">
                <a16:creationId xmlns:a16="http://schemas.microsoft.com/office/drawing/2014/main" xmlns="" id="{C82E3A80-E7C5-4860-AA63-D3E6FE8AC2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129"/>
          <a:stretch/>
        </p:blipFill>
        <p:spPr bwMode="auto">
          <a:xfrm>
            <a:off x="115382" y="64214"/>
            <a:ext cx="6770684" cy="6649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B40A508-2FD4-4661-80E1-A9E0113D286B}"/>
              </a:ext>
            </a:extLst>
          </p:cNvPr>
          <p:cNvSpPr/>
          <p:nvPr/>
        </p:nvSpPr>
        <p:spPr>
          <a:xfrm>
            <a:off x="6886066" y="383659"/>
            <a:ext cx="5251269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cs typeface="Calibri" pitchFamily="34" charset="0"/>
              </a:rPr>
              <a:t>МЫ</a:t>
            </a:r>
          </a:p>
          <a:p>
            <a:pPr algn="ctr"/>
            <a:r>
              <a:rPr lang="ru-RU" sz="3600" b="1" dirty="0">
                <a:solidFill>
                  <a:srgbClr val="0070C0"/>
                </a:solidFill>
                <a:cs typeface="Calibri" pitchFamily="34" charset="0"/>
              </a:rPr>
              <a:t>сделали </a:t>
            </a:r>
            <a:r>
              <a:rPr lang="ru-RU" sz="3600" b="1" dirty="0" smtClean="0">
                <a:solidFill>
                  <a:srgbClr val="0070C0"/>
                </a:solidFill>
                <a:cs typeface="Calibri" pitchFamily="34" charset="0"/>
              </a:rPr>
              <a:t>это</a:t>
            </a:r>
            <a:br>
              <a:rPr lang="ru-RU" sz="3600" b="1" dirty="0" smtClean="0">
                <a:solidFill>
                  <a:srgbClr val="0070C0"/>
                </a:solidFill>
                <a:cs typeface="Calibri" pitchFamily="34" charset="0"/>
              </a:rPr>
            </a:br>
            <a:r>
              <a:rPr lang="ru-RU" sz="3600" b="1" dirty="0" smtClean="0">
                <a:solidFill>
                  <a:srgbClr val="0070C0"/>
                </a:solidFill>
                <a:cs typeface="Calibri" pitchFamily="34" charset="0"/>
              </a:rPr>
              <a:t>без поддержки национального объединения</a:t>
            </a:r>
            <a:endParaRPr lang="ru-RU" sz="3600" b="1" dirty="0">
              <a:solidFill>
                <a:srgbClr val="FF0000"/>
              </a:solidFill>
            </a:endParaRPr>
          </a:p>
          <a:p>
            <a:pPr algn="ctr"/>
            <a:endParaRPr lang="ru-RU" sz="3600" b="1" dirty="0">
              <a:solidFill>
                <a:srgbClr val="FF0000"/>
              </a:solidFill>
            </a:endParaRPr>
          </a:p>
          <a:p>
            <a:pPr algn="ctr"/>
            <a:endParaRPr lang="ru-RU" sz="3600" b="1" dirty="0">
              <a:solidFill>
                <a:srgbClr val="FF0000"/>
              </a:solidFill>
            </a:endParaRPr>
          </a:p>
          <a:p>
            <a:pPr algn="ctr"/>
            <a:r>
              <a:rPr lang="ru-RU" sz="3600" b="1" dirty="0">
                <a:solidFill>
                  <a:srgbClr val="FF0000"/>
                </a:solidFill>
              </a:rPr>
              <a:t>А с поддержкой </a:t>
            </a:r>
            <a:r>
              <a:rPr lang="ru-RU" sz="3600" b="1" dirty="0" smtClean="0">
                <a:solidFill>
                  <a:srgbClr val="FF0000"/>
                </a:solidFill>
              </a:rPr>
              <a:t>национального объединения –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вообще </a:t>
            </a:r>
            <a:r>
              <a:rPr lang="ru-RU" sz="3600" b="1" dirty="0">
                <a:solidFill>
                  <a:srgbClr val="FF0000"/>
                </a:solidFill>
              </a:rPr>
              <a:t>свернем горы!</a:t>
            </a:r>
          </a:p>
        </p:txBody>
      </p:sp>
    </p:spTree>
    <p:extLst>
      <p:ext uri="{BB962C8B-B14F-4D97-AF65-F5344CB8AC3E}">
        <p14:creationId xmlns:p14="http://schemas.microsoft.com/office/powerpoint/2010/main" val="6440017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283</Words>
  <Application>Microsoft Office PowerPoint</Application>
  <PresentationFormat>Произвольный</PresentationFormat>
  <Paragraphs>61</Paragraphs>
  <Slides>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#ОЦЕНЩИКИВМЕСТЕ –  самоорганизация в интересах профессии</vt:lpstr>
      <vt:lpstr>Презентация PowerPoint</vt:lpstr>
      <vt:lpstr>Презентация PowerPoint</vt:lpstr>
      <vt:lpstr>Презентация PowerPoint</vt:lpstr>
      <vt:lpstr>Масштабы явления</vt:lpstr>
      <vt:lpstr>Презентация PowerPoint</vt:lpstr>
      <vt:lpstr>Благодарности</vt:lpstr>
      <vt:lpstr>Новая сущность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 Ильин</dc:creator>
  <cp:lastModifiedBy>r2d2</cp:lastModifiedBy>
  <cp:revision>33</cp:revision>
  <dcterms:created xsi:type="dcterms:W3CDTF">2018-04-16T08:27:09Z</dcterms:created>
  <dcterms:modified xsi:type="dcterms:W3CDTF">2018-11-26T04:24:36Z</dcterms:modified>
</cp:coreProperties>
</file>