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charts/chart3.xml" ContentType="application/vnd.openxmlformats-officedocument.drawingml.char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64" r:id="rId3"/>
  </p:sldMasterIdLst>
  <p:notesMasterIdLst>
    <p:notesMasterId r:id="rId11"/>
  </p:notesMasterIdLst>
  <p:handoutMasterIdLst>
    <p:handoutMasterId r:id="rId12"/>
  </p:handoutMasterIdLst>
  <p:sldIdLst>
    <p:sldId id="519" r:id="rId4"/>
    <p:sldId id="514" r:id="rId5"/>
    <p:sldId id="521" r:id="rId6"/>
    <p:sldId id="510" r:id="rId7"/>
    <p:sldId id="513" r:id="rId8"/>
    <p:sldId id="516" r:id="rId9"/>
    <p:sldId id="509" r:id="rId10"/>
  </p:sldIdLst>
  <p:sldSz cx="9906000" cy="6858000" type="A4"/>
  <p:notesSz cx="6797675" cy="9926638"/>
  <p:defaultTextStyle>
    <a:defPPr>
      <a:defRPr lang="ru-RU"/>
    </a:defPPr>
    <a:lvl1pPr marL="0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2325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4649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6974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9298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11623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13947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16272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18597" algn="l" defTabSz="80464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  <p15:guide id="4" orient="horz" pos="2931" userDrawn="1">
          <p15:clr>
            <a:srgbClr val="A4A3A4"/>
          </p15:clr>
        </p15:guide>
        <p15:guide id="5" pos="722">
          <p15:clr>
            <a:srgbClr val="A4A3A4"/>
          </p15:clr>
        </p15:guide>
        <p15:guide id="6" pos="469">
          <p15:clr>
            <a:srgbClr val="A4A3A4"/>
          </p15:clr>
        </p15:guide>
        <p15:guide id="7" pos="47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лиев Азат Амирханович" initials="ВАА" lastIdx="2" clrIdx="0">
    <p:extLst>
      <p:ext uri="{19B8F6BF-5375-455C-9EA6-DF929625EA0E}">
        <p15:presenceInfo xmlns:p15="http://schemas.microsoft.com/office/powerpoint/2012/main" xmlns="" userId="S-1-5-21-340576085-3929279038-2991976684-824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060"/>
    <a:srgbClr val="2D6BA9"/>
    <a:srgbClr val="F9C2B1"/>
    <a:srgbClr val="7FAEDD"/>
    <a:srgbClr val="8CDC70"/>
    <a:srgbClr val="21B59C"/>
    <a:srgbClr val="CAE2C2"/>
    <a:srgbClr val="DEDA1E"/>
    <a:srgbClr val="FF9900"/>
    <a:srgbClr val="FFFF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82" autoAdjust="0"/>
    <p:restoredTop sz="96457" autoAdjust="0"/>
  </p:normalViewPr>
  <p:slideViewPr>
    <p:cSldViewPr snapToGrid="0">
      <p:cViewPr>
        <p:scale>
          <a:sx n="100" d="100"/>
          <a:sy n="100" d="100"/>
        </p:scale>
        <p:origin x="-216" y="-144"/>
      </p:cViewPr>
      <p:guideLst>
        <p:guide orient="horz" pos="2160"/>
        <p:guide orient="horz" pos="2260"/>
        <p:guide orient="horz" pos="2931"/>
        <p:guide pos="3840"/>
        <p:guide pos="722"/>
        <p:guide pos="469"/>
        <p:guide pos="47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4020" y="-96"/>
      </p:cViewPr>
      <p:guideLst>
        <p:guide orient="horz" pos="3127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valievaa\Documents\&#1058;&#1077;&#1082;&#1091;&#1095;&#1082;&#1072;\17.09.2018-&#1057;&#1090;&#1072;&#1090;&#1080;&#1089;&#1090;&#1080;&#1082;&#1072;%20&#1087;&#1086;%20&#1078;&#1072;&#1083;&#1086;&#1073;&#1072;&#1084;\&#1057;&#1042;&#1054;&#1044;%20&#1076;&#1083;&#1103;%20&#1087;&#1088;&#1077;&#1079;&#1077;&#1085;&#1090;&#1072;&#1094;&#1080;&#1080;%20&#1055;&#1086;&#1079;&#1076;&#1099;&#1096;&#1077;&#1074;&#1091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valievaa\Documents\&#1058;&#1077;&#1082;&#1091;&#1095;&#1082;&#1072;\17.09.2018-&#1057;&#1090;&#1072;&#1090;&#1080;&#1089;&#1090;&#1080;&#1082;&#1072;%20&#1087;&#1086;%20&#1078;&#1072;&#1083;&#1086;&#1073;&#1072;&#1084;\&#1057;&#1042;&#1054;&#1044;%20&#1076;&#1083;&#1103;%20&#1087;&#1088;&#1077;&#1079;&#1077;&#1085;&#1090;&#1072;&#1094;&#1080;&#1080;%20&#1055;&#1086;&#1079;&#1076;&#1099;&#1096;&#1077;&#1074;&#1091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valievaa\Documents\&#1058;&#1077;&#1082;&#1091;&#1095;&#1082;&#1072;\17.09.2018-&#1057;&#1090;&#1072;&#1090;&#1080;&#1089;&#1090;&#1080;&#1082;&#1072;%20&#1087;&#1086;%20&#1078;&#1072;&#1083;&#1086;&#1073;&#1072;&#1084;\&#1057;&#1042;&#1054;&#1044;%20&#1076;&#1083;&#1103;%20&#1087;&#1088;&#1077;&#1079;&#1077;&#1085;&#1090;&#1072;&#1094;&#1080;&#1080;%20&#1055;&#1086;&#1079;&#1076;&#1099;&#1096;&#1077;&#1074;&#1091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valievaa\Documents\&#1058;&#1077;&#1082;&#1091;&#1095;&#1082;&#1072;\17.09.2018-&#1057;&#1090;&#1072;&#1090;&#1080;&#1089;&#1090;&#1080;&#1082;&#1072;%20&#1087;&#1086;%20&#1078;&#1072;&#1083;&#1086;&#1073;&#1072;&#1084;\&#1057;&#1042;&#1054;&#1044;%20&#1076;&#1083;&#1103;%20&#1087;&#1088;&#1077;&#1079;&#1077;&#1085;&#1090;&#1072;&#1094;&#1080;&#1080;%20&#1055;&#1086;&#1079;&#1076;&#1099;&#1096;&#1077;&#1074;&#109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explosion val="6"/>
          <c:dPt>
            <c:idx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bg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5298168005662677"/>
                  <c:y val="-4.965834850814406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5662410101035595"/>
                  <c:y val="2.56734175317079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8576346864018964"/>
                  <c:y val="-0.132190831846664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'Статистика в презу'!$D$3:$D$5</c:f>
              <c:strCache>
                <c:ptCount val="3"/>
                <c:pt idx="0">
                  <c:v>СРОО выявило нарушения</c:v>
                </c:pt>
                <c:pt idx="1">
                  <c:v>СРОО нарушений не выявило</c:v>
                </c:pt>
                <c:pt idx="2">
                  <c:v>Отказ СРОО в рассмотрении жалобы</c:v>
                </c:pt>
              </c:strCache>
            </c:strRef>
          </c:cat>
          <c:val>
            <c:numRef>
              <c:f>'Статистика в презу'!$E$3:$E$5</c:f>
              <c:numCache>
                <c:formatCode>General</c:formatCode>
                <c:ptCount val="3"/>
                <c:pt idx="0">
                  <c:v>121</c:v>
                </c:pt>
                <c:pt idx="1">
                  <c:v>39</c:v>
                </c:pt>
                <c:pt idx="2">
                  <c:v>23</c:v>
                </c:pt>
              </c:numCache>
            </c:numRef>
          </c:val>
        </c:ser>
        <c:dLbls/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explosion val="4"/>
          <c:dPt>
            <c:idx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0.22970689761607344"/>
                  <c:y val="4.24449230572375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03159DD-EEA3-4B5C-A370-10549D647838}" type="PERCENTAGE">
                      <a:rPr lang="en-US" sz="12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a:pPr algn="ctr" rtl="0">
                        <a:defRPr lang="en-US" sz="12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9974512836180294"/>
                  <c:y val="-0.121271208734964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0146762-F83D-466C-9D7F-3D146EB1593D}" type="PERCENTAGE">
                      <a:rPr lang="en-US" sz="1200">
                        <a:solidFill>
                          <a:schemeClr val="tx1"/>
                        </a:solidFill>
                      </a:rPr>
                      <a:pPr>
                        <a:defRPr sz="1330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'Статистика в презу'!$C$55:$D$55</c:f>
              <c:numCache>
                <c:formatCode>General</c:formatCode>
                <c:ptCount val="2"/>
                <c:pt idx="0">
                  <c:v>183</c:v>
                </c:pt>
                <c:pt idx="1">
                  <c:v>40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5454414918067961E-2"/>
          <c:y val="0.17916521935503013"/>
          <c:w val="0.41385228444425948"/>
          <c:h val="0.7534737871528485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Характер выявленных нарушений</c:v>
                </c:pt>
              </c:strCache>
            </c:strRef>
          </c:tx>
          <c:explosion val="8"/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4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5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Отсутствие подтверждения / обоснования информации в отчете об оценке</c:v>
                </c:pt>
                <c:pt idx="1">
                  <c:v>Общие нарушения</c:v>
                </c:pt>
                <c:pt idx="2">
                  <c:v>Нарушения в части внесения корректировок</c:v>
                </c:pt>
                <c:pt idx="3">
                  <c:v>Нарушения в части методологии оценки</c:v>
                </c:pt>
                <c:pt idx="4">
                  <c:v>Нарушения в части подбора объектов-аналогов</c:v>
                </c:pt>
                <c:pt idx="5">
                  <c:v>Нарушения по проведенному анализу рынка объекта оценки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0.37000000000000005</c:v>
                </c:pt>
                <c:pt idx="1">
                  <c:v>0.17</c:v>
                </c:pt>
                <c:pt idx="2">
                  <c:v>0.17</c:v>
                </c:pt>
                <c:pt idx="3">
                  <c:v>0.13</c:v>
                </c:pt>
                <c:pt idx="4">
                  <c:v>0.1</c:v>
                </c:pt>
                <c:pt idx="5">
                  <c:v>6.0000000000000005E-2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200559160204678"/>
          <c:y val="9.8991140060533542E-2"/>
          <c:w val="0.36393936880682182"/>
          <c:h val="0.8888562266934980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spPr>
            <a:solidFill>
              <a:schemeClr val="accent2"/>
            </a:solidFill>
          </c:spPr>
          <c:explosion val="4"/>
          <c:dPt>
            <c:idx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spPr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0.21289485766758484"/>
                  <c:y val="0.165458600427350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ru-RU" sz="1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18005601469237834"/>
                      <c:h val="0.1982264957264957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9744696969696973"/>
                  <c:y val="-0.1831733440170940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ru-RU" sz="1200" b="1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007E08D-1CE6-4F80-9441-2FC39B69B745}" type="PERCENTAGE">
                      <a:rPr lang="en-US" sz="1200" b="1">
                        <a:solidFill>
                          <a:schemeClr val="tx2"/>
                        </a:solidFill>
                      </a:rPr>
                      <a:pPr algn="ctr">
                        <a:defRPr lang="ru-RU" sz="1200" b="1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4245617755159735"/>
                      <c:h val="0.2321473765432098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3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accent1"/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'Статистика в презу'!$C$56:$D$56</c:f>
              <c:numCache>
                <c:formatCode>General</c:formatCode>
                <c:ptCount val="2"/>
                <c:pt idx="0">
                  <c:v>92</c:v>
                </c:pt>
                <c:pt idx="1">
                  <c:v>34</c:v>
                </c:pt>
              </c:numCache>
            </c:numRef>
          </c:val>
        </c:ser>
        <c:dLbls/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doughnutChart>
        <c:varyColors val="1"/>
        <c:ser>
          <c:idx val="0"/>
          <c:order val="0"/>
          <c:explosion val="4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9745525752240689"/>
                  <c:y val="0.17714421212670695"/>
                </c:manualLayout>
              </c:layout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745525752240708"/>
                  <c:y val="-2.7138677805293918E-2"/>
                </c:manualLayout>
              </c:layout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8706287554754356"/>
                  <c:y val="-0.17714421212670695"/>
                </c:manualLayout>
              </c:layout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980954937158723E-2"/>
                  <c:y val="-0.16107983061521064"/>
                </c:manualLayout>
              </c:layout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 cap="flat" cmpd="sng" algn="ctr">
                  <a:solidFill>
                    <a:schemeClr val="accent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'Статистика в презу'!$D$8:$D$11</c:f>
              <c:strCache>
                <c:ptCount val="4"/>
                <c:pt idx="0">
                  <c:v>Предупреждения</c:v>
                </c:pt>
                <c:pt idx="1">
                  <c:v>Предписания об устранении нарушений</c:v>
                </c:pt>
                <c:pt idx="2">
                  <c:v>Предупреждение и штраф</c:v>
                </c:pt>
                <c:pt idx="3">
                  <c:v>Приостановление права оценочной деятельности</c:v>
                </c:pt>
              </c:strCache>
            </c:strRef>
          </c:cat>
          <c:val>
            <c:numRef>
              <c:f>'Статистика в презу'!$E$8:$E$11</c:f>
              <c:numCache>
                <c:formatCode>General</c:formatCode>
                <c:ptCount val="4"/>
                <c:pt idx="0">
                  <c:v>70</c:v>
                </c:pt>
                <c:pt idx="1">
                  <c:v>11</c:v>
                </c:pt>
                <c:pt idx="2">
                  <c:v>6</c:v>
                </c:pt>
                <c:pt idx="3">
                  <c:v>5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360" tIns="45682" rIns="91360" bIns="4568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1" y="1"/>
            <a:ext cx="2946400" cy="496888"/>
          </a:xfrm>
          <a:prstGeom prst="rect">
            <a:avLst/>
          </a:prstGeom>
        </p:spPr>
        <p:txBody>
          <a:bodyPr vert="horz" lIns="91360" tIns="45682" rIns="91360" bIns="45682" rtlCol="0"/>
          <a:lstStyle>
            <a:lvl1pPr algn="r">
              <a:defRPr sz="1200"/>
            </a:lvl1pPr>
          </a:lstStyle>
          <a:p>
            <a:fld id="{5FB7C55E-2A9F-40DA-AB35-F11B4136427B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170"/>
            <a:ext cx="2946400" cy="496887"/>
          </a:xfrm>
          <a:prstGeom prst="rect">
            <a:avLst/>
          </a:prstGeom>
        </p:spPr>
        <p:txBody>
          <a:bodyPr vert="horz" lIns="91360" tIns="45682" rIns="91360" bIns="4568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1" y="9428170"/>
            <a:ext cx="2946400" cy="496887"/>
          </a:xfrm>
          <a:prstGeom prst="rect">
            <a:avLst/>
          </a:prstGeom>
        </p:spPr>
        <p:txBody>
          <a:bodyPr vert="horz" lIns="91360" tIns="45682" rIns="91360" bIns="45682" rtlCol="0" anchor="b"/>
          <a:lstStyle>
            <a:lvl1pPr algn="r">
              <a:defRPr sz="1200"/>
            </a:lvl1pPr>
          </a:lstStyle>
          <a:p>
            <a:fld id="{9615CEAE-3325-4408-B469-7C38819A66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60028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6"/>
            <a:ext cx="2945660" cy="496330"/>
          </a:xfrm>
          <a:prstGeom prst="rect">
            <a:avLst/>
          </a:prstGeom>
        </p:spPr>
        <p:txBody>
          <a:bodyPr vert="horz" lIns="92044" tIns="46024" rIns="92044" bIns="4602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6"/>
            <a:ext cx="2945660" cy="496330"/>
          </a:xfrm>
          <a:prstGeom prst="rect">
            <a:avLst/>
          </a:prstGeom>
        </p:spPr>
        <p:txBody>
          <a:bodyPr vert="horz" lIns="92044" tIns="46024" rIns="92044" bIns="46024" rtlCol="0"/>
          <a:lstStyle>
            <a:lvl1pPr algn="r">
              <a:defRPr sz="1200"/>
            </a:lvl1pPr>
          </a:lstStyle>
          <a:p>
            <a:fld id="{1B584D0F-AD63-4102-8A62-FB6561CE3C55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68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44" tIns="46024" rIns="92044" bIns="460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61"/>
            <a:ext cx="5438140" cy="4466987"/>
          </a:xfrm>
          <a:prstGeom prst="rect">
            <a:avLst/>
          </a:prstGeom>
        </p:spPr>
        <p:txBody>
          <a:bodyPr vert="horz" lIns="92044" tIns="46024" rIns="92044" bIns="4602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93"/>
            <a:ext cx="2945660" cy="496330"/>
          </a:xfrm>
          <a:prstGeom prst="rect">
            <a:avLst/>
          </a:prstGeom>
        </p:spPr>
        <p:txBody>
          <a:bodyPr vert="horz" lIns="92044" tIns="46024" rIns="92044" bIns="4602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93"/>
            <a:ext cx="2945660" cy="496330"/>
          </a:xfrm>
          <a:prstGeom prst="rect">
            <a:avLst/>
          </a:prstGeom>
        </p:spPr>
        <p:txBody>
          <a:bodyPr vert="horz" lIns="92044" tIns="46024" rIns="92044" bIns="46024" rtlCol="0" anchor="b"/>
          <a:lstStyle>
            <a:lvl1pPr algn="r">
              <a:defRPr sz="1200"/>
            </a:lvl1pPr>
          </a:lstStyle>
          <a:p>
            <a:fld id="{934CC33C-A103-4928-ABF0-BD3C1CF4F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439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5771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16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4689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5972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655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625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CC33C-A103-4928-ABF0-BD3C1CF4F5B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93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russkie-moneti.ru/img/DSC07319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1105" r="-13538"/>
          <a:stretch/>
        </p:blipFill>
        <p:spPr bwMode="auto">
          <a:xfrm>
            <a:off x="-2" y="1697548"/>
            <a:ext cx="9906002" cy="516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 userDrawn="1"/>
        </p:nvSpPr>
        <p:spPr>
          <a:xfrm>
            <a:off x="3987800" y="5994400"/>
            <a:ext cx="5918202" cy="86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43"/>
          <p:cNvSpPr>
            <a:spLocks noChangeAspect="1"/>
          </p:cNvSpPr>
          <p:nvPr userDrawn="1"/>
        </p:nvSpPr>
        <p:spPr>
          <a:xfrm>
            <a:off x="1" y="4105189"/>
            <a:ext cx="9906000" cy="2752812"/>
          </a:xfrm>
          <a:prstGeom prst="rect">
            <a:avLst/>
          </a:prstGeom>
          <a:gradFill flip="none" rotWithShape="1">
            <a:gsLst>
              <a:gs pos="37000">
                <a:srgbClr val="0070C0">
                  <a:alpha val="85000"/>
                </a:srgbClr>
              </a:gs>
              <a:gs pos="71000">
                <a:schemeClr val="accent2">
                  <a:lumMod val="75000"/>
                </a:schemeClr>
              </a:gs>
            </a:gsLst>
            <a:lin ang="3360000" scaled="0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0" y="5594865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02325" indent="0" algn="ctr">
              <a:buNone/>
              <a:defRPr sz="1800"/>
            </a:lvl2pPr>
            <a:lvl3pPr marL="804649" indent="0" algn="ctr">
              <a:buNone/>
              <a:defRPr sz="1600"/>
            </a:lvl3pPr>
            <a:lvl4pPr marL="1206974" indent="0" algn="ctr">
              <a:buNone/>
              <a:defRPr sz="1400"/>
            </a:lvl4pPr>
            <a:lvl5pPr marL="1609298" indent="0" algn="ctr">
              <a:buNone/>
              <a:defRPr sz="1400"/>
            </a:lvl5pPr>
            <a:lvl6pPr marL="2011623" indent="0" algn="ctr">
              <a:buNone/>
              <a:defRPr sz="1400"/>
            </a:lvl6pPr>
            <a:lvl7pPr marL="2413947" indent="0" algn="ctr">
              <a:buNone/>
              <a:defRPr sz="1400"/>
            </a:lvl7pPr>
            <a:lvl8pPr marL="2816272" indent="0" algn="ctr">
              <a:buNone/>
              <a:defRPr sz="1400"/>
            </a:lvl8pPr>
            <a:lvl9pPr marL="3218597" indent="0" algn="ctr">
              <a:buNone/>
              <a:defRPr sz="14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4930691" y="4118919"/>
            <a:ext cx="4685270" cy="1359244"/>
          </a:xfrm>
        </p:spPr>
        <p:txBody>
          <a:bodyPr anchor="b"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 РИСКАМИ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БАНКОВСКОГО СЕКТОРА</a:t>
            </a:r>
            <a:endParaRPr lang="en-US" dirty="0"/>
          </a:p>
        </p:txBody>
      </p:sp>
      <p:sp>
        <p:nvSpPr>
          <p:cNvPr id="16" name="Date Placeholder 26"/>
          <p:cNvSpPr>
            <a:spLocks noGrp="1"/>
          </p:cNvSpPr>
          <p:nvPr>
            <p:ph type="dt" sz="half" idx="2"/>
          </p:nvPr>
        </p:nvSpPr>
        <p:spPr>
          <a:xfrm>
            <a:off x="4957462" y="6315163"/>
            <a:ext cx="23114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1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446216" y="5594864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800" baseline="0">
                <a:solidFill>
                  <a:srgbClr val="FFFFFF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Введите имя автора презентации</a:t>
            </a:r>
            <a:endParaRPr lang="ru-RU" dirty="0"/>
          </a:p>
        </p:txBody>
      </p:sp>
      <p:pic>
        <p:nvPicPr>
          <p:cNvPr id="12" name="Picture 11" descr="alllogo-0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0273" y="0"/>
            <a:ext cx="3645835" cy="16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4562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2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227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7644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9562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16"/>
            <a:ext cx="5360173" cy="713947"/>
          </a:xfrm>
        </p:spPr>
        <p:txBody>
          <a:bodyPr anchor="t"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45" y="1208217"/>
            <a:ext cx="3268359" cy="5037267"/>
          </a:xfrm>
        </p:spPr>
        <p:txBody>
          <a:bodyPr/>
          <a:lstStyle>
            <a:lvl1pPr marL="0" indent="0">
              <a:buNone/>
              <a:defRPr sz="2800"/>
            </a:lvl1pPr>
            <a:lvl2pPr marL="402325" indent="0">
              <a:buNone/>
              <a:defRPr sz="2500"/>
            </a:lvl2pPr>
            <a:lvl3pPr marL="804649" indent="0">
              <a:buNone/>
              <a:defRPr sz="2100"/>
            </a:lvl3pPr>
            <a:lvl4pPr marL="1206974" indent="0">
              <a:buNone/>
              <a:defRPr sz="1800"/>
            </a:lvl4pPr>
            <a:lvl5pPr marL="1609298" indent="0">
              <a:buNone/>
              <a:defRPr sz="1800"/>
            </a:lvl5pPr>
            <a:lvl6pPr marL="2011623" indent="0">
              <a:buNone/>
              <a:defRPr sz="1800"/>
            </a:lvl6pPr>
            <a:lvl7pPr marL="2413947" indent="0">
              <a:buNone/>
              <a:defRPr sz="1800"/>
            </a:lvl7pPr>
            <a:lvl8pPr marL="2816272" indent="0">
              <a:buNone/>
              <a:defRPr sz="1800"/>
            </a:lvl8pPr>
            <a:lvl9pPr marL="3218597" indent="0">
              <a:buNone/>
              <a:defRPr sz="18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79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300"/>
            </a:lvl1pPr>
            <a:lvl2pPr marL="402325" indent="0">
              <a:buNone/>
              <a:defRPr sz="1300"/>
            </a:lvl2pPr>
            <a:lvl3pPr marL="804649" indent="0">
              <a:buNone/>
              <a:defRPr sz="1100"/>
            </a:lvl3pPr>
            <a:lvl4pPr marL="1206974" indent="0">
              <a:buNone/>
              <a:defRPr sz="900"/>
            </a:lvl4pPr>
            <a:lvl5pPr marL="1609298" indent="0">
              <a:buNone/>
              <a:defRPr sz="900"/>
            </a:lvl5pPr>
            <a:lvl6pPr marL="2011623" indent="0">
              <a:buNone/>
              <a:defRPr sz="900"/>
            </a:lvl6pPr>
            <a:lvl7pPr marL="2413947" indent="0">
              <a:buNone/>
              <a:defRPr sz="900"/>
            </a:lvl7pPr>
            <a:lvl8pPr marL="2816272" indent="0">
              <a:buNone/>
              <a:defRPr sz="900"/>
            </a:lvl8pPr>
            <a:lvl9pPr marL="3218597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005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6C50B1AA-410B-4C79-AB06-2E1F7183D2AB}" type="datetime1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F517-24D8-4B8E-B4AD-2CBBFDE11F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132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4631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9298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927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4467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753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financliga.ru/wp-content/uploads/2016/01/96ec9781de8b76bf252abed2e247fc9f.jpg"/>
          <p:cNvPicPr>
            <a:picLocks noChangeAspect="1" noChangeArrowheads="1"/>
          </p:cNvPicPr>
          <p:nvPr userDrawn="1"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948406" cy="693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43"/>
          <p:cNvSpPr>
            <a:spLocks noChangeAspect="1"/>
          </p:cNvSpPr>
          <p:nvPr userDrawn="1"/>
        </p:nvSpPr>
        <p:spPr>
          <a:xfrm>
            <a:off x="-1" y="1"/>
            <a:ext cx="9906001" cy="6939814"/>
          </a:xfrm>
          <a:prstGeom prst="rect">
            <a:avLst/>
          </a:prstGeom>
          <a:gradFill flip="none" rotWithShape="1">
            <a:gsLst>
              <a:gs pos="26000">
                <a:schemeClr val="accent2">
                  <a:lumMod val="77000"/>
                  <a:alpha val="90000"/>
                </a:schemeClr>
              </a:gs>
              <a:gs pos="68000">
                <a:srgbClr val="0070C0">
                  <a:alpha val="80000"/>
                  <a:lumMod val="73000"/>
                </a:srgbClr>
              </a:gs>
            </a:gsLst>
            <a:lin ang="3360000" scaled="0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67731" y="399779"/>
            <a:ext cx="39019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9" name="Straight Connector 8"/>
          <p:cNvCxnSpPr/>
          <p:nvPr userDrawn="1"/>
        </p:nvCxnSpPr>
        <p:spPr>
          <a:xfrm flipH="1">
            <a:off x="267731" y="838028"/>
            <a:ext cx="390439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 userDrawn="1"/>
        </p:nvCxnSpPr>
        <p:spPr>
          <a:xfrm flipH="1">
            <a:off x="658170" y="847553"/>
            <a:ext cx="1991239" cy="0"/>
          </a:xfrm>
          <a:prstGeom prst="line">
            <a:avLst/>
          </a:prstGeom>
          <a:ln w="285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1"/>
          <p:cNvCxnSpPr/>
          <p:nvPr userDrawn="1"/>
        </p:nvCxnSpPr>
        <p:spPr>
          <a:xfrm flipH="1">
            <a:off x="2636441" y="838028"/>
            <a:ext cx="6873542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4"/>
          <p:cNvCxnSpPr/>
          <p:nvPr userDrawn="1"/>
        </p:nvCxnSpPr>
        <p:spPr>
          <a:xfrm flipV="1">
            <a:off x="66040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264676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792384" y="452796"/>
            <a:ext cx="1947664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РЕОРГАНИЗАЦИИ</a:t>
            </a:r>
            <a:b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БАНКОВСКОГО НАДЗОРА</a:t>
            </a:r>
            <a:endParaRPr lang="en-US" sz="700" b="1" cap="all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96290" y="336377"/>
            <a:ext cx="6725215" cy="521731"/>
          </a:xfrm>
        </p:spPr>
        <p:txBody>
          <a:bodyPr anchor="ctr">
            <a:normAutofit/>
          </a:bodyPr>
          <a:lstStyle>
            <a:lvl1pPr marL="0" indent="0">
              <a:buNone/>
              <a:defRPr sz="11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59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454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3540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4621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6179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280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013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271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6477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2495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817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42" r="8226"/>
          <a:stretch/>
        </p:blipFill>
        <p:spPr bwMode="auto">
          <a:xfrm>
            <a:off x="0" y="1"/>
            <a:ext cx="9906000" cy="693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3"/>
          <p:cNvSpPr>
            <a:spLocks noChangeAspect="1"/>
          </p:cNvSpPr>
          <p:nvPr userDrawn="1"/>
        </p:nvSpPr>
        <p:spPr>
          <a:xfrm>
            <a:off x="0" y="1"/>
            <a:ext cx="9906000" cy="6939814"/>
          </a:xfrm>
          <a:prstGeom prst="rect">
            <a:avLst/>
          </a:prstGeom>
          <a:gradFill flip="none" rotWithShape="1">
            <a:gsLst>
              <a:gs pos="26000">
                <a:schemeClr val="accent2">
                  <a:lumMod val="77000"/>
                  <a:alpha val="90000"/>
                </a:schemeClr>
              </a:gs>
              <a:gs pos="68000">
                <a:srgbClr val="0070C0">
                  <a:alpha val="80000"/>
                  <a:lumMod val="73000"/>
                </a:srgbClr>
              </a:gs>
            </a:gsLst>
            <a:lin ang="3360000" scaled="0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67731" y="399779"/>
            <a:ext cx="39019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9" name="Straight Connector 8"/>
          <p:cNvCxnSpPr/>
          <p:nvPr userDrawn="1"/>
        </p:nvCxnSpPr>
        <p:spPr>
          <a:xfrm flipH="1">
            <a:off x="267731" y="838028"/>
            <a:ext cx="390439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 userDrawn="1"/>
        </p:nvCxnSpPr>
        <p:spPr>
          <a:xfrm flipH="1">
            <a:off x="658170" y="847553"/>
            <a:ext cx="1991239" cy="0"/>
          </a:xfrm>
          <a:prstGeom prst="line">
            <a:avLst/>
          </a:prstGeom>
          <a:ln w="285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1"/>
          <p:cNvCxnSpPr/>
          <p:nvPr userDrawn="1"/>
        </p:nvCxnSpPr>
        <p:spPr>
          <a:xfrm flipH="1">
            <a:off x="2636441" y="838028"/>
            <a:ext cx="6873542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4"/>
          <p:cNvCxnSpPr/>
          <p:nvPr userDrawn="1"/>
        </p:nvCxnSpPr>
        <p:spPr>
          <a:xfrm flipV="1">
            <a:off x="66040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264676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792384" y="452796"/>
            <a:ext cx="1947664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РЕОРГАНИЗАЦИИ</a:t>
            </a:r>
            <a:b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БАНКОВСКОГО НАДЗОРА</a:t>
            </a:r>
            <a:endParaRPr lang="en-US" sz="700" b="1" cap="all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96290" y="336377"/>
            <a:ext cx="6725215" cy="521731"/>
          </a:xfrm>
        </p:spPr>
        <p:txBody>
          <a:bodyPr anchor="ctr">
            <a:normAutofit/>
          </a:bodyPr>
          <a:lstStyle>
            <a:lvl1pPr marL="0" indent="0">
              <a:buNone/>
              <a:defRPr sz="11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429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2150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8795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5244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0639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7130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96918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88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58" r="9858"/>
          <a:stretch/>
        </p:blipFill>
        <p:spPr bwMode="auto">
          <a:xfrm>
            <a:off x="0" y="1"/>
            <a:ext cx="9905999" cy="69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3"/>
          <p:cNvSpPr>
            <a:spLocks noChangeAspect="1"/>
          </p:cNvSpPr>
          <p:nvPr userDrawn="1"/>
        </p:nvSpPr>
        <p:spPr>
          <a:xfrm>
            <a:off x="0" y="1"/>
            <a:ext cx="9905999" cy="6939814"/>
          </a:xfrm>
          <a:prstGeom prst="rect">
            <a:avLst/>
          </a:prstGeom>
          <a:gradFill flip="none" rotWithShape="1">
            <a:gsLst>
              <a:gs pos="26000">
                <a:schemeClr val="accent2">
                  <a:lumMod val="77000"/>
                  <a:alpha val="90000"/>
                </a:schemeClr>
              </a:gs>
              <a:gs pos="68000">
                <a:srgbClr val="0070C0">
                  <a:alpha val="80000"/>
                  <a:lumMod val="73000"/>
                </a:srgbClr>
              </a:gs>
            </a:gsLst>
            <a:lin ang="3360000" scaled="0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182843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67731" y="399779"/>
            <a:ext cx="39019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chemeClr val="bg1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9" name="Straight Connector 8"/>
          <p:cNvCxnSpPr/>
          <p:nvPr userDrawn="1"/>
        </p:nvCxnSpPr>
        <p:spPr>
          <a:xfrm flipH="1">
            <a:off x="267731" y="838028"/>
            <a:ext cx="390439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9"/>
          <p:cNvCxnSpPr/>
          <p:nvPr userDrawn="1"/>
        </p:nvCxnSpPr>
        <p:spPr>
          <a:xfrm flipH="1">
            <a:off x="658170" y="847553"/>
            <a:ext cx="1991239" cy="0"/>
          </a:xfrm>
          <a:prstGeom prst="line">
            <a:avLst/>
          </a:prstGeom>
          <a:ln w="285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1"/>
          <p:cNvCxnSpPr/>
          <p:nvPr userDrawn="1"/>
        </p:nvCxnSpPr>
        <p:spPr>
          <a:xfrm flipH="1">
            <a:off x="2636441" y="838028"/>
            <a:ext cx="6873542" cy="0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4"/>
          <p:cNvCxnSpPr/>
          <p:nvPr userDrawn="1"/>
        </p:nvCxnSpPr>
        <p:spPr>
          <a:xfrm flipV="1">
            <a:off x="66040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2646760" y="307975"/>
            <a:ext cx="0" cy="539751"/>
          </a:xfrm>
          <a:prstGeom prst="line">
            <a:avLst/>
          </a:prstGeom>
          <a:ln w="317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792384" y="452796"/>
            <a:ext cx="1947664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/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РЕОРГАНИЗАЦИИ</a:t>
            </a:r>
            <a:b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БАНКОВСКОГО НАДЗОРА</a:t>
            </a:r>
            <a:endParaRPr lang="en-US" sz="700" b="1" cap="all" baseline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796290" y="336377"/>
            <a:ext cx="6725215" cy="521731"/>
          </a:xfrm>
        </p:spPr>
        <p:txBody>
          <a:bodyPr anchor="ctr">
            <a:normAutofit/>
          </a:bodyPr>
          <a:lstStyle>
            <a:lvl1pPr marL="0" indent="0">
              <a:buNone/>
              <a:defRPr sz="11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раздела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621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BRF_titul-1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63" t="5623" r="8970" b="5650"/>
          <a:stretch/>
        </p:blipFill>
        <p:spPr>
          <a:xfrm>
            <a:off x="-1" y="1695563"/>
            <a:ext cx="9906001" cy="243052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105189"/>
            <a:ext cx="9906000" cy="275281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0" y="5594865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02325" indent="0" algn="ctr">
              <a:buNone/>
              <a:defRPr sz="1800"/>
            </a:lvl2pPr>
            <a:lvl3pPr marL="804649" indent="0" algn="ctr">
              <a:buNone/>
              <a:defRPr sz="1600"/>
            </a:lvl3pPr>
            <a:lvl4pPr marL="1206974" indent="0" algn="ctr">
              <a:buNone/>
              <a:defRPr sz="1400"/>
            </a:lvl4pPr>
            <a:lvl5pPr marL="1609298" indent="0" algn="ctr">
              <a:buNone/>
              <a:defRPr sz="1400"/>
            </a:lvl5pPr>
            <a:lvl6pPr marL="2011623" indent="0" algn="ctr">
              <a:buNone/>
              <a:defRPr sz="1400"/>
            </a:lvl6pPr>
            <a:lvl7pPr marL="2413947" indent="0" algn="ctr">
              <a:buNone/>
              <a:defRPr sz="1400"/>
            </a:lvl7pPr>
            <a:lvl8pPr marL="2816272" indent="0" algn="ctr">
              <a:buNone/>
              <a:defRPr sz="1400"/>
            </a:lvl8pPr>
            <a:lvl9pPr marL="3218597" indent="0" algn="ctr">
              <a:buNone/>
              <a:defRPr sz="14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1" y="4118919"/>
            <a:ext cx="4685270" cy="1359244"/>
          </a:xfrm>
        </p:spPr>
        <p:txBody>
          <a:bodyPr anchor="b"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16" name="Date Placeholder 26"/>
          <p:cNvSpPr>
            <a:spLocks noGrp="1"/>
          </p:cNvSpPr>
          <p:nvPr>
            <p:ph type="dt" sz="half" idx="2"/>
          </p:nvPr>
        </p:nvSpPr>
        <p:spPr>
          <a:xfrm>
            <a:off x="4957462" y="6315163"/>
            <a:ext cx="23114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1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 hasCustomPrompt="1"/>
          </p:nvPr>
        </p:nvSpPr>
        <p:spPr>
          <a:xfrm>
            <a:off x="446216" y="5594864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800" baseline="0">
                <a:solidFill>
                  <a:srgbClr val="FFFFFF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Введите имя автора презентации</a:t>
            </a:r>
            <a:endParaRPr lang="ru-RU" dirty="0"/>
          </a:p>
        </p:txBody>
      </p:sp>
      <p:pic>
        <p:nvPicPr>
          <p:cNvPr id="12" name="Picture 11" descr="alllogo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0273" y="0"/>
            <a:ext cx="3645835" cy="16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7262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50" b="1">
                <a:solidFill>
                  <a:srgbClr val="0070C0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927758" y="336377"/>
            <a:ext cx="6593747" cy="521731"/>
          </a:xfrm>
        </p:spPr>
        <p:txBody>
          <a:bodyPr anchor="ctr">
            <a:normAutofit/>
          </a:bodyPr>
          <a:lstStyle>
            <a:lvl1pPr marL="0" indent="0">
              <a:buNone/>
              <a:defRPr sz="1100" b="1" cap="all" baseline="0">
                <a:solidFill>
                  <a:srgbClr val="0070C0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929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705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0096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105189"/>
            <a:ext cx="9906000" cy="27528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4118919"/>
            <a:ext cx="4266804" cy="741405"/>
          </a:xfrm>
        </p:spPr>
        <p:txBody>
          <a:bodyPr anchor="b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0" y="4942704"/>
            <a:ext cx="4266804" cy="11469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023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04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069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092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116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139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16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18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12" name="Picture 11" descr="CBRF-Razdelitel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00" t="11384" r="12041"/>
          <a:stretch/>
        </p:blipFill>
        <p:spPr>
          <a:xfrm>
            <a:off x="-1" y="1702009"/>
            <a:ext cx="9906001" cy="2410754"/>
          </a:xfrm>
          <a:prstGeom prst="rect">
            <a:avLst/>
          </a:prstGeom>
        </p:spPr>
      </p:pic>
      <p:pic>
        <p:nvPicPr>
          <p:cNvPr id="16" name="Picture 15" descr="alllogo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0273" y="0"/>
            <a:ext cx="3645835" cy="16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184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7" y="851415"/>
            <a:ext cx="8828946" cy="88556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7" y="1736981"/>
            <a:ext cx="8828946" cy="471599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67731" y="399779"/>
            <a:ext cx="39019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2EC4EB27-9ADE-42C2-9A98-47F5822B2EE7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234892" y="838028"/>
            <a:ext cx="9275093" cy="0"/>
          </a:xfrm>
          <a:prstGeom prst="line">
            <a:avLst/>
          </a:prstGeom>
          <a:ln w="3175" cmpd="sng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2892635" y="427838"/>
            <a:ext cx="6617349" cy="3775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endParaRPr lang="ru-RU" sz="1000" b="1" cap="none" baseline="0" dirty="0" smtClean="0">
              <a:solidFill>
                <a:srgbClr val="4287CD"/>
              </a:solidFill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xmlns="" val="1149870287"/>
              </p:ext>
            </p:extLst>
          </p:nvPr>
        </p:nvGraphicFramePr>
        <p:xfrm>
          <a:off x="751811" y="419449"/>
          <a:ext cx="214082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82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Служба анализа рисков</a:t>
                      </a:r>
                      <a:endParaRPr lang="ru-RU" sz="1200" baseline="0" dirty="0"/>
                    </a:p>
                  </a:txBody>
                  <a:tcPr>
                    <a:solidFill>
                      <a:srgbClr val="89B4E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4829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0" r:id="rId3"/>
    <p:sldLayoutId id="2147483661" r:id="rId4"/>
    <p:sldLayoutId id="2147483659" r:id="rId5"/>
    <p:sldLayoutId id="2147483650" r:id="rId6"/>
    <p:sldLayoutId id="2147483663" r:id="rId7"/>
    <p:sldLayoutId id="2147483676" r:id="rId8"/>
    <p:sldLayoutId id="2147483651" r:id="rId9"/>
    <p:sldLayoutId id="2147483652" r:id="rId10"/>
    <p:sldLayoutId id="2147483654" r:id="rId11"/>
    <p:sldLayoutId id="2147483655" r:id="rId12"/>
    <p:sldLayoutId id="2147483657" r:id="rId13"/>
    <p:sldLayoutId id="2147483689" r:id="rId1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804649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30" indent="-78230" algn="l" defTabSz="804649" rtl="0" eaLnBrk="1" latinLnBrk="0" hangingPunct="1">
        <a:lnSpc>
          <a:spcPct val="90000"/>
        </a:lnSpc>
        <a:spcBef>
          <a:spcPts val="88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156460" indent="-78230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236087" indent="-79627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314317" indent="-78230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392546" indent="-78230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785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15110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434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759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325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49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974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298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23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4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72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59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5FF4C-6F29-4ACA-BC66-88733D133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31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9059-3FF7-41E6-AE35-102267CE74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87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293261"/>
            <a:ext cx="9906000" cy="659027"/>
          </a:xfrm>
        </p:spPr>
        <p:txBody>
          <a:bodyPr>
            <a:normAutofit fontScale="92500"/>
          </a:bodyPr>
          <a:lstStyle/>
          <a:p>
            <a:r>
              <a:rPr lang="en-US" sz="3200" b="1" dirty="0" smtClean="0"/>
              <a:t>   </a:t>
            </a:r>
            <a:r>
              <a:rPr lang="ru-RU" sz="3200" b="1" dirty="0" smtClean="0"/>
              <a:t>Взаимодействие </a:t>
            </a:r>
            <a:r>
              <a:rPr lang="ru-RU" sz="3200" b="1" dirty="0"/>
              <a:t>Банка России с </a:t>
            </a:r>
            <a:r>
              <a:rPr lang="ru-RU" sz="3200" b="1" dirty="0" smtClean="0"/>
              <a:t>СРО</a:t>
            </a:r>
            <a:r>
              <a:rPr lang="en-US" sz="3200" b="1" dirty="0" smtClean="0"/>
              <a:t> </a:t>
            </a:r>
            <a:r>
              <a:rPr lang="ru-RU" sz="3200" b="1" dirty="0" smtClean="0"/>
              <a:t>оценщиков</a:t>
            </a:r>
            <a:endParaRPr lang="ru-RU" sz="3200" b="1" dirty="0"/>
          </a:p>
          <a:p>
            <a:endParaRPr lang="ru-RU" dirty="0"/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923516" y="4542089"/>
            <a:ext cx="9323462" cy="135924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8046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ДЫМОВ АЛЕКСАНДР ПЕТРОВИЧ</a:t>
            </a:r>
          </a:p>
          <a:p>
            <a:endParaRPr lang="ru-RU" sz="800" dirty="0" smtClean="0"/>
          </a:p>
          <a:p>
            <a:r>
              <a:rPr lang="ru-RU" sz="2400" dirty="0"/>
              <a:t>Р</a:t>
            </a:r>
            <a:r>
              <a:rPr lang="ru-RU" sz="2400" dirty="0" smtClean="0"/>
              <a:t>уководитель Службы анализа рисков Банка России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8944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538381" y="4159324"/>
            <a:ext cx="3520871" cy="10618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8381" y="2532965"/>
            <a:ext cx="3520871" cy="10618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0027" y="2532965"/>
            <a:ext cx="4392538" cy="2696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27496" y="2622435"/>
            <a:ext cx="3338594" cy="8244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Участие в заседаниях </a:t>
            </a:r>
            <a:endParaRPr lang="ru-RU" sz="2000" dirty="0" smtClean="0"/>
          </a:p>
          <a:p>
            <a:pPr>
              <a:lnSpc>
                <a:spcPct val="90000"/>
              </a:lnSpc>
            </a:pPr>
            <a:r>
              <a:rPr lang="ru-RU" sz="2000" dirty="0" smtClean="0"/>
              <a:t>рабочих </a:t>
            </a:r>
            <a:r>
              <a:rPr lang="ru-RU" sz="2000" dirty="0"/>
              <a:t>органов </a:t>
            </a:r>
            <a:r>
              <a:rPr lang="ru-RU" sz="2000" dirty="0" smtClean="0"/>
              <a:t>совета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по </a:t>
            </a:r>
            <a:r>
              <a:rPr lang="ru-RU" sz="2000" dirty="0"/>
              <a:t>оценочной </a:t>
            </a:r>
            <a:r>
              <a:rPr lang="ru-RU" sz="2000" dirty="0" smtClean="0"/>
              <a:t>деятельности</a:t>
            </a:r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sp>
        <p:nvSpPr>
          <p:cNvPr id="31" name="TextBox 30"/>
          <p:cNvSpPr txBox="1"/>
          <p:nvPr/>
        </p:nvSpPr>
        <p:spPr>
          <a:xfrm>
            <a:off x="627496" y="4294429"/>
            <a:ext cx="3064287" cy="7916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/>
              <a:t>Направление жалоб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на действия оценщиков –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членов СРОО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376574" y="2779245"/>
            <a:ext cx="4133007" cy="220355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000" dirty="0" smtClean="0"/>
              <a:t>Совершенствование 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д</a:t>
            </a:r>
            <a:r>
              <a:rPr lang="ru-RU" sz="2000" dirty="0" smtClean="0"/>
              <a:t>еятельности СРО и оценщиков</a:t>
            </a:r>
          </a:p>
          <a:p>
            <a:pPr>
              <a:lnSpc>
                <a:spcPct val="90000"/>
              </a:lnSpc>
            </a:pPr>
            <a:endParaRPr lang="ru-RU" sz="2000" dirty="0" smtClean="0"/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000" dirty="0"/>
              <a:t>Совершенствование </a:t>
            </a:r>
            <a:r>
              <a:rPr lang="ru-RU" sz="2000" dirty="0" smtClean="0"/>
              <a:t>оценочного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Законодательства и ФСО</a:t>
            </a:r>
          </a:p>
          <a:p>
            <a:pPr>
              <a:lnSpc>
                <a:spcPct val="90000"/>
              </a:lnSpc>
            </a:pPr>
            <a:endParaRPr lang="ru-RU" sz="2000" dirty="0" smtClean="0"/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2000" dirty="0" smtClean="0"/>
              <a:t>Повышение качества </a:t>
            </a:r>
          </a:p>
          <a:p>
            <a:pPr>
              <a:lnSpc>
                <a:spcPct val="90000"/>
              </a:lnSpc>
            </a:pPr>
            <a:r>
              <a:rPr lang="ru-RU" sz="2000" dirty="0" smtClean="0"/>
              <a:t>оценочных услуг</a:t>
            </a:r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pic>
        <p:nvPicPr>
          <p:cNvPr id="13" name="Picture 4" descr="C:\Users\KondakovDV\Desktop\logo_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6132" y="1620584"/>
            <a:ext cx="3107013" cy="68922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Форма 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взаимодействия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50931" y="1840763"/>
            <a:ext cx="750730" cy="248864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Цели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pic>
        <p:nvPicPr>
          <p:cNvPr id="21" name="Picture 4" descr="C:\Users\KondakovDV\Desktop\logo_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12382" y="253970"/>
            <a:ext cx="51821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/>
              <a:t>Взаимодействие Банка России с СРОО</a:t>
            </a:r>
            <a:endParaRPr lang="ru-RU" altLang="ru-RU" sz="2000" b="1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4303442" y="2572487"/>
            <a:ext cx="828942" cy="98276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4303442" y="4204137"/>
            <a:ext cx="828942" cy="98276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244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KondakovDV\Desktop\logo_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pic>
        <p:nvPicPr>
          <p:cNvPr id="21" name="Picture 4" descr="C:\Users\KondakovDV\Desktop\logo_hom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12382" y="253970"/>
            <a:ext cx="51821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/>
              <a:t>Взаимодействие Банка России с СРОО</a:t>
            </a:r>
            <a:endParaRPr lang="ru-RU" alt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4581" y="1336214"/>
            <a:ext cx="8190910" cy="4995555"/>
          </a:xfrm>
          <a:prstGeom prst="rect">
            <a:avLst/>
          </a:prstGeom>
          <a:noFill/>
        </p:spPr>
      </p:sp>
      <p:sp>
        <p:nvSpPr>
          <p:cNvPr id="4" name="Полилиния 3"/>
          <p:cNvSpPr/>
          <p:nvPr/>
        </p:nvSpPr>
        <p:spPr>
          <a:xfrm>
            <a:off x="3549690" y="2950913"/>
            <a:ext cx="2434119" cy="1569911"/>
          </a:xfrm>
          <a:custGeom>
            <a:avLst/>
            <a:gdLst>
              <a:gd name="connsiteX0" fmla="*/ 0 w 2434119"/>
              <a:gd name="connsiteY0" fmla="*/ 232248 h 1393460"/>
              <a:gd name="connsiteX1" fmla="*/ 232248 w 2434119"/>
              <a:gd name="connsiteY1" fmla="*/ 0 h 1393460"/>
              <a:gd name="connsiteX2" fmla="*/ 2201871 w 2434119"/>
              <a:gd name="connsiteY2" fmla="*/ 0 h 1393460"/>
              <a:gd name="connsiteX3" fmla="*/ 2434119 w 2434119"/>
              <a:gd name="connsiteY3" fmla="*/ 232248 h 1393460"/>
              <a:gd name="connsiteX4" fmla="*/ 2434119 w 2434119"/>
              <a:gd name="connsiteY4" fmla="*/ 1161212 h 1393460"/>
              <a:gd name="connsiteX5" fmla="*/ 2201871 w 2434119"/>
              <a:gd name="connsiteY5" fmla="*/ 1393460 h 1393460"/>
              <a:gd name="connsiteX6" fmla="*/ 232248 w 2434119"/>
              <a:gd name="connsiteY6" fmla="*/ 1393460 h 1393460"/>
              <a:gd name="connsiteX7" fmla="*/ 0 w 2434119"/>
              <a:gd name="connsiteY7" fmla="*/ 1161212 h 1393460"/>
              <a:gd name="connsiteX8" fmla="*/ 0 w 2434119"/>
              <a:gd name="connsiteY8" fmla="*/ 232248 h 139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4119" h="1393460">
                <a:moveTo>
                  <a:pt x="0" y="232248"/>
                </a:moveTo>
                <a:cubicBezTo>
                  <a:pt x="0" y="103981"/>
                  <a:pt x="103981" y="0"/>
                  <a:pt x="232248" y="0"/>
                </a:cubicBezTo>
                <a:lnTo>
                  <a:pt x="2201871" y="0"/>
                </a:lnTo>
                <a:cubicBezTo>
                  <a:pt x="2330138" y="0"/>
                  <a:pt x="2434119" y="103981"/>
                  <a:pt x="2434119" y="232248"/>
                </a:cubicBezTo>
                <a:lnTo>
                  <a:pt x="2434119" y="1161212"/>
                </a:lnTo>
                <a:cubicBezTo>
                  <a:pt x="2434119" y="1289479"/>
                  <a:pt x="2330138" y="1393460"/>
                  <a:pt x="2201871" y="1393460"/>
                </a:cubicBezTo>
                <a:lnTo>
                  <a:pt x="232248" y="1393460"/>
                </a:lnTo>
                <a:cubicBezTo>
                  <a:pt x="103981" y="1393460"/>
                  <a:pt x="0" y="1289479"/>
                  <a:pt x="0" y="1161212"/>
                </a:cubicBezTo>
                <a:lnTo>
                  <a:pt x="0" y="23224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solidFill>
              <a:srgbClr val="2D6BA9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663" tIns="108663" rIns="108663" bIns="108663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rgbClr val="002060"/>
              </a:solidFill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b="1" kern="1200" dirty="0" smtClean="0">
              <a:solidFill>
                <a:srgbClr val="002060"/>
              </a:solidFill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Функции Службы анализа рисков в части проверки отчетов оценщиков </a:t>
            </a:r>
            <a:endParaRPr lang="ru-RU" sz="1600" b="1" kern="120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2615391" y="1164349"/>
            <a:ext cx="4315047" cy="1159908"/>
          </a:xfrm>
          <a:custGeom>
            <a:avLst/>
            <a:gdLst>
              <a:gd name="connsiteX0" fmla="*/ 0 w 4315047"/>
              <a:gd name="connsiteY0" fmla="*/ 167354 h 1004106"/>
              <a:gd name="connsiteX1" fmla="*/ 167354 w 4315047"/>
              <a:gd name="connsiteY1" fmla="*/ 0 h 1004106"/>
              <a:gd name="connsiteX2" fmla="*/ 4147693 w 4315047"/>
              <a:gd name="connsiteY2" fmla="*/ 0 h 1004106"/>
              <a:gd name="connsiteX3" fmla="*/ 4315047 w 4315047"/>
              <a:gd name="connsiteY3" fmla="*/ 167354 h 1004106"/>
              <a:gd name="connsiteX4" fmla="*/ 4315047 w 4315047"/>
              <a:gd name="connsiteY4" fmla="*/ 836752 h 1004106"/>
              <a:gd name="connsiteX5" fmla="*/ 4147693 w 4315047"/>
              <a:gd name="connsiteY5" fmla="*/ 1004106 h 1004106"/>
              <a:gd name="connsiteX6" fmla="*/ 167354 w 4315047"/>
              <a:gd name="connsiteY6" fmla="*/ 1004106 h 1004106"/>
              <a:gd name="connsiteX7" fmla="*/ 0 w 4315047"/>
              <a:gd name="connsiteY7" fmla="*/ 836752 h 1004106"/>
              <a:gd name="connsiteX8" fmla="*/ 0 w 4315047"/>
              <a:gd name="connsiteY8" fmla="*/ 167354 h 100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5047" h="1004106">
                <a:moveTo>
                  <a:pt x="0" y="167354"/>
                </a:moveTo>
                <a:cubicBezTo>
                  <a:pt x="0" y="74927"/>
                  <a:pt x="74927" y="0"/>
                  <a:pt x="167354" y="0"/>
                </a:cubicBezTo>
                <a:lnTo>
                  <a:pt x="4147693" y="0"/>
                </a:lnTo>
                <a:cubicBezTo>
                  <a:pt x="4240120" y="0"/>
                  <a:pt x="4315047" y="74927"/>
                  <a:pt x="4315047" y="167354"/>
                </a:cubicBezTo>
                <a:lnTo>
                  <a:pt x="4315047" y="836752"/>
                </a:lnTo>
                <a:cubicBezTo>
                  <a:pt x="4315047" y="929179"/>
                  <a:pt x="4240120" y="1004106"/>
                  <a:pt x="4147693" y="1004106"/>
                </a:cubicBezTo>
                <a:lnTo>
                  <a:pt x="167354" y="1004106"/>
                </a:lnTo>
                <a:cubicBezTo>
                  <a:pt x="74927" y="1004106"/>
                  <a:pt x="0" y="929179"/>
                  <a:pt x="0" y="836752"/>
                </a:cubicBezTo>
                <a:lnTo>
                  <a:pt x="0" y="16735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656" tIns="89656" rIns="89656" bIns="89656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Анализ на соответствие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требований закона 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№ 135-ФЗ и ФСО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5983809" y="4991485"/>
            <a:ext cx="3067895" cy="1004106"/>
          </a:xfrm>
          <a:custGeom>
            <a:avLst/>
            <a:gdLst>
              <a:gd name="connsiteX0" fmla="*/ 0 w 2505045"/>
              <a:gd name="connsiteY0" fmla="*/ 167354 h 1004106"/>
              <a:gd name="connsiteX1" fmla="*/ 167354 w 2505045"/>
              <a:gd name="connsiteY1" fmla="*/ 0 h 1004106"/>
              <a:gd name="connsiteX2" fmla="*/ 2337691 w 2505045"/>
              <a:gd name="connsiteY2" fmla="*/ 0 h 1004106"/>
              <a:gd name="connsiteX3" fmla="*/ 2505045 w 2505045"/>
              <a:gd name="connsiteY3" fmla="*/ 167354 h 1004106"/>
              <a:gd name="connsiteX4" fmla="*/ 2505045 w 2505045"/>
              <a:gd name="connsiteY4" fmla="*/ 836752 h 1004106"/>
              <a:gd name="connsiteX5" fmla="*/ 2337691 w 2505045"/>
              <a:gd name="connsiteY5" fmla="*/ 1004106 h 1004106"/>
              <a:gd name="connsiteX6" fmla="*/ 167354 w 2505045"/>
              <a:gd name="connsiteY6" fmla="*/ 1004106 h 1004106"/>
              <a:gd name="connsiteX7" fmla="*/ 0 w 2505045"/>
              <a:gd name="connsiteY7" fmla="*/ 836752 h 1004106"/>
              <a:gd name="connsiteX8" fmla="*/ 0 w 2505045"/>
              <a:gd name="connsiteY8" fmla="*/ 167354 h 1004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5045" h="1004106">
                <a:moveTo>
                  <a:pt x="0" y="167354"/>
                </a:moveTo>
                <a:cubicBezTo>
                  <a:pt x="0" y="74927"/>
                  <a:pt x="74927" y="0"/>
                  <a:pt x="167354" y="0"/>
                </a:cubicBezTo>
                <a:lnTo>
                  <a:pt x="2337691" y="0"/>
                </a:lnTo>
                <a:cubicBezTo>
                  <a:pt x="2430118" y="0"/>
                  <a:pt x="2505045" y="74927"/>
                  <a:pt x="2505045" y="167354"/>
                </a:cubicBezTo>
                <a:lnTo>
                  <a:pt x="2505045" y="836752"/>
                </a:lnTo>
                <a:cubicBezTo>
                  <a:pt x="2505045" y="929179"/>
                  <a:pt x="2430118" y="1004106"/>
                  <a:pt x="2337691" y="1004106"/>
                </a:cubicBezTo>
                <a:lnTo>
                  <a:pt x="167354" y="1004106"/>
                </a:lnTo>
                <a:cubicBezTo>
                  <a:pt x="74927" y="1004106"/>
                  <a:pt x="0" y="929179"/>
                  <a:pt x="0" y="836752"/>
                </a:cubicBezTo>
                <a:lnTo>
                  <a:pt x="0" y="16735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9656" tIns="89656" rIns="89656" bIns="89656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Самостоятельный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расчет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481796" y="4991485"/>
            <a:ext cx="3067894" cy="943753"/>
          </a:xfrm>
          <a:custGeom>
            <a:avLst/>
            <a:gdLst>
              <a:gd name="connsiteX0" fmla="*/ 0 w 2428953"/>
              <a:gd name="connsiteY0" fmla="*/ 180400 h 1082376"/>
              <a:gd name="connsiteX1" fmla="*/ 180400 w 2428953"/>
              <a:gd name="connsiteY1" fmla="*/ 0 h 1082376"/>
              <a:gd name="connsiteX2" fmla="*/ 2248553 w 2428953"/>
              <a:gd name="connsiteY2" fmla="*/ 0 h 1082376"/>
              <a:gd name="connsiteX3" fmla="*/ 2428953 w 2428953"/>
              <a:gd name="connsiteY3" fmla="*/ 180400 h 1082376"/>
              <a:gd name="connsiteX4" fmla="*/ 2428953 w 2428953"/>
              <a:gd name="connsiteY4" fmla="*/ 901976 h 1082376"/>
              <a:gd name="connsiteX5" fmla="*/ 2248553 w 2428953"/>
              <a:gd name="connsiteY5" fmla="*/ 1082376 h 1082376"/>
              <a:gd name="connsiteX6" fmla="*/ 180400 w 2428953"/>
              <a:gd name="connsiteY6" fmla="*/ 1082376 h 1082376"/>
              <a:gd name="connsiteX7" fmla="*/ 0 w 2428953"/>
              <a:gd name="connsiteY7" fmla="*/ 901976 h 1082376"/>
              <a:gd name="connsiteX8" fmla="*/ 0 w 2428953"/>
              <a:gd name="connsiteY8" fmla="*/ 180400 h 1082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8953" h="1082376">
                <a:moveTo>
                  <a:pt x="0" y="180400"/>
                </a:moveTo>
                <a:cubicBezTo>
                  <a:pt x="0" y="80768"/>
                  <a:pt x="80768" y="0"/>
                  <a:pt x="180400" y="0"/>
                </a:cubicBezTo>
                <a:lnTo>
                  <a:pt x="2248553" y="0"/>
                </a:lnTo>
                <a:cubicBezTo>
                  <a:pt x="2348185" y="0"/>
                  <a:pt x="2428953" y="80768"/>
                  <a:pt x="2428953" y="180400"/>
                </a:cubicBezTo>
                <a:lnTo>
                  <a:pt x="2428953" y="901976"/>
                </a:lnTo>
                <a:cubicBezTo>
                  <a:pt x="2428953" y="1001608"/>
                  <a:pt x="2348185" y="1082376"/>
                  <a:pt x="2248553" y="1082376"/>
                </a:cubicBezTo>
                <a:lnTo>
                  <a:pt x="180400" y="1082376"/>
                </a:lnTo>
                <a:cubicBezTo>
                  <a:pt x="80768" y="1082376"/>
                  <a:pt x="0" y="1001608"/>
                  <a:pt x="0" y="901976"/>
                </a:cubicBezTo>
                <a:lnTo>
                  <a:pt x="0" y="1804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3477" tIns="93477" rIns="93477" bIns="9347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Проверка расчетов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kern="1200" dirty="0" smtClean="0">
                <a:solidFill>
                  <a:srgbClr val="002060"/>
                </a:solidFill>
              </a:rPr>
              <a:t> оценщика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6054586" y="5277538"/>
            <a:ext cx="432000" cy="432000"/>
            <a:chOff x="5424904" y="4916973"/>
            <a:chExt cx="292100" cy="293688"/>
          </a:xfrm>
          <a:solidFill>
            <a:schemeClr val="accent2">
              <a:lumMod val="50000"/>
            </a:schemeClr>
          </a:solidFill>
        </p:grpSpPr>
        <p:sp>
          <p:nvSpPr>
            <p:cNvPr id="41" name="Freeform 251"/>
            <p:cNvSpPr>
              <a:spLocks noEditPoints="1"/>
            </p:cNvSpPr>
            <p:nvPr/>
          </p:nvSpPr>
          <p:spPr bwMode="auto">
            <a:xfrm>
              <a:off x="5424904" y="4916973"/>
              <a:ext cx="292100" cy="293688"/>
            </a:xfrm>
            <a:custGeom>
              <a:avLst/>
              <a:gdLst>
                <a:gd name="T0" fmla="*/ 429 w 519"/>
                <a:gd name="T1" fmla="*/ 519 h 519"/>
                <a:gd name="T2" fmla="*/ 90 w 519"/>
                <a:gd name="T3" fmla="*/ 519 h 519"/>
                <a:gd name="T4" fmla="*/ 0 w 519"/>
                <a:gd name="T5" fmla="*/ 429 h 519"/>
                <a:gd name="T6" fmla="*/ 0 w 519"/>
                <a:gd name="T7" fmla="*/ 89 h 519"/>
                <a:gd name="T8" fmla="*/ 90 w 519"/>
                <a:gd name="T9" fmla="*/ 0 h 519"/>
                <a:gd name="T10" fmla="*/ 429 w 519"/>
                <a:gd name="T11" fmla="*/ 0 h 519"/>
                <a:gd name="T12" fmla="*/ 519 w 519"/>
                <a:gd name="T13" fmla="*/ 89 h 519"/>
                <a:gd name="T14" fmla="*/ 519 w 519"/>
                <a:gd name="T15" fmla="*/ 429 h 519"/>
                <a:gd name="T16" fmla="*/ 429 w 519"/>
                <a:gd name="T17" fmla="*/ 519 h 519"/>
                <a:gd name="T18" fmla="*/ 90 w 519"/>
                <a:gd name="T19" fmla="*/ 14 h 519"/>
                <a:gd name="T20" fmla="*/ 14 w 519"/>
                <a:gd name="T21" fmla="*/ 89 h 519"/>
                <a:gd name="T22" fmla="*/ 14 w 519"/>
                <a:gd name="T23" fmla="*/ 429 h 519"/>
                <a:gd name="T24" fmla="*/ 90 w 519"/>
                <a:gd name="T25" fmla="*/ 505 h 519"/>
                <a:gd name="T26" fmla="*/ 429 w 519"/>
                <a:gd name="T27" fmla="*/ 505 h 519"/>
                <a:gd name="T28" fmla="*/ 505 w 519"/>
                <a:gd name="T29" fmla="*/ 429 h 519"/>
                <a:gd name="T30" fmla="*/ 505 w 519"/>
                <a:gd name="T31" fmla="*/ 89 h 519"/>
                <a:gd name="T32" fmla="*/ 429 w 519"/>
                <a:gd name="T33" fmla="*/ 14 h 519"/>
                <a:gd name="T34" fmla="*/ 90 w 519"/>
                <a:gd name="T35" fmla="*/ 14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9" h="519">
                  <a:moveTo>
                    <a:pt x="429" y="519"/>
                  </a:moveTo>
                  <a:cubicBezTo>
                    <a:pt x="90" y="519"/>
                    <a:pt x="90" y="519"/>
                    <a:pt x="90" y="519"/>
                  </a:cubicBezTo>
                  <a:cubicBezTo>
                    <a:pt x="40" y="519"/>
                    <a:pt x="0" y="478"/>
                    <a:pt x="0" y="42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40"/>
                    <a:pt x="40" y="0"/>
                    <a:pt x="90" y="0"/>
                  </a:cubicBezTo>
                  <a:cubicBezTo>
                    <a:pt x="429" y="0"/>
                    <a:pt x="429" y="0"/>
                    <a:pt x="429" y="0"/>
                  </a:cubicBezTo>
                  <a:cubicBezTo>
                    <a:pt x="479" y="0"/>
                    <a:pt x="519" y="40"/>
                    <a:pt x="519" y="89"/>
                  </a:cubicBezTo>
                  <a:cubicBezTo>
                    <a:pt x="519" y="429"/>
                    <a:pt x="519" y="429"/>
                    <a:pt x="519" y="429"/>
                  </a:cubicBezTo>
                  <a:cubicBezTo>
                    <a:pt x="519" y="478"/>
                    <a:pt x="479" y="519"/>
                    <a:pt x="429" y="519"/>
                  </a:cubicBezTo>
                  <a:moveTo>
                    <a:pt x="90" y="14"/>
                  </a:moveTo>
                  <a:cubicBezTo>
                    <a:pt x="48" y="14"/>
                    <a:pt x="14" y="47"/>
                    <a:pt x="14" y="89"/>
                  </a:cubicBezTo>
                  <a:cubicBezTo>
                    <a:pt x="14" y="429"/>
                    <a:pt x="14" y="429"/>
                    <a:pt x="14" y="429"/>
                  </a:cubicBezTo>
                  <a:cubicBezTo>
                    <a:pt x="14" y="471"/>
                    <a:pt x="48" y="505"/>
                    <a:pt x="90" y="505"/>
                  </a:cubicBezTo>
                  <a:cubicBezTo>
                    <a:pt x="429" y="505"/>
                    <a:pt x="429" y="505"/>
                    <a:pt x="429" y="505"/>
                  </a:cubicBezTo>
                  <a:cubicBezTo>
                    <a:pt x="471" y="505"/>
                    <a:pt x="505" y="471"/>
                    <a:pt x="505" y="429"/>
                  </a:cubicBezTo>
                  <a:cubicBezTo>
                    <a:pt x="505" y="89"/>
                    <a:pt x="505" y="89"/>
                    <a:pt x="505" y="89"/>
                  </a:cubicBezTo>
                  <a:cubicBezTo>
                    <a:pt x="505" y="47"/>
                    <a:pt x="471" y="14"/>
                    <a:pt x="429" y="14"/>
                  </a:cubicBezTo>
                  <a:lnTo>
                    <a:pt x="90" y="14"/>
                  </a:lnTo>
                  <a:close/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2" name="Freeform 252"/>
            <p:cNvSpPr>
              <a:spLocks/>
            </p:cNvSpPr>
            <p:nvPr/>
          </p:nvSpPr>
          <p:spPr bwMode="auto">
            <a:xfrm>
              <a:off x="5424904" y="5059848"/>
              <a:ext cx="292100" cy="7938"/>
            </a:xfrm>
            <a:custGeom>
              <a:avLst/>
              <a:gdLst>
                <a:gd name="T0" fmla="*/ 512 w 519"/>
                <a:gd name="T1" fmla="*/ 14 h 14"/>
                <a:gd name="T2" fmla="*/ 7 w 519"/>
                <a:gd name="T3" fmla="*/ 14 h 14"/>
                <a:gd name="T4" fmla="*/ 0 w 519"/>
                <a:gd name="T5" fmla="*/ 7 h 14"/>
                <a:gd name="T6" fmla="*/ 7 w 519"/>
                <a:gd name="T7" fmla="*/ 0 h 14"/>
                <a:gd name="T8" fmla="*/ 512 w 519"/>
                <a:gd name="T9" fmla="*/ 0 h 14"/>
                <a:gd name="T10" fmla="*/ 519 w 519"/>
                <a:gd name="T11" fmla="*/ 7 h 14"/>
                <a:gd name="T12" fmla="*/ 512 w 519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9" h="14">
                  <a:moveTo>
                    <a:pt x="512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512" y="0"/>
                    <a:pt x="512" y="0"/>
                    <a:pt x="512" y="0"/>
                  </a:cubicBezTo>
                  <a:cubicBezTo>
                    <a:pt x="516" y="0"/>
                    <a:pt x="519" y="3"/>
                    <a:pt x="519" y="7"/>
                  </a:cubicBezTo>
                  <a:cubicBezTo>
                    <a:pt x="519" y="11"/>
                    <a:pt x="516" y="14"/>
                    <a:pt x="512" y="14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3" name="Freeform 253"/>
            <p:cNvSpPr>
              <a:spLocks/>
            </p:cNvSpPr>
            <p:nvPr/>
          </p:nvSpPr>
          <p:spPr bwMode="auto">
            <a:xfrm>
              <a:off x="5566192" y="4916973"/>
              <a:ext cx="7937" cy="293688"/>
            </a:xfrm>
            <a:custGeom>
              <a:avLst/>
              <a:gdLst>
                <a:gd name="T0" fmla="*/ 7 w 14"/>
                <a:gd name="T1" fmla="*/ 519 h 519"/>
                <a:gd name="T2" fmla="*/ 0 w 14"/>
                <a:gd name="T3" fmla="*/ 512 h 519"/>
                <a:gd name="T4" fmla="*/ 0 w 14"/>
                <a:gd name="T5" fmla="*/ 7 h 519"/>
                <a:gd name="T6" fmla="*/ 7 w 14"/>
                <a:gd name="T7" fmla="*/ 0 h 519"/>
                <a:gd name="T8" fmla="*/ 14 w 14"/>
                <a:gd name="T9" fmla="*/ 7 h 519"/>
                <a:gd name="T10" fmla="*/ 14 w 14"/>
                <a:gd name="T11" fmla="*/ 512 h 519"/>
                <a:gd name="T12" fmla="*/ 7 w 14"/>
                <a:gd name="T13" fmla="*/ 51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19">
                  <a:moveTo>
                    <a:pt x="7" y="519"/>
                  </a:moveTo>
                  <a:cubicBezTo>
                    <a:pt x="4" y="519"/>
                    <a:pt x="0" y="516"/>
                    <a:pt x="0" y="51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cubicBezTo>
                    <a:pt x="14" y="512"/>
                    <a:pt x="14" y="512"/>
                    <a:pt x="14" y="512"/>
                  </a:cubicBezTo>
                  <a:cubicBezTo>
                    <a:pt x="14" y="516"/>
                    <a:pt x="11" y="519"/>
                    <a:pt x="7" y="519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4" name="Freeform 254"/>
            <p:cNvSpPr>
              <a:spLocks/>
            </p:cNvSpPr>
            <p:nvPr/>
          </p:nvSpPr>
          <p:spPr bwMode="auto">
            <a:xfrm>
              <a:off x="5604292" y="4989998"/>
              <a:ext cx="74612" cy="7938"/>
            </a:xfrm>
            <a:custGeom>
              <a:avLst/>
              <a:gdLst>
                <a:gd name="T0" fmla="*/ 124 w 131"/>
                <a:gd name="T1" fmla="*/ 14 h 14"/>
                <a:gd name="T2" fmla="*/ 7 w 131"/>
                <a:gd name="T3" fmla="*/ 14 h 14"/>
                <a:gd name="T4" fmla="*/ 0 w 131"/>
                <a:gd name="T5" fmla="*/ 7 h 14"/>
                <a:gd name="T6" fmla="*/ 7 w 131"/>
                <a:gd name="T7" fmla="*/ 0 h 14"/>
                <a:gd name="T8" fmla="*/ 124 w 131"/>
                <a:gd name="T9" fmla="*/ 0 h 14"/>
                <a:gd name="T10" fmla="*/ 131 w 131"/>
                <a:gd name="T11" fmla="*/ 7 h 14"/>
                <a:gd name="T12" fmla="*/ 124 w 131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4">
                  <a:moveTo>
                    <a:pt x="124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3"/>
                    <a:pt x="131" y="7"/>
                  </a:cubicBezTo>
                  <a:cubicBezTo>
                    <a:pt x="131" y="11"/>
                    <a:pt x="128" y="14"/>
                    <a:pt x="124" y="14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5" name="Freeform 255"/>
            <p:cNvSpPr>
              <a:spLocks/>
            </p:cNvSpPr>
            <p:nvPr/>
          </p:nvSpPr>
          <p:spPr bwMode="auto">
            <a:xfrm>
              <a:off x="5463004" y="4988411"/>
              <a:ext cx="73025" cy="7938"/>
            </a:xfrm>
            <a:custGeom>
              <a:avLst/>
              <a:gdLst>
                <a:gd name="T0" fmla="*/ 124 w 131"/>
                <a:gd name="T1" fmla="*/ 14 h 14"/>
                <a:gd name="T2" fmla="*/ 7 w 131"/>
                <a:gd name="T3" fmla="*/ 14 h 14"/>
                <a:gd name="T4" fmla="*/ 0 w 131"/>
                <a:gd name="T5" fmla="*/ 7 h 14"/>
                <a:gd name="T6" fmla="*/ 7 w 131"/>
                <a:gd name="T7" fmla="*/ 0 h 14"/>
                <a:gd name="T8" fmla="*/ 124 w 131"/>
                <a:gd name="T9" fmla="*/ 0 h 14"/>
                <a:gd name="T10" fmla="*/ 131 w 131"/>
                <a:gd name="T11" fmla="*/ 7 h 14"/>
                <a:gd name="T12" fmla="*/ 124 w 131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4">
                  <a:moveTo>
                    <a:pt x="124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3"/>
                    <a:pt x="131" y="7"/>
                  </a:cubicBezTo>
                  <a:cubicBezTo>
                    <a:pt x="131" y="11"/>
                    <a:pt x="128" y="14"/>
                    <a:pt x="124" y="14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6" name="Freeform 256"/>
            <p:cNvSpPr>
              <a:spLocks/>
            </p:cNvSpPr>
            <p:nvPr/>
          </p:nvSpPr>
          <p:spPr bwMode="auto">
            <a:xfrm>
              <a:off x="5494754" y="4955073"/>
              <a:ext cx="7937" cy="74613"/>
            </a:xfrm>
            <a:custGeom>
              <a:avLst/>
              <a:gdLst>
                <a:gd name="T0" fmla="*/ 7 w 14"/>
                <a:gd name="T1" fmla="*/ 131 h 131"/>
                <a:gd name="T2" fmla="*/ 0 w 14"/>
                <a:gd name="T3" fmla="*/ 124 h 131"/>
                <a:gd name="T4" fmla="*/ 0 w 14"/>
                <a:gd name="T5" fmla="*/ 7 h 131"/>
                <a:gd name="T6" fmla="*/ 7 w 14"/>
                <a:gd name="T7" fmla="*/ 0 h 131"/>
                <a:gd name="T8" fmla="*/ 14 w 14"/>
                <a:gd name="T9" fmla="*/ 7 h 131"/>
                <a:gd name="T10" fmla="*/ 14 w 14"/>
                <a:gd name="T11" fmla="*/ 124 h 131"/>
                <a:gd name="T12" fmla="*/ 7 w 14"/>
                <a:gd name="T13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31">
                  <a:moveTo>
                    <a:pt x="7" y="131"/>
                  </a:moveTo>
                  <a:cubicBezTo>
                    <a:pt x="3" y="131"/>
                    <a:pt x="0" y="128"/>
                    <a:pt x="0" y="1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4" y="3"/>
                    <a:pt x="14" y="7"/>
                  </a:cubicBezTo>
                  <a:cubicBezTo>
                    <a:pt x="14" y="124"/>
                    <a:pt x="14" y="124"/>
                    <a:pt x="14" y="124"/>
                  </a:cubicBezTo>
                  <a:cubicBezTo>
                    <a:pt x="14" y="128"/>
                    <a:pt x="11" y="131"/>
                    <a:pt x="7" y="131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7" name="Freeform 257"/>
            <p:cNvSpPr>
              <a:spLocks/>
            </p:cNvSpPr>
            <p:nvPr/>
          </p:nvSpPr>
          <p:spPr bwMode="auto">
            <a:xfrm>
              <a:off x="5470942" y="5107473"/>
              <a:ext cx="55562" cy="53975"/>
            </a:xfrm>
            <a:custGeom>
              <a:avLst/>
              <a:gdLst>
                <a:gd name="T0" fmla="*/ 91 w 98"/>
                <a:gd name="T1" fmla="*/ 98 h 98"/>
                <a:gd name="T2" fmla="*/ 86 w 98"/>
                <a:gd name="T3" fmla="*/ 96 h 98"/>
                <a:gd name="T4" fmla="*/ 3 w 98"/>
                <a:gd name="T5" fmla="*/ 13 h 98"/>
                <a:gd name="T6" fmla="*/ 3 w 98"/>
                <a:gd name="T7" fmla="*/ 3 h 98"/>
                <a:gd name="T8" fmla="*/ 13 w 98"/>
                <a:gd name="T9" fmla="*/ 3 h 98"/>
                <a:gd name="T10" fmla="*/ 95 w 98"/>
                <a:gd name="T11" fmla="*/ 86 h 98"/>
                <a:gd name="T12" fmla="*/ 95 w 98"/>
                <a:gd name="T13" fmla="*/ 96 h 98"/>
                <a:gd name="T14" fmla="*/ 91 w 98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98">
                  <a:moveTo>
                    <a:pt x="91" y="98"/>
                  </a:moveTo>
                  <a:cubicBezTo>
                    <a:pt x="89" y="98"/>
                    <a:pt x="87" y="97"/>
                    <a:pt x="86" y="96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0" y="10"/>
                    <a:pt x="0" y="6"/>
                    <a:pt x="3" y="3"/>
                  </a:cubicBezTo>
                  <a:cubicBezTo>
                    <a:pt x="6" y="0"/>
                    <a:pt x="10" y="0"/>
                    <a:pt x="13" y="3"/>
                  </a:cubicBezTo>
                  <a:cubicBezTo>
                    <a:pt x="95" y="86"/>
                    <a:pt x="95" y="86"/>
                    <a:pt x="95" y="86"/>
                  </a:cubicBezTo>
                  <a:cubicBezTo>
                    <a:pt x="98" y="89"/>
                    <a:pt x="98" y="93"/>
                    <a:pt x="95" y="96"/>
                  </a:cubicBezTo>
                  <a:cubicBezTo>
                    <a:pt x="94" y="97"/>
                    <a:pt x="92" y="98"/>
                    <a:pt x="91" y="98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8" name="Freeform 258"/>
            <p:cNvSpPr>
              <a:spLocks/>
            </p:cNvSpPr>
            <p:nvPr/>
          </p:nvSpPr>
          <p:spPr bwMode="auto">
            <a:xfrm>
              <a:off x="5470942" y="5107473"/>
              <a:ext cx="55562" cy="53975"/>
            </a:xfrm>
            <a:custGeom>
              <a:avLst/>
              <a:gdLst>
                <a:gd name="T0" fmla="*/ 8 w 98"/>
                <a:gd name="T1" fmla="*/ 98 h 98"/>
                <a:gd name="T2" fmla="*/ 3 w 98"/>
                <a:gd name="T3" fmla="*/ 96 h 98"/>
                <a:gd name="T4" fmla="*/ 3 w 98"/>
                <a:gd name="T5" fmla="*/ 86 h 98"/>
                <a:gd name="T6" fmla="*/ 86 w 98"/>
                <a:gd name="T7" fmla="*/ 3 h 98"/>
                <a:gd name="T8" fmla="*/ 95 w 98"/>
                <a:gd name="T9" fmla="*/ 3 h 98"/>
                <a:gd name="T10" fmla="*/ 95 w 98"/>
                <a:gd name="T11" fmla="*/ 13 h 98"/>
                <a:gd name="T12" fmla="*/ 13 w 98"/>
                <a:gd name="T13" fmla="*/ 96 h 98"/>
                <a:gd name="T14" fmla="*/ 8 w 98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98">
                  <a:moveTo>
                    <a:pt x="8" y="98"/>
                  </a:moveTo>
                  <a:cubicBezTo>
                    <a:pt x="6" y="98"/>
                    <a:pt x="4" y="97"/>
                    <a:pt x="3" y="96"/>
                  </a:cubicBezTo>
                  <a:cubicBezTo>
                    <a:pt x="0" y="93"/>
                    <a:pt x="0" y="89"/>
                    <a:pt x="3" y="86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8" y="0"/>
                    <a:pt x="93" y="0"/>
                    <a:pt x="95" y="3"/>
                  </a:cubicBezTo>
                  <a:cubicBezTo>
                    <a:pt x="98" y="6"/>
                    <a:pt x="98" y="10"/>
                    <a:pt x="95" y="13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1" y="97"/>
                    <a:pt x="10" y="98"/>
                    <a:pt x="8" y="98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49" name="Freeform 259"/>
            <p:cNvSpPr>
              <a:spLocks/>
            </p:cNvSpPr>
            <p:nvPr/>
          </p:nvSpPr>
          <p:spPr bwMode="auto">
            <a:xfrm>
              <a:off x="5615404" y="5107473"/>
              <a:ext cx="55562" cy="53975"/>
            </a:xfrm>
            <a:custGeom>
              <a:avLst/>
              <a:gdLst>
                <a:gd name="T0" fmla="*/ 8 w 98"/>
                <a:gd name="T1" fmla="*/ 98 h 98"/>
                <a:gd name="T2" fmla="*/ 3 w 98"/>
                <a:gd name="T3" fmla="*/ 96 h 98"/>
                <a:gd name="T4" fmla="*/ 3 w 98"/>
                <a:gd name="T5" fmla="*/ 86 h 98"/>
                <a:gd name="T6" fmla="*/ 85 w 98"/>
                <a:gd name="T7" fmla="*/ 3 h 98"/>
                <a:gd name="T8" fmla="*/ 95 w 98"/>
                <a:gd name="T9" fmla="*/ 3 h 98"/>
                <a:gd name="T10" fmla="*/ 95 w 98"/>
                <a:gd name="T11" fmla="*/ 13 h 98"/>
                <a:gd name="T12" fmla="*/ 13 w 98"/>
                <a:gd name="T13" fmla="*/ 96 h 98"/>
                <a:gd name="T14" fmla="*/ 8 w 98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8" h="98">
                  <a:moveTo>
                    <a:pt x="8" y="98"/>
                  </a:moveTo>
                  <a:cubicBezTo>
                    <a:pt x="6" y="98"/>
                    <a:pt x="4" y="97"/>
                    <a:pt x="3" y="96"/>
                  </a:cubicBezTo>
                  <a:cubicBezTo>
                    <a:pt x="0" y="93"/>
                    <a:pt x="0" y="89"/>
                    <a:pt x="3" y="8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8" y="0"/>
                    <a:pt x="93" y="0"/>
                    <a:pt x="95" y="3"/>
                  </a:cubicBezTo>
                  <a:cubicBezTo>
                    <a:pt x="98" y="6"/>
                    <a:pt x="98" y="10"/>
                    <a:pt x="95" y="13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1" y="97"/>
                    <a:pt x="9" y="98"/>
                    <a:pt x="8" y="98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54733" y="5243128"/>
            <a:ext cx="398415" cy="432000"/>
            <a:chOff x="5248275" y="5818188"/>
            <a:chExt cx="220662" cy="349250"/>
          </a:xfrm>
          <a:solidFill>
            <a:schemeClr val="accent2">
              <a:lumMod val="50000"/>
            </a:schemeClr>
          </a:solidFill>
        </p:grpSpPr>
        <p:sp>
          <p:nvSpPr>
            <p:cNvPr id="50" name="Freeform 275"/>
            <p:cNvSpPr>
              <a:spLocks/>
            </p:cNvSpPr>
            <p:nvPr/>
          </p:nvSpPr>
          <p:spPr bwMode="auto">
            <a:xfrm>
              <a:off x="5289550" y="5988050"/>
              <a:ext cx="152400" cy="101600"/>
            </a:xfrm>
            <a:custGeom>
              <a:avLst/>
              <a:gdLst>
                <a:gd name="T0" fmla="*/ 257 w 272"/>
                <a:gd name="T1" fmla="*/ 3 h 180"/>
                <a:gd name="T2" fmla="*/ 102 w 272"/>
                <a:gd name="T3" fmla="*/ 160 h 180"/>
                <a:gd name="T4" fmla="*/ 14 w 272"/>
                <a:gd name="T5" fmla="*/ 72 h 180"/>
                <a:gd name="T6" fmla="*/ 3 w 272"/>
                <a:gd name="T7" fmla="*/ 72 h 180"/>
                <a:gd name="T8" fmla="*/ 3 w 272"/>
                <a:gd name="T9" fmla="*/ 83 h 180"/>
                <a:gd name="T10" fmla="*/ 97 w 272"/>
                <a:gd name="T11" fmla="*/ 177 h 180"/>
                <a:gd name="T12" fmla="*/ 102 w 272"/>
                <a:gd name="T13" fmla="*/ 180 h 180"/>
                <a:gd name="T14" fmla="*/ 102 w 272"/>
                <a:gd name="T15" fmla="*/ 180 h 180"/>
                <a:gd name="T16" fmla="*/ 108 w 272"/>
                <a:gd name="T17" fmla="*/ 177 h 180"/>
                <a:gd name="T18" fmla="*/ 268 w 272"/>
                <a:gd name="T19" fmla="*/ 15 h 180"/>
                <a:gd name="T20" fmla="*/ 268 w 272"/>
                <a:gd name="T21" fmla="*/ 3 h 180"/>
                <a:gd name="T22" fmla="*/ 257 w 272"/>
                <a:gd name="T23" fmla="*/ 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2" h="180">
                  <a:moveTo>
                    <a:pt x="257" y="3"/>
                  </a:moveTo>
                  <a:cubicBezTo>
                    <a:pt x="102" y="160"/>
                    <a:pt x="102" y="160"/>
                    <a:pt x="102" y="160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1" y="69"/>
                    <a:pt x="6" y="69"/>
                    <a:pt x="3" y="72"/>
                  </a:cubicBezTo>
                  <a:cubicBezTo>
                    <a:pt x="0" y="75"/>
                    <a:pt x="0" y="80"/>
                    <a:pt x="3" y="83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8" y="179"/>
                    <a:pt x="100" y="180"/>
                    <a:pt x="102" y="180"/>
                  </a:cubicBezTo>
                  <a:cubicBezTo>
                    <a:pt x="102" y="180"/>
                    <a:pt x="102" y="180"/>
                    <a:pt x="102" y="180"/>
                  </a:cubicBezTo>
                  <a:cubicBezTo>
                    <a:pt x="105" y="180"/>
                    <a:pt x="107" y="179"/>
                    <a:pt x="108" y="177"/>
                  </a:cubicBezTo>
                  <a:cubicBezTo>
                    <a:pt x="268" y="15"/>
                    <a:pt x="268" y="15"/>
                    <a:pt x="268" y="15"/>
                  </a:cubicBezTo>
                  <a:cubicBezTo>
                    <a:pt x="272" y="11"/>
                    <a:pt x="272" y="6"/>
                    <a:pt x="268" y="3"/>
                  </a:cubicBezTo>
                  <a:cubicBezTo>
                    <a:pt x="265" y="0"/>
                    <a:pt x="260" y="0"/>
                    <a:pt x="257" y="3"/>
                  </a:cubicBezTo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276"/>
            <p:cNvSpPr>
              <a:spLocks noEditPoints="1"/>
            </p:cNvSpPr>
            <p:nvPr/>
          </p:nvSpPr>
          <p:spPr bwMode="auto">
            <a:xfrm>
              <a:off x="5248275" y="5818188"/>
              <a:ext cx="220662" cy="349250"/>
            </a:xfrm>
            <a:custGeom>
              <a:avLst/>
              <a:gdLst>
                <a:gd name="T0" fmla="*/ 357 w 392"/>
                <a:gd name="T1" fmla="*/ 107 h 620"/>
                <a:gd name="T2" fmla="*/ 330 w 392"/>
                <a:gd name="T3" fmla="*/ 107 h 620"/>
                <a:gd name="T4" fmla="*/ 330 w 392"/>
                <a:gd name="T5" fmla="*/ 102 h 620"/>
                <a:gd name="T6" fmla="*/ 294 w 392"/>
                <a:gd name="T7" fmla="*/ 66 h 620"/>
                <a:gd name="T8" fmla="*/ 267 w 392"/>
                <a:gd name="T9" fmla="*/ 66 h 620"/>
                <a:gd name="T10" fmla="*/ 267 w 392"/>
                <a:gd name="T11" fmla="*/ 48 h 620"/>
                <a:gd name="T12" fmla="*/ 218 w 392"/>
                <a:gd name="T13" fmla="*/ 0 h 620"/>
                <a:gd name="T14" fmla="*/ 182 w 392"/>
                <a:gd name="T15" fmla="*/ 0 h 620"/>
                <a:gd name="T16" fmla="*/ 133 w 392"/>
                <a:gd name="T17" fmla="*/ 48 h 620"/>
                <a:gd name="T18" fmla="*/ 133 w 392"/>
                <a:gd name="T19" fmla="*/ 66 h 620"/>
                <a:gd name="T20" fmla="*/ 105 w 392"/>
                <a:gd name="T21" fmla="*/ 66 h 620"/>
                <a:gd name="T22" fmla="*/ 70 w 392"/>
                <a:gd name="T23" fmla="*/ 102 h 620"/>
                <a:gd name="T24" fmla="*/ 70 w 392"/>
                <a:gd name="T25" fmla="*/ 107 h 620"/>
                <a:gd name="T26" fmla="*/ 35 w 392"/>
                <a:gd name="T27" fmla="*/ 107 h 620"/>
                <a:gd name="T28" fmla="*/ 0 w 392"/>
                <a:gd name="T29" fmla="*/ 143 h 620"/>
                <a:gd name="T30" fmla="*/ 0 w 392"/>
                <a:gd name="T31" fmla="*/ 585 h 620"/>
                <a:gd name="T32" fmla="*/ 35 w 392"/>
                <a:gd name="T33" fmla="*/ 620 h 620"/>
                <a:gd name="T34" fmla="*/ 357 w 392"/>
                <a:gd name="T35" fmla="*/ 620 h 620"/>
                <a:gd name="T36" fmla="*/ 392 w 392"/>
                <a:gd name="T37" fmla="*/ 585 h 620"/>
                <a:gd name="T38" fmla="*/ 392 w 392"/>
                <a:gd name="T39" fmla="*/ 143 h 620"/>
                <a:gd name="T40" fmla="*/ 357 w 392"/>
                <a:gd name="T41" fmla="*/ 107 h 620"/>
                <a:gd name="T42" fmla="*/ 86 w 392"/>
                <a:gd name="T43" fmla="*/ 102 h 620"/>
                <a:gd name="T44" fmla="*/ 105 w 392"/>
                <a:gd name="T45" fmla="*/ 82 h 620"/>
                <a:gd name="T46" fmla="*/ 141 w 392"/>
                <a:gd name="T47" fmla="*/ 82 h 620"/>
                <a:gd name="T48" fmla="*/ 149 w 392"/>
                <a:gd name="T49" fmla="*/ 74 h 620"/>
                <a:gd name="T50" fmla="*/ 149 w 392"/>
                <a:gd name="T51" fmla="*/ 48 h 620"/>
                <a:gd name="T52" fmla="*/ 182 w 392"/>
                <a:gd name="T53" fmla="*/ 16 h 620"/>
                <a:gd name="T54" fmla="*/ 218 w 392"/>
                <a:gd name="T55" fmla="*/ 16 h 620"/>
                <a:gd name="T56" fmla="*/ 251 w 392"/>
                <a:gd name="T57" fmla="*/ 48 h 620"/>
                <a:gd name="T58" fmla="*/ 251 w 392"/>
                <a:gd name="T59" fmla="*/ 74 h 620"/>
                <a:gd name="T60" fmla="*/ 259 w 392"/>
                <a:gd name="T61" fmla="*/ 82 h 620"/>
                <a:gd name="T62" fmla="*/ 294 w 392"/>
                <a:gd name="T63" fmla="*/ 82 h 620"/>
                <a:gd name="T64" fmla="*/ 314 w 392"/>
                <a:gd name="T65" fmla="*/ 102 h 620"/>
                <a:gd name="T66" fmla="*/ 314 w 392"/>
                <a:gd name="T67" fmla="*/ 129 h 620"/>
                <a:gd name="T68" fmla="*/ 294 w 392"/>
                <a:gd name="T69" fmla="*/ 148 h 620"/>
                <a:gd name="T70" fmla="*/ 105 w 392"/>
                <a:gd name="T71" fmla="*/ 148 h 620"/>
                <a:gd name="T72" fmla="*/ 86 w 392"/>
                <a:gd name="T73" fmla="*/ 129 h 620"/>
                <a:gd name="T74" fmla="*/ 86 w 392"/>
                <a:gd name="T75" fmla="*/ 102 h 620"/>
                <a:gd name="T76" fmla="*/ 376 w 392"/>
                <a:gd name="T77" fmla="*/ 585 h 620"/>
                <a:gd name="T78" fmla="*/ 357 w 392"/>
                <a:gd name="T79" fmla="*/ 604 h 620"/>
                <a:gd name="T80" fmla="*/ 35 w 392"/>
                <a:gd name="T81" fmla="*/ 604 h 620"/>
                <a:gd name="T82" fmla="*/ 16 w 392"/>
                <a:gd name="T83" fmla="*/ 585 h 620"/>
                <a:gd name="T84" fmla="*/ 16 w 392"/>
                <a:gd name="T85" fmla="*/ 143 h 620"/>
                <a:gd name="T86" fmla="*/ 35 w 392"/>
                <a:gd name="T87" fmla="*/ 123 h 620"/>
                <a:gd name="T88" fmla="*/ 70 w 392"/>
                <a:gd name="T89" fmla="*/ 123 h 620"/>
                <a:gd name="T90" fmla="*/ 70 w 392"/>
                <a:gd name="T91" fmla="*/ 129 h 620"/>
                <a:gd name="T92" fmla="*/ 105 w 392"/>
                <a:gd name="T93" fmla="*/ 164 h 620"/>
                <a:gd name="T94" fmla="*/ 294 w 392"/>
                <a:gd name="T95" fmla="*/ 164 h 620"/>
                <a:gd name="T96" fmla="*/ 330 w 392"/>
                <a:gd name="T97" fmla="*/ 129 h 620"/>
                <a:gd name="T98" fmla="*/ 330 w 392"/>
                <a:gd name="T99" fmla="*/ 123 h 620"/>
                <a:gd name="T100" fmla="*/ 357 w 392"/>
                <a:gd name="T101" fmla="*/ 123 h 620"/>
                <a:gd name="T102" fmla="*/ 376 w 392"/>
                <a:gd name="T103" fmla="*/ 143 h 620"/>
                <a:gd name="T104" fmla="*/ 376 w 392"/>
                <a:gd name="T105" fmla="*/ 585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2" h="620">
                  <a:moveTo>
                    <a:pt x="357" y="107"/>
                  </a:moveTo>
                  <a:cubicBezTo>
                    <a:pt x="330" y="107"/>
                    <a:pt x="330" y="107"/>
                    <a:pt x="330" y="107"/>
                  </a:cubicBezTo>
                  <a:cubicBezTo>
                    <a:pt x="330" y="102"/>
                    <a:pt x="330" y="102"/>
                    <a:pt x="330" y="102"/>
                  </a:cubicBezTo>
                  <a:cubicBezTo>
                    <a:pt x="330" y="82"/>
                    <a:pt x="314" y="66"/>
                    <a:pt x="294" y="66"/>
                  </a:cubicBezTo>
                  <a:cubicBezTo>
                    <a:pt x="267" y="66"/>
                    <a:pt x="267" y="66"/>
                    <a:pt x="267" y="66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7" y="22"/>
                    <a:pt x="245" y="0"/>
                    <a:pt x="218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55" y="0"/>
                    <a:pt x="133" y="22"/>
                    <a:pt x="133" y="48"/>
                  </a:cubicBezTo>
                  <a:cubicBezTo>
                    <a:pt x="133" y="66"/>
                    <a:pt x="133" y="66"/>
                    <a:pt x="133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86" y="66"/>
                    <a:pt x="70" y="82"/>
                    <a:pt x="70" y="102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16" y="107"/>
                    <a:pt x="0" y="123"/>
                    <a:pt x="0" y="143"/>
                  </a:cubicBezTo>
                  <a:cubicBezTo>
                    <a:pt x="0" y="585"/>
                    <a:pt x="0" y="585"/>
                    <a:pt x="0" y="585"/>
                  </a:cubicBezTo>
                  <a:cubicBezTo>
                    <a:pt x="0" y="604"/>
                    <a:pt x="16" y="620"/>
                    <a:pt x="35" y="620"/>
                  </a:cubicBezTo>
                  <a:cubicBezTo>
                    <a:pt x="357" y="620"/>
                    <a:pt x="357" y="620"/>
                    <a:pt x="357" y="620"/>
                  </a:cubicBezTo>
                  <a:cubicBezTo>
                    <a:pt x="376" y="620"/>
                    <a:pt x="392" y="604"/>
                    <a:pt x="392" y="585"/>
                  </a:cubicBezTo>
                  <a:cubicBezTo>
                    <a:pt x="392" y="143"/>
                    <a:pt x="392" y="143"/>
                    <a:pt x="392" y="143"/>
                  </a:cubicBezTo>
                  <a:cubicBezTo>
                    <a:pt x="392" y="123"/>
                    <a:pt x="376" y="107"/>
                    <a:pt x="357" y="107"/>
                  </a:cubicBezTo>
                  <a:moveTo>
                    <a:pt x="86" y="102"/>
                  </a:moveTo>
                  <a:cubicBezTo>
                    <a:pt x="86" y="91"/>
                    <a:pt x="95" y="82"/>
                    <a:pt x="105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46" y="82"/>
                    <a:pt x="149" y="79"/>
                    <a:pt x="149" y="74"/>
                  </a:cubicBezTo>
                  <a:cubicBezTo>
                    <a:pt x="149" y="48"/>
                    <a:pt x="149" y="48"/>
                    <a:pt x="149" y="48"/>
                  </a:cubicBezTo>
                  <a:cubicBezTo>
                    <a:pt x="149" y="30"/>
                    <a:pt x="164" y="16"/>
                    <a:pt x="182" y="16"/>
                  </a:cubicBezTo>
                  <a:cubicBezTo>
                    <a:pt x="218" y="16"/>
                    <a:pt x="218" y="16"/>
                    <a:pt x="218" y="16"/>
                  </a:cubicBezTo>
                  <a:cubicBezTo>
                    <a:pt x="236" y="16"/>
                    <a:pt x="251" y="30"/>
                    <a:pt x="251" y="48"/>
                  </a:cubicBezTo>
                  <a:cubicBezTo>
                    <a:pt x="251" y="74"/>
                    <a:pt x="251" y="74"/>
                    <a:pt x="251" y="74"/>
                  </a:cubicBezTo>
                  <a:cubicBezTo>
                    <a:pt x="251" y="79"/>
                    <a:pt x="254" y="82"/>
                    <a:pt x="259" y="82"/>
                  </a:cubicBezTo>
                  <a:cubicBezTo>
                    <a:pt x="294" y="82"/>
                    <a:pt x="294" y="82"/>
                    <a:pt x="294" y="82"/>
                  </a:cubicBezTo>
                  <a:cubicBezTo>
                    <a:pt x="305" y="82"/>
                    <a:pt x="314" y="91"/>
                    <a:pt x="314" y="102"/>
                  </a:cubicBezTo>
                  <a:cubicBezTo>
                    <a:pt x="314" y="129"/>
                    <a:pt x="314" y="129"/>
                    <a:pt x="314" y="129"/>
                  </a:cubicBezTo>
                  <a:cubicBezTo>
                    <a:pt x="314" y="139"/>
                    <a:pt x="305" y="148"/>
                    <a:pt x="294" y="148"/>
                  </a:cubicBezTo>
                  <a:cubicBezTo>
                    <a:pt x="105" y="148"/>
                    <a:pt x="105" y="148"/>
                    <a:pt x="105" y="148"/>
                  </a:cubicBezTo>
                  <a:cubicBezTo>
                    <a:pt x="95" y="148"/>
                    <a:pt x="86" y="139"/>
                    <a:pt x="86" y="129"/>
                  </a:cubicBezTo>
                  <a:lnTo>
                    <a:pt x="86" y="102"/>
                  </a:lnTo>
                  <a:close/>
                  <a:moveTo>
                    <a:pt x="376" y="585"/>
                  </a:moveTo>
                  <a:cubicBezTo>
                    <a:pt x="376" y="596"/>
                    <a:pt x="368" y="604"/>
                    <a:pt x="357" y="604"/>
                  </a:cubicBezTo>
                  <a:cubicBezTo>
                    <a:pt x="35" y="604"/>
                    <a:pt x="35" y="604"/>
                    <a:pt x="35" y="604"/>
                  </a:cubicBezTo>
                  <a:cubicBezTo>
                    <a:pt x="24" y="604"/>
                    <a:pt x="16" y="596"/>
                    <a:pt x="16" y="585"/>
                  </a:cubicBezTo>
                  <a:cubicBezTo>
                    <a:pt x="16" y="143"/>
                    <a:pt x="16" y="143"/>
                    <a:pt x="16" y="143"/>
                  </a:cubicBezTo>
                  <a:cubicBezTo>
                    <a:pt x="16" y="132"/>
                    <a:pt x="24" y="123"/>
                    <a:pt x="35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9"/>
                    <a:pt x="70" y="129"/>
                    <a:pt x="70" y="129"/>
                  </a:cubicBezTo>
                  <a:cubicBezTo>
                    <a:pt x="70" y="148"/>
                    <a:pt x="86" y="164"/>
                    <a:pt x="105" y="164"/>
                  </a:cubicBezTo>
                  <a:cubicBezTo>
                    <a:pt x="294" y="164"/>
                    <a:pt x="294" y="164"/>
                    <a:pt x="294" y="164"/>
                  </a:cubicBezTo>
                  <a:cubicBezTo>
                    <a:pt x="314" y="164"/>
                    <a:pt x="330" y="148"/>
                    <a:pt x="330" y="129"/>
                  </a:cubicBezTo>
                  <a:cubicBezTo>
                    <a:pt x="330" y="123"/>
                    <a:pt x="330" y="123"/>
                    <a:pt x="330" y="123"/>
                  </a:cubicBezTo>
                  <a:cubicBezTo>
                    <a:pt x="357" y="123"/>
                    <a:pt x="357" y="123"/>
                    <a:pt x="357" y="123"/>
                  </a:cubicBezTo>
                  <a:cubicBezTo>
                    <a:pt x="368" y="123"/>
                    <a:pt x="376" y="132"/>
                    <a:pt x="376" y="143"/>
                  </a:cubicBezTo>
                  <a:lnTo>
                    <a:pt x="376" y="585"/>
                  </a:lnTo>
                  <a:close/>
                </a:path>
              </a:pathLst>
            </a:custGeom>
            <a:grpFill/>
            <a:ln w="9525">
              <a:solidFill>
                <a:srgbClr val="0070C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2" name="Shape 2571"/>
          <p:cNvSpPr/>
          <p:nvPr/>
        </p:nvSpPr>
        <p:spPr>
          <a:xfrm>
            <a:off x="2863273" y="1480948"/>
            <a:ext cx="540000" cy="54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</a:path>
            </a:pathLst>
          </a:custGeom>
          <a:solidFill>
            <a:schemeClr val="accent2">
              <a:lumMod val="50000"/>
            </a:schemeClr>
          </a:solidFill>
          <a:ln w="12700">
            <a:solidFill>
              <a:srgbClr val="0070C0"/>
            </a:solidFill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Freeform 141"/>
          <p:cNvSpPr>
            <a:spLocks noEditPoints="1"/>
          </p:cNvSpPr>
          <p:nvPr/>
        </p:nvSpPr>
        <p:spPr bwMode="auto">
          <a:xfrm>
            <a:off x="4725318" y="3000165"/>
            <a:ext cx="282575" cy="280988"/>
          </a:xfrm>
          <a:custGeom>
            <a:avLst/>
            <a:gdLst>
              <a:gd name="T0" fmla="*/ 51 w 85"/>
              <a:gd name="T1" fmla="*/ 83 h 84"/>
              <a:gd name="T2" fmla="*/ 28 w 85"/>
              <a:gd name="T3" fmla="*/ 72 h 84"/>
              <a:gd name="T4" fmla="*/ 18 w 85"/>
              <a:gd name="T5" fmla="*/ 79 h 84"/>
              <a:gd name="T6" fmla="*/ 6 w 85"/>
              <a:gd name="T7" fmla="*/ 64 h 84"/>
              <a:gd name="T8" fmla="*/ 9 w 85"/>
              <a:gd name="T9" fmla="*/ 43 h 84"/>
              <a:gd name="T10" fmla="*/ 1 w 85"/>
              <a:gd name="T11" fmla="*/ 33 h 84"/>
              <a:gd name="T12" fmla="*/ 8 w 85"/>
              <a:gd name="T13" fmla="*/ 16 h 84"/>
              <a:gd name="T14" fmla="*/ 20 w 85"/>
              <a:gd name="T15" fmla="*/ 19 h 84"/>
              <a:gd name="T16" fmla="*/ 38 w 85"/>
              <a:gd name="T17" fmla="*/ 1 h 84"/>
              <a:gd name="T18" fmla="*/ 57 w 85"/>
              <a:gd name="T19" fmla="*/ 3 h 84"/>
              <a:gd name="T20" fmla="*/ 58 w 85"/>
              <a:gd name="T21" fmla="*/ 15 h 84"/>
              <a:gd name="T22" fmla="*/ 80 w 85"/>
              <a:gd name="T23" fmla="*/ 27 h 84"/>
              <a:gd name="T24" fmla="*/ 85 w 85"/>
              <a:gd name="T25" fmla="*/ 43 h 84"/>
              <a:gd name="T26" fmla="*/ 83 w 85"/>
              <a:gd name="T27" fmla="*/ 47 h 84"/>
              <a:gd name="T28" fmla="*/ 65 w 85"/>
              <a:gd name="T29" fmla="*/ 65 h 84"/>
              <a:gd name="T30" fmla="*/ 68 w 85"/>
              <a:gd name="T31" fmla="*/ 76 h 84"/>
              <a:gd name="T32" fmla="*/ 52 w 85"/>
              <a:gd name="T33" fmla="*/ 84 h 84"/>
              <a:gd name="T34" fmla="*/ 47 w 85"/>
              <a:gd name="T35" fmla="*/ 72 h 84"/>
              <a:gd name="T36" fmla="*/ 65 w 85"/>
              <a:gd name="T37" fmla="*/ 74 h 84"/>
              <a:gd name="T38" fmla="*/ 62 w 85"/>
              <a:gd name="T39" fmla="*/ 63 h 84"/>
              <a:gd name="T40" fmla="*/ 71 w 85"/>
              <a:gd name="T41" fmla="*/ 46 h 84"/>
              <a:gd name="T42" fmla="*/ 81 w 85"/>
              <a:gd name="T43" fmla="*/ 43 h 84"/>
              <a:gd name="T44" fmla="*/ 69 w 85"/>
              <a:gd name="T45" fmla="*/ 31 h 84"/>
              <a:gd name="T46" fmla="*/ 55 w 85"/>
              <a:gd name="T47" fmla="*/ 18 h 84"/>
              <a:gd name="T48" fmla="*/ 54 w 85"/>
              <a:gd name="T49" fmla="*/ 6 h 84"/>
              <a:gd name="T50" fmla="*/ 41 w 85"/>
              <a:gd name="T51" fmla="*/ 4 h 84"/>
              <a:gd name="T52" fmla="*/ 37 w 85"/>
              <a:gd name="T53" fmla="*/ 15 h 84"/>
              <a:gd name="T54" fmla="*/ 20 w 85"/>
              <a:gd name="T55" fmla="*/ 23 h 84"/>
              <a:gd name="T56" fmla="*/ 4 w 85"/>
              <a:gd name="T57" fmla="*/ 31 h 84"/>
              <a:gd name="T58" fmla="*/ 13 w 85"/>
              <a:gd name="T59" fmla="*/ 38 h 84"/>
              <a:gd name="T60" fmla="*/ 16 w 85"/>
              <a:gd name="T61" fmla="*/ 56 h 84"/>
              <a:gd name="T62" fmla="*/ 10 w 85"/>
              <a:gd name="T63" fmla="*/ 66 h 84"/>
              <a:gd name="T64" fmla="*/ 27 w 85"/>
              <a:gd name="T65" fmla="*/ 69 h 84"/>
              <a:gd name="T66" fmla="*/ 42 w 85"/>
              <a:gd name="T67" fmla="*/ 71 h 84"/>
              <a:gd name="T68" fmla="*/ 46 w 85"/>
              <a:gd name="T69" fmla="*/ 71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5" h="84">
                <a:moveTo>
                  <a:pt x="52" y="84"/>
                </a:moveTo>
                <a:cubicBezTo>
                  <a:pt x="51" y="84"/>
                  <a:pt x="51" y="84"/>
                  <a:pt x="51" y="83"/>
                </a:cubicBezTo>
                <a:cubicBezTo>
                  <a:pt x="45" y="75"/>
                  <a:pt x="45" y="75"/>
                  <a:pt x="45" y="75"/>
                </a:cubicBezTo>
                <a:cubicBezTo>
                  <a:pt x="39" y="75"/>
                  <a:pt x="34" y="75"/>
                  <a:pt x="28" y="72"/>
                </a:cubicBezTo>
                <a:cubicBezTo>
                  <a:pt x="20" y="79"/>
                  <a:pt x="20" y="79"/>
                  <a:pt x="20" y="79"/>
                </a:cubicBezTo>
                <a:cubicBezTo>
                  <a:pt x="20" y="79"/>
                  <a:pt x="19" y="79"/>
                  <a:pt x="18" y="79"/>
                </a:cubicBezTo>
                <a:cubicBezTo>
                  <a:pt x="13" y="76"/>
                  <a:pt x="9" y="71"/>
                  <a:pt x="6" y="66"/>
                </a:cubicBezTo>
                <a:cubicBezTo>
                  <a:pt x="5" y="66"/>
                  <a:pt x="5" y="65"/>
                  <a:pt x="6" y="64"/>
                </a:cubicBezTo>
                <a:cubicBezTo>
                  <a:pt x="12" y="56"/>
                  <a:pt x="12" y="56"/>
                  <a:pt x="12" y="56"/>
                </a:cubicBezTo>
                <a:cubicBezTo>
                  <a:pt x="10" y="52"/>
                  <a:pt x="9" y="47"/>
                  <a:pt x="9" y="43"/>
                </a:cubicBezTo>
                <a:cubicBezTo>
                  <a:pt x="9" y="42"/>
                  <a:pt x="9" y="40"/>
                  <a:pt x="10" y="39"/>
                </a:cubicBezTo>
                <a:cubicBezTo>
                  <a:pt x="1" y="33"/>
                  <a:pt x="1" y="33"/>
                  <a:pt x="1" y="33"/>
                </a:cubicBezTo>
                <a:cubicBezTo>
                  <a:pt x="0" y="33"/>
                  <a:pt x="0" y="32"/>
                  <a:pt x="0" y="31"/>
                </a:cubicBezTo>
                <a:cubicBezTo>
                  <a:pt x="2" y="26"/>
                  <a:pt x="4" y="20"/>
                  <a:pt x="8" y="16"/>
                </a:cubicBezTo>
                <a:cubicBezTo>
                  <a:pt x="9" y="15"/>
                  <a:pt x="10" y="15"/>
                  <a:pt x="10" y="15"/>
                </a:cubicBezTo>
                <a:cubicBezTo>
                  <a:pt x="20" y="19"/>
                  <a:pt x="20" y="19"/>
                  <a:pt x="20" y="19"/>
                </a:cubicBezTo>
                <a:cubicBezTo>
                  <a:pt x="24" y="15"/>
                  <a:pt x="30" y="12"/>
                  <a:pt x="35" y="11"/>
                </a:cubicBezTo>
                <a:cubicBezTo>
                  <a:pt x="38" y="1"/>
                  <a:pt x="38" y="1"/>
                  <a:pt x="38" y="1"/>
                </a:cubicBezTo>
                <a:cubicBezTo>
                  <a:pt x="38" y="0"/>
                  <a:pt x="39" y="0"/>
                  <a:pt x="40" y="0"/>
                </a:cubicBezTo>
                <a:cubicBezTo>
                  <a:pt x="46" y="0"/>
                  <a:pt x="52" y="1"/>
                  <a:pt x="57" y="3"/>
                </a:cubicBezTo>
                <a:cubicBezTo>
                  <a:pt x="58" y="3"/>
                  <a:pt x="58" y="4"/>
                  <a:pt x="58" y="5"/>
                </a:cubicBezTo>
                <a:cubicBezTo>
                  <a:pt x="58" y="15"/>
                  <a:pt x="58" y="15"/>
                  <a:pt x="58" y="15"/>
                </a:cubicBezTo>
                <a:cubicBezTo>
                  <a:pt x="63" y="18"/>
                  <a:pt x="67" y="22"/>
                  <a:pt x="70" y="27"/>
                </a:cubicBezTo>
                <a:cubicBezTo>
                  <a:pt x="80" y="27"/>
                  <a:pt x="80" y="27"/>
                  <a:pt x="80" y="27"/>
                </a:cubicBezTo>
                <a:cubicBezTo>
                  <a:pt x="81" y="27"/>
                  <a:pt x="82" y="27"/>
                  <a:pt x="82" y="28"/>
                </a:cubicBezTo>
                <a:cubicBezTo>
                  <a:pt x="84" y="33"/>
                  <a:pt x="85" y="38"/>
                  <a:pt x="85" y="43"/>
                </a:cubicBezTo>
                <a:cubicBezTo>
                  <a:pt x="85" y="44"/>
                  <a:pt x="85" y="44"/>
                  <a:pt x="85" y="45"/>
                </a:cubicBezTo>
                <a:cubicBezTo>
                  <a:pt x="84" y="46"/>
                  <a:pt x="84" y="47"/>
                  <a:pt x="83" y="47"/>
                </a:cubicBezTo>
                <a:cubicBezTo>
                  <a:pt x="73" y="49"/>
                  <a:pt x="73" y="49"/>
                  <a:pt x="73" y="49"/>
                </a:cubicBezTo>
                <a:cubicBezTo>
                  <a:pt x="72" y="55"/>
                  <a:pt x="69" y="60"/>
                  <a:pt x="65" y="65"/>
                </a:cubicBezTo>
                <a:cubicBezTo>
                  <a:pt x="69" y="74"/>
                  <a:pt x="69" y="74"/>
                  <a:pt x="69" y="74"/>
                </a:cubicBezTo>
                <a:cubicBezTo>
                  <a:pt x="69" y="75"/>
                  <a:pt x="69" y="76"/>
                  <a:pt x="68" y="76"/>
                </a:cubicBezTo>
                <a:cubicBezTo>
                  <a:pt x="64" y="80"/>
                  <a:pt x="58" y="83"/>
                  <a:pt x="53" y="84"/>
                </a:cubicBezTo>
                <a:cubicBezTo>
                  <a:pt x="52" y="84"/>
                  <a:pt x="52" y="84"/>
                  <a:pt x="52" y="84"/>
                </a:cubicBezTo>
                <a:moveTo>
                  <a:pt x="46" y="71"/>
                </a:moveTo>
                <a:cubicBezTo>
                  <a:pt x="47" y="71"/>
                  <a:pt x="47" y="71"/>
                  <a:pt x="47" y="72"/>
                </a:cubicBezTo>
                <a:cubicBezTo>
                  <a:pt x="53" y="80"/>
                  <a:pt x="53" y="80"/>
                  <a:pt x="53" y="80"/>
                </a:cubicBezTo>
                <a:cubicBezTo>
                  <a:pt x="57" y="79"/>
                  <a:pt x="61" y="77"/>
                  <a:pt x="65" y="74"/>
                </a:cubicBezTo>
                <a:cubicBezTo>
                  <a:pt x="61" y="65"/>
                  <a:pt x="61" y="65"/>
                  <a:pt x="61" y="65"/>
                </a:cubicBezTo>
                <a:cubicBezTo>
                  <a:pt x="61" y="64"/>
                  <a:pt x="61" y="63"/>
                  <a:pt x="62" y="63"/>
                </a:cubicBezTo>
                <a:cubicBezTo>
                  <a:pt x="66" y="59"/>
                  <a:pt x="69" y="53"/>
                  <a:pt x="70" y="48"/>
                </a:cubicBezTo>
                <a:cubicBezTo>
                  <a:pt x="70" y="47"/>
                  <a:pt x="70" y="46"/>
                  <a:pt x="71" y="46"/>
                </a:cubicBezTo>
                <a:cubicBezTo>
                  <a:pt x="81" y="44"/>
                  <a:pt x="81" y="44"/>
                  <a:pt x="81" y="44"/>
                </a:cubicBezTo>
                <a:cubicBezTo>
                  <a:pt x="81" y="43"/>
                  <a:pt x="81" y="43"/>
                  <a:pt x="81" y="43"/>
                </a:cubicBezTo>
                <a:cubicBezTo>
                  <a:pt x="81" y="39"/>
                  <a:pt x="80" y="34"/>
                  <a:pt x="79" y="30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7" y="30"/>
                  <a:pt x="67" y="30"/>
                </a:cubicBezTo>
                <a:cubicBezTo>
                  <a:pt x="64" y="25"/>
                  <a:pt x="60" y="20"/>
                  <a:pt x="55" y="18"/>
                </a:cubicBezTo>
                <a:cubicBezTo>
                  <a:pt x="54" y="17"/>
                  <a:pt x="54" y="17"/>
                  <a:pt x="54" y="16"/>
                </a:cubicBezTo>
                <a:cubicBezTo>
                  <a:pt x="54" y="6"/>
                  <a:pt x="54" y="6"/>
                  <a:pt x="54" y="6"/>
                </a:cubicBezTo>
                <a:cubicBezTo>
                  <a:pt x="50" y="4"/>
                  <a:pt x="46" y="4"/>
                  <a:pt x="42" y="4"/>
                </a:cubicBezTo>
                <a:cubicBezTo>
                  <a:pt x="41" y="4"/>
                  <a:pt x="41" y="4"/>
                  <a:pt x="41" y="4"/>
                </a:cubicBezTo>
                <a:cubicBezTo>
                  <a:pt x="39" y="13"/>
                  <a:pt x="39" y="13"/>
                  <a:pt x="39" y="13"/>
                </a:cubicBezTo>
                <a:cubicBezTo>
                  <a:pt x="38" y="14"/>
                  <a:pt x="38" y="15"/>
                  <a:pt x="37" y="15"/>
                </a:cubicBezTo>
                <a:cubicBezTo>
                  <a:pt x="31" y="16"/>
                  <a:pt x="26" y="18"/>
                  <a:pt x="22" y="22"/>
                </a:cubicBezTo>
                <a:cubicBezTo>
                  <a:pt x="21" y="23"/>
                  <a:pt x="20" y="23"/>
                  <a:pt x="20" y="23"/>
                </a:cubicBezTo>
                <a:cubicBezTo>
                  <a:pt x="10" y="19"/>
                  <a:pt x="10" y="19"/>
                  <a:pt x="10" y="19"/>
                </a:cubicBezTo>
                <a:cubicBezTo>
                  <a:pt x="8" y="23"/>
                  <a:pt x="6" y="27"/>
                  <a:pt x="4" y="31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7"/>
                  <a:pt x="14" y="38"/>
                  <a:pt x="13" y="38"/>
                </a:cubicBezTo>
                <a:cubicBezTo>
                  <a:pt x="13" y="40"/>
                  <a:pt x="13" y="41"/>
                  <a:pt x="13" y="43"/>
                </a:cubicBezTo>
                <a:cubicBezTo>
                  <a:pt x="13" y="47"/>
                  <a:pt x="14" y="52"/>
                  <a:pt x="16" y="56"/>
                </a:cubicBezTo>
                <a:cubicBezTo>
                  <a:pt x="16" y="56"/>
                  <a:pt x="16" y="57"/>
                  <a:pt x="16" y="58"/>
                </a:cubicBezTo>
                <a:cubicBezTo>
                  <a:pt x="10" y="66"/>
                  <a:pt x="10" y="66"/>
                  <a:pt x="10" y="66"/>
                </a:cubicBezTo>
                <a:cubicBezTo>
                  <a:pt x="12" y="69"/>
                  <a:pt x="15" y="72"/>
                  <a:pt x="19" y="75"/>
                </a:cubicBezTo>
                <a:cubicBezTo>
                  <a:pt x="27" y="69"/>
                  <a:pt x="27" y="69"/>
                  <a:pt x="27" y="69"/>
                </a:cubicBezTo>
                <a:cubicBezTo>
                  <a:pt x="28" y="68"/>
                  <a:pt x="28" y="68"/>
                  <a:pt x="29" y="68"/>
                </a:cubicBezTo>
                <a:cubicBezTo>
                  <a:pt x="33" y="70"/>
                  <a:pt x="37" y="71"/>
                  <a:pt x="42" y="71"/>
                </a:cubicBezTo>
                <a:cubicBezTo>
                  <a:pt x="43" y="71"/>
                  <a:pt x="44" y="71"/>
                  <a:pt x="46" y="71"/>
                </a:cubicBezTo>
                <a:cubicBezTo>
                  <a:pt x="46" y="71"/>
                  <a:pt x="46" y="71"/>
                  <a:pt x="46" y="71"/>
                </a:cubicBezTo>
              </a:path>
            </a:pathLst>
          </a:custGeom>
          <a:solidFill>
            <a:schemeClr val="accent2">
              <a:lumMod val="50000"/>
            </a:schemeClr>
          </a:solidFill>
          <a:ln w="9525">
            <a:solidFill>
              <a:srgbClr val="0070C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5" name="Freeform 142"/>
          <p:cNvSpPr>
            <a:spLocks noEditPoints="1"/>
          </p:cNvSpPr>
          <p:nvPr/>
        </p:nvSpPr>
        <p:spPr bwMode="auto">
          <a:xfrm>
            <a:off x="4828505" y="3108115"/>
            <a:ext cx="69850" cy="69850"/>
          </a:xfrm>
          <a:custGeom>
            <a:avLst/>
            <a:gdLst>
              <a:gd name="T0" fmla="*/ 11 w 21"/>
              <a:gd name="T1" fmla="*/ 21 h 21"/>
              <a:gd name="T2" fmla="*/ 0 w 21"/>
              <a:gd name="T3" fmla="*/ 11 h 21"/>
              <a:gd name="T4" fmla="*/ 11 w 21"/>
              <a:gd name="T5" fmla="*/ 0 h 21"/>
              <a:gd name="T6" fmla="*/ 21 w 21"/>
              <a:gd name="T7" fmla="*/ 11 h 21"/>
              <a:gd name="T8" fmla="*/ 11 w 21"/>
              <a:gd name="T9" fmla="*/ 21 h 21"/>
              <a:gd name="T10" fmla="*/ 11 w 21"/>
              <a:gd name="T11" fmla="*/ 4 h 21"/>
              <a:gd name="T12" fmla="*/ 4 w 21"/>
              <a:gd name="T13" fmla="*/ 11 h 21"/>
              <a:gd name="T14" fmla="*/ 11 w 21"/>
              <a:gd name="T15" fmla="*/ 17 h 21"/>
              <a:gd name="T16" fmla="*/ 17 w 21"/>
              <a:gd name="T17" fmla="*/ 11 h 21"/>
              <a:gd name="T18" fmla="*/ 11 w 21"/>
              <a:gd name="T19" fmla="*/ 4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" h="21">
                <a:moveTo>
                  <a:pt x="11" y="21"/>
                </a:moveTo>
                <a:cubicBezTo>
                  <a:pt x="5" y="21"/>
                  <a:pt x="0" y="17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6" y="0"/>
                  <a:pt x="21" y="5"/>
                  <a:pt x="21" y="11"/>
                </a:cubicBezTo>
                <a:cubicBezTo>
                  <a:pt x="21" y="17"/>
                  <a:pt x="16" y="21"/>
                  <a:pt x="11" y="21"/>
                </a:cubicBezTo>
                <a:moveTo>
                  <a:pt x="11" y="4"/>
                </a:moveTo>
                <a:cubicBezTo>
                  <a:pt x="7" y="4"/>
                  <a:pt x="4" y="7"/>
                  <a:pt x="4" y="11"/>
                </a:cubicBezTo>
                <a:cubicBezTo>
                  <a:pt x="4" y="14"/>
                  <a:pt x="7" y="17"/>
                  <a:pt x="11" y="17"/>
                </a:cubicBezTo>
                <a:cubicBezTo>
                  <a:pt x="14" y="17"/>
                  <a:pt x="17" y="14"/>
                  <a:pt x="17" y="11"/>
                </a:cubicBezTo>
                <a:cubicBezTo>
                  <a:pt x="17" y="7"/>
                  <a:pt x="14" y="4"/>
                  <a:pt x="11" y="4"/>
                </a:cubicBezTo>
              </a:path>
            </a:pathLst>
          </a:custGeom>
          <a:solidFill>
            <a:schemeClr val="accent2">
              <a:lumMod val="50000"/>
            </a:schemeClr>
          </a:solidFill>
          <a:ln w="9525">
            <a:solidFill>
              <a:srgbClr val="0070C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6" name="Freeform 143"/>
          <p:cNvSpPr>
            <a:spLocks noEditPoints="1"/>
          </p:cNvSpPr>
          <p:nvPr/>
        </p:nvSpPr>
        <p:spPr bwMode="auto">
          <a:xfrm>
            <a:off x="4399880" y="3147803"/>
            <a:ext cx="461963" cy="461963"/>
          </a:xfrm>
          <a:custGeom>
            <a:avLst/>
            <a:gdLst>
              <a:gd name="T0" fmla="*/ 69 w 139"/>
              <a:gd name="T1" fmla="*/ 139 h 139"/>
              <a:gd name="T2" fmla="*/ 63 w 139"/>
              <a:gd name="T3" fmla="*/ 122 h 139"/>
              <a:gd name="T4" fmla="*/ 30 w 139"/>
              <a:gd name="T5" fmla="*/ 125 h 139"/>
              <a:gd name="T6" fmla="*/ 15 w 139"/>
              <a:gd name="T7" fmla="*/ 112 h 139"/>
              <a:gd name="T8" fmla="*/ 24 w 139"/>
              <a:gd name="T9" fmla="*/ 97 h 139"/>
              <a:gd name="T10" fmla="*/ 1 w 139"/>
              <a:gd name="T11" fmla="*/ 72 h 139"/>
              <a:gd name="T12" fmla="*/ 0 w 139"/>
              <a:gd name="T13" fmla="*/ 69 h 139"/>
              <a:gd name="T14" fmla="*/ 4 w 139"/>
              <a:gd name="T15" fmla="*/ 50 h 139"/>
              <a:gd name="T16" fmla="*/ 31 w 139"/>
              <a:gd name="T17" fmla="*/ 32 h 139"/>
              <a:gd name="T18" fmla="*/ 25 w 139"/>
              <a:gd name="T19" fmla="*/ 15 h 139"/>
              <a:gd name="T20" fmla="*/ 43 w 139"/>
              <a:gd name="T21" fmla="*/ 6 h 139"/>
              <a:gd name="T22" fmla="*/ 70 w 139"/>
              <a:gd name="T23" fmla="*/ 15 h 139"/>
              <a:gd name="T24" fmla="*/ 82 w 139"/>
              <a:gd name="T25" fmla="*/ 1 h 139"/>
              <a:gd name="T26" fmla="*/ 102 w 139"/>
              <a:gd name="T27" fmla="*/ 7 h 139"/>
              <a:gd name="T28" fmla="*/ 100 w 139"/>
              <a:gd name="T29" fmla="*/ 25 h 139"/>
              <a:gd name="T30" fmla="*/ 130 w 139"/>
              <a:gd name="T31" fmla="*/ 37 h 139"/>
              <a:gd name="T32" fmla="*/ 138 w 139"/>
              <a:gd name="T33" fmla="*/ 56 h 139"/>
              <a:gd name="T34" fmla="*/ 123 w 139"/>
              <a:gd name="T35" fmla="*/ 65 h 139"/>
              <a:gd name="T36" fmla="*/ 121 w 139"/>
              <a:gd name="T37" fmla="*/ 85 h 139"/>
              <a:gd name="T38" fmla="*/ 133 w 139"/>
              <a:gd name="T39" fmla="*/ 98 h 139"/>
              <a:gd name="T40" fmla="*/ 121 w 139"/>
              <a:gd name="T41" fmla="*/ 114 h 139"/>
              <a:gd name="T42" fmla="*/ 90 w 139"/>
              <a:gd name="T43" fmla="*/ 118 h 139"/>
              <a:gd name="T44" fmla="*/ 88 w 139"/>
              <a:gd name="T45" fmla="*/ 136 h 139"/>
              <a:gd name="T46" fmla="*/ 43 w 139"/>
              <a:gd name="T47" fmla="*/ 111 h 139"/>
              <a:gd name="T48" fmla="*/ 64 w 139"/>
              <a:gd name="T49" fmla="*/ 118 h 139"/>
              <a:gd name="T50" fmla="*/ 70 w 139"/>
              <a:gd name="T51" fmla="*/ 135 h 139"/>
              <a:gd name="T52" fmla="*/ 86 w 139"/>
              <a:gd name="T53" fmla="*/ 117 h 139"/>
              <a:gd name="T54" fmla="*/ 104 w 139"/>
              <a:gd name="T55" fmla="*/ 104 h 139"/>
              <a:gd name="T56" fmla="*/ 121 w 139"/>
              <a:gd name="T57" fmla="*/ 110 h 139"/>
              <a:gd name="T58" fmla="*/ 117 w 139"/>
              <a:gd name="T59" fmla="*/ 87 h 139"/>
              <a:gd name="T60" fmla="*/ 119 w 139"/>
              <a:gd name="T61" fmla="*/ 69 h 139"/>
              <a:gd name="T62" fmla="*/ 120 w 139"/>
              <a:gd name="T63" fmla="*/ 62 h 139"/>
              <a:gd name="T64" fmla="*/ 129 w 139"/>
              <a:gd name="T65" fmla="*/ 40 h 139"/>
              <a:gd name="T66" fmla="*/ 112 w 139"/>
              <a:gd name="T67" fmla="*/ 42 h 139"/>
              <a:gd name="T68" fmla="*/ 96 w 139"/>
              <a:gd name="T69" fmla="*/ 25 h 139"/>
              <a:gd name="T70" fmla="*/ 85 w 139"/>
              <a:gd name="T71" fmla="*/ 4 h 139"/>
              <a:gd name="T72" fmla="*/ 75 w 139"/>
              <a:gd name="T73" fmla="*/ 19 h 139"/>
              <a:gd name="T74" fmla="*/ 54 w 139"/>
              <a:gd name="T75" fmla="*/ 22 h 139"/>
              <a:gd name="T76" fmla="*/ 41 w 139"/>
              <a:gd name="T77" fmla="*/ 9 h 139"/>
              <a:gd name="T78" fmla="*/ 35 w 139"/>
              <a:gd name="T79" fmla="*/ 32 h 139"/>
              <a:gd name="T80" fmla="*/ 23 w 139"/>
              <a:gd name="T81" fmla="*/ 52 h 139"/>
              <a:gd name="T82" fmla="*/ 5 w 139"/>
              <a:gd name="T83" fmla="*/ 54 h 139"/>
              <a:gd name="T84" fmla="*/ 19 w 139"/>
              <a:gd name="T85" fmla="*/ 73 h 139"/>
              <a:gd name="T86" fmla="*/ 28 w 139"/>
              <a:gd name="T87" fmla="*/ 96 h 139"/>
              <a:gd name="T88" fmla="*/ 19 w 139"/>
              <a:gd name="T89" fmla="*/ 111 h 139"/>
              <a:gd name="T90" fmla="*/ 42 w 139"/>
              <a:gd name="T91" fmla="*/ 112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9" h="139">
                <a:moveTo>
                  <a:pt x="70" y="139"/>
                </a:moveTo>
                <a:cubicBezTo>
                  <a:pt x="69" y="139"/>
                  <a:pt x="69" y="139"/>
                  <a:pt x="69" y="139"/>
                </a:cubicBezTo>
                <a:cubicBezTo>
                  <a:pt x="68" y="139"/>
                  <a:pt x="67" y="138"/>
                  <a:pt x="67" y="137"/>
                </a:cubicBezTo>
                <a:cubicBezTo>
                  <a:pt x="63" y="122"/>
                  <a:pt x="63" y="122"/>
                  <a:pt x="63" y="122"/>
                </a:cubicBezTo>
                <a:cubicBezTo>
                  <a:pt x="56" y="121"/>
                  <a:pt x="49" y="119"/>
                  <a:pt x="43" y="115"/>
                </a:cubicBezTo>
                <a:cubicBezTo>
                  <a:pt x="30" y="125"/>
                  <a:pt x="30" y="125"/>
                  <a:pt x="30" y="125"/>
                </a:cubicBezTo>
                <a:cubicBezTo>
                  <a:pt x="30" y="126"/>
                  <a:pt x="29" y="126"/>
                  <a:pt x="28" y="125"/>
                </a:cubicBezTo>
                <a:cubicBezTo>
                  <a:pt x="23" y="121"/>
                  <a:pt x="19" y="117"/>
                  <a:pt x="15" y="112"/>
                </a:cubicBezTo>
                <a:cubicBezTo>
                  <a:pt x="14" y="111"/>
                  <a:pt x="14" y="110"/>
                  <a:pt x="15" y="110"/>
                </a:cubicBezTo>
                <a:cubicBezTo>
                  <a:pt x="24" y="97"/>
                  <a:pt x="24" y="97"/>
                  <a:pt x="24" y="97"/>
                </a:cubicBezTo>
                <a:cubicBezTo>
                  <a:pt x="20" y="90"/>
                  <a:pt x="18" y="83"/>
                  <a:pt x="17" y="76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2"/>
                  <a:pt x="0" y="71"/>
                  <a:pt x="0" y="70"/>
                </a:cubicBezTo>
                <a:cubicBezTo>
                  <a:pt x="0" y="70"/>
                  <a:pt x="0" y="69"/>
                  <a:pt x="0" y="69"/>
                </a:cubicBezTo>
                <a:cubicBezTo>
                  <a:pt x="0" y="63"/>
                  <a:pt x="0" y="57"/>
                  <a:pt x="2" y="52"/>
                </a:cubicBezTo>
                <a:cubicBezTo>
                  <a:pt x="2" y="51"/>
                  <a:pt x="3" y="50"/>
                  <a:pt x="4" y="50"/>
                </a:cubicBezTo>
                <a:cubicBezTo>
                  <a:pt x="20" y="50"/>
                  <a:pt x="20" y="50"/>
                  <a:pt x="20" y="50"/>
                </a:cubicBezTo>
                <a:cubicBezTo>
                  <a:pt x="22" y="43"/>
                  <a:pt x="26" y="37"/>
                  <a:pt x="31" y="32"/>
                </a:cubicBezTo>
                <a:cubicBezTo>
                  <a:pt x="24" y="17"/>
                  <a:pt x="24" y="17"/>
                  <a:pt x="24" y="17"/>
                </a:cubicBezTo>
                <a:cubicBezTo>
                  <a:pt x="24" y="17"/>
                  <a:pt x="24" y="16"/>
                  <a:pt x="25" y="15"/>
                </a:cubicBezTo>
                <a:cubicBezTo>
                  <a:pt x="30" y="11"/>
                  <a:pt x="35" y="8"/>
                  <a:pt x="41" y="5"/>
                </a:cubicBezTo>
                <a:cubicBezTo>
                  <a:pt x="41" y="5"/>
                  <a:pt x="42" y="5"/>
                  <a:pt x="43" y="6"/>
                </a:cubicBezTo>
                <a:cubicBezTo>
                  <a:pt x="54" y="18"/>
                  <a:pt x="54" y="18"/>
                  <a:pt x="54" y="18"/>
                </a:cubicBezTo>
                <a:cubicBezTo>
                  <a:pt x="59" y="16"/>
                  <a:pt x="64" y="15"/>
                  <a:pt x="70" y="15"/>
                </a:cubicBezTo>
                <a:cubicBezTo>
                  <a:pt x="71" y="15"/>
                  <a:pt x="73" y="15"/>
                  <a:pt x="74" y="16"/>
                </a:cubicBezTo>
                <a:cubicBezTo>
                  <a:pt x="82" y="1"/>
                  <a:pt x="82" y="1"/>
                  <a:pt x="82" y="1"/>
                </a:cubicBezTo>
                <a:cubicBezTo>
                  <a:pt x="82" y="1"/>
                  <a:pt x="83" y="0"/>
                  <a:pt x="84" y="0"/>
                </a:cubicBezTo>
                <a:cubicBezTo>
                  <a:pt x="90" y="2"/>
                  <a:pt x="96" y="4"/>
                  <a:pt x="102" y="7"/>
                </a:cubicBezTo>
                <a:cubicBezTo>
                  <a:pt x="103" y="7"/>
                  <a:pt x="103" y="8"/>
                  <a:pt x="103" y="9"/>
                </a:cubicBezTo>
                <a:cubicBezTo>
                  <a:pt x="100" y="25"/>
                  <a:pt x="100" y="25"/>
                  <a:pt x="100" y="25"/>
                </a:cubicBezTo>
                <a:cubicBezTo>
                  <a:pt x="106" y="29"/>
                  <a:pt x="111" y="34"/>
                  <a:pt x="114" y="39"/>
                </a:cubicBezTo>
                <a:cubicBezTo>
                  <a:pt x="130" y="37"/>
                  <a:pt x="130" y="37"/>
                  <a:pt x="130" y="37"/>
                </a:cubicBezTo>
                <a:cubicBezTo>
                  <a:pt x="131" y="36"/>
                  <a:pt x="132" y="37"/>
                  <a:pt x="132" y="38"/>
                </a:cubicBezTo>
                <a:cubicBezTo>
                  <a:pt x="135" y="43"/>
                  <a:pt x="137" y="49"/>
                  <a:pt x="138" y="56"/>
                </a:cubicBezTo>
                <a:cubicBezTo>
                  <a:pt x="139" y="56"/>
                  <a:pt x="138" y="57"/>
                  <a:pt x="137" y="58"/>
                </a:cubicBezTo>
                <a:cubicBezTo>
                  <a:pt x="123" y="65"/>
                  <a:pt x="123" y="65"/>
                  <a:pt x="123" y="65"/>
                </a:cubicBezTo>
                <a:cubicBezTo>
                  <a:pt x="123" y="66"/>
                  <a:pt x="123" y="68"/>
                  <a:pt x="123" y="69"/>
                </a:cubicBezTo>
                <a:cubicBezTo>
                  <a:pt x="123" y="74"/>
                  <a:pt x="122" y="80"/>
                  <a:pt x="121" y="85"/>
                </a:cubicBezTo>
                <a:cubicBezTo>
                  <a:pt x="133" y="96"/>
                  <a:pt x="133" y="96"/>
                  <a:pt x="133" y="96"/>
                </a:cubicBezTo>
                <a:cubicBezTo>
                  <a:pt x="133" y="96"/>
                  <a:pt x="134" y="97"/>
                  <a:pt x="133" y="98"/>
                </a:cubicBezTo>
                <a:cubicBezTo>
                  <a:pt x="131" y="104"/>
                  <a:pt x="127" y="109"/>
                  <a:pt x="123" y="114"/>
                </a:cubicBezTo>
                <a:cubicBezTo>
                  <a:pt x="123" y="115"/>
                  <a:pt x="122" y="115"/>
                  <a:pt x="121" y="114"/>
                </a:cubicBezTo>
                <a:cubicBezTo>
                  <a:pt x="106" y="108"/>
                  <a:pt x="106" y="108"/>
                  <a:pt x="106" y="108"/>
                </a:cubicBezTo>
                <a:cubicBezTo>
                  <a:pt x="101" y="112"/>
                  <a:pt x="96" y="116"/>
                  <a:pt x="90" y="118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89" y="135"/>
                  <a:pt x="88" y="136"/>
                  <a:pt x="88" y="136"/>
                </a:cubicBezTo>
                <a:cubicBezTo>
                  <a:pt x="82" y="138"/>
                  <a:pt x="76" y="139"/>
                  <a:pt x="70" y="139"/>
                </a:cubicBezTo>
                <a:moveTo>
                  <a:pt x="43" y="111"/>
                </a:moveTo>
                <a:cubicBezTo>
                  <a:pt x="44" y="111"/>
                  <a:pt x="44" y="111"/>
                  <a:pt x="44" y="112"/>
                </a:cubicBezTo>
                <a:cubicBezTo>
                  <a:pt x="50" y="115"/>
                  <a:pt x="57" y="117"/>
                  <a:pt x="64" y="118"/>
                </a:cubicBezTo>
                <a:cubicBezTo>
                  <a:pt x="65" y="118"/>
                  <a:pt x="66" y="119"/>
                  <a:pt x="66" y="120"/>
                </a:cubicBezTo>
                <a:cubicBezTo>
                  <a:pt x="70" y="135"/>
                  <a:pt x="70" y="135"/>
                  <a:pt x="70" y="135"/>
                </a:cubicBezTo>
                <a:cubicBezTo>
                  <a:pt x="75" y="135"/>
                  <a:pt x="80" y="134"/>
                  <a:pt x="85" y="133"/>
                </a:cubicBezTo>
                <a:cubicBezTo>
                  <a:pt x="86" y="117"/>
                  <a:pt x="86" y="117"/>
                  <a:pt x="86" y="117"/>
                </a:cubicBezTo>
                <a:cubicBezTo>
                  <a:pt x="86" y="116"/>
                  <a:pt x="86" y="116"/>
                  <a:pt x="87" y="115"/>
                </a:cubicBezTo>
                <a:cubicBezTo>
                  <a:pt x="94" y="113"/>
                  <a:pt x="99" y="109"/>
                  <a:pt x="104" y="104"/>
                </a:cubicBezTo>
                <a:cubicBezTo>
                  <a:pt x="105" y="104"/>
                  <a:pt x="106" y="104"/>
                  <a:pt x="106" y="104"/>
                </a:cubicBezTo>
                <a:cubicBezTo>
                  <a:pt x="121" y="110"/>
                  <a:pt x="121" y="110"/>
                  <a:pt x="121" y="110"/>
                </a:cubicBezTo>
                <a:cubicBezTo>
                  <a:pt x="124" y="106"/>
                  <a:pt x="127" y="102"/>
                  <a:pt x="129" y="98"/>
                </a:cubicBezTo>
                <a:cubicBezTo>
                  <a:pt x="117" y="87"/>
                  <a:pt x="117" y="87"/>
                  <a:pt x="117" y="87"/>
                </a:cubicBezTo>
                <a:cubicBezTo>
                  <a:pt x="117" y="86"/>
                  <a:pt x="116" y="86"/>
                  <a:pt x="117" y="85"/>
                </a:cubicBezTo>
                <a:cubicBezTo>
                  <a:pt x="118" y="80"/>
                  <a:pt x="119" y="74"/>
                  <a:pt x="119" y="69"/>
                </a:cubicBezTo>
                <a:cubicBezTo>
                  <a:pt x="119" y="67"/>
                  <a:pt x="119" y="66"/>
                  <a:pt x="119" y="64"/>
                </a:cubicBezTo>
                <a:cubicBezTo>
                  <a:pt x="119" y="64"/>
                  <a:pt x="119" y="63"/>
                  <a:pt x="120" y="62"/>
                </a:cubicBezTo>
                <a:cubicBezTo>
                  <a:pt x="134" y="55"/>
                  <a:pt x="134" y="55"/>
                  <a:pt x="134" y="55"/>
                </a:cubicBezTo>
                <a:cubicBezTo>
                  <a:pt x="133" y="50"/>
                  <a:pt x="132" y="45"/>
                  <a:pt x="129" y="40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3" y="43"/>
                  <a:pt x="112" y="43"/>
                  <a:pt x="112" y="42"/>
                </a:cubicBezTo>
                <a:cubicBezTo>
                  <a:pt x="108" y="36"/>
                  <a:pt x="103" y="31"/>
                  <a:pt x="97" y="27"/>
                </a:cubicBezTo>
                <a:cubicBezTo>
                  <a:pt x="96" y="27"/>
                  <a:pt x="96" y="26"/>
                  <a:pt x="96" y="25"/>
                </a:cubicBezTo>
                <a:cubicBezTo>
                  <a:pt x="99" y="9"/>
                  <a:pt x="99" y="9"/>
                  <a:pt x="99" y="9"/>
                </a:cubicBezTo>
                <a:cubicBezTo>
                  <a:pt x="94" y="7"/>
                  <a:pt x="90" y="6"/>
                  <a:pt x="85" y="4"/>
                </a:cubicBezTo>
                <a:cubicBezTo>
                  <a:pt x="77" y="18"/>
                  <a:pt x="77" y="18"/>
                  <a:pt x="77" y="18"/>
                </a:cubicBezTo>
                <a:cubicBezTo>
                  <a:pt x="77" y="19"/>
                  <a:pt x="76" y="20"/>
                  <a:pt x="75" y="19"/>
                </a:cubicBezTo>
                <a:cubicBezTo>
                  <a:pt x="73" y="19"/>
                  <a:pt x="71" y="19"/>
                  <a:pt x="70" y="19"/>
                </a:cubicBezTo>
                <a:cubicBezTo>
                  <a:pt x="64" y="19"/>
                  <a:pt x="59" y="20"/>
                  <a:pt x="54" y="22"/>
                </a:cubicBezTo>
                <a:cubicBezTo>
                  <a:pt x="53" y="22"/>
                  <a:pt x="52" y="22"/>
                  <a:pt x="52" y="21"/>
                </a:cubicBezTo>
                <a:cubicBezTo>
                  <a:pt x="41" y="9"/>
                  <a:pt x="41" y="9"/>
                  <a:pt x="41" y="9"/>
                </a:cubicBezTo>
                <a:cubicBezTo>
                  <a:pt x="36" y="11"/>
                  <a:pt x="32" y="14"/>
                  <a:pt x="28" y="17"/>
                </a:cubicBezTo>
                <a:cubicBezTo>
                  <a:pt x="35" y="32"/>
                  <a:pt x="35" y="32"/>
                  <a:pt x="35" y="32"/>
                </a:cubicBezTo>
                <a:cubicBezTo>
                  <a:pt x="35" y="32"/>
                  <a:pt x="35" y="33"/>
                  <a:pt x="34" y="34"/>
                </a:cubicBezTo>
                <a:cubicBezTo>
                  <a:pt x="29" y="39"/>
                  <a:pt x="25" y="45"/>
                  <a:pt x="23" y="52"/>
                </a:cubicBezTo>
                <a:cubicBezTo>
                  <a:pt x="23" y="53"/>
                  <a:pt x="22" y="53"/>
                  <a:pt x="21" y="53"/>
                </a:cubicBezTo>
                <a:cubicBezTo>
                  <a:pt x="5" y="54"/>
                  <a:pt x="5" y="54"/>
                  <a:pt x="5" y="54"/>
                </a:cubicBezTo>
                <a:cubicBezTo>
                  <a:pt x="4" y="59"/>
                  <a:pt x="3" y="64"/>
                  <a:pt x="3" y="69"/>
                </a:cubicBezTo>
                <a:cubicBezTo>
                  <a:pt x="19" y="73"/>
                  <a:pt x="19" y="73"/>
                  <a:pt x="19" y="73"/>
                </a:cubicBezTo>
                <a:cubicBezTo>
                  <a:pt x="20" y="73"/>
                  <a:pt x="20" y="74"/>
                  <a:pt x="20" y="75"/>
                </a:cubicBezTo>
                <a:cubicBezTo>
                  <a:pt x="21" y="82"/>
                  <a:pt x="24" y="89"/>
                  <a:pt x="28" y="96"/>
                </a:cubicBezTo>
                <a:cubicBezTo>
                  <a:pt x="28" y="96"/>
                  <a:pt x="28" y="97"/>
                  <a:pt x="28" y="98"/>
                </a:cubicBezTo>
                <a:cubicBezTo>
                  <a:pt x="19" y="111"/>
                  <a:pt x="19" y="111"/>
                  <a:pt x="19" y="111"/>
                </a:cubicBezTo>
                <a:cubicBezTo>
                  <a:pt x="22" y="115"/>
                  <a:pt x="25" y="118"/>
                  <a:pt x="29" y="121"/>
                </a:cubicBezTo>
                <a:cubicBezTo>
                  <a:pt x="42" y="112"/>
                  <a:pt x="42" y="112"/>
                  <a:pt x="42" y="112"/>
                </a:cubicBezTo>
                <a:cubicBezTo>
                  <a:pt x="43" y="111"/>
                  <a:pt x="43" y="111"/>
                  <a:pt x="43" y="111"/>
                </a:cubicBezTo>
              </a:path>
            </a:pathLst>
          </a:custGeom>
          <a:solidFill>
            <a:schemeClr val="accent2">
              <a:lumMod val="50000"/>
            </a:schemeClr>
          </a:solidFill>
          <a:ln w="9525">
            <a:solidFill>
              <a:srgbClr val="0070C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7" name="Freeform 144"/>
          <p:cNvSpPr>
            <a:spLocks noEditPoints="1"/>
          </p:cNvSpPr>
          <p:nvPr/>
        </p:nvSpPr>
        <p:spPr bwMode="auto">
          <a:xfrm>
            <a:off x="4572918" y="3317665"/>
            <a:ext cx="115888" cy="115888"/>
          </a:xfrm>
          <a:custGeom>
            <a:avLst/>
            <a:gdLst>
              <a:gd name="T0" fmla="*/ 18 w 35"/>
              <a:gd name="T1" fmla="*/ 35 h 35"/>
              <a:gd name="T2" fmla="*/ 0 w 35"/>
              <a:gd name="T3" fmla="*/ 18 h 35"/>
              <a:gd name="T4" fmla="*/ 18 w 35"/>
              <a:gd name="T5" fmla="*/ 0 h 35"/>
              <a:gd name="T6" fmla="*/ 35 w 35"/>
              <a:gd name="T7" fmla="*/ 18 h 35"/>
              <a:gd name="T8" fmla="*/ 18 w 35"/>
              <a:gd name="T9" fmla="*/ 35 h 35"/>
              <a:gd name="T10" fmla="*/ 18 w 35"/>
              <a:gd name="T11" fmla="*/ 4 h 35"/>
              <a:gd name="T12" fmla="*/ 4 w 35"/>
              <a:gd name="T13" fmla="*/ 18 h 35"/>
              <a:gd name="T14" fmla="*/ 18 w 35"/>
              <a:gd name="T15" fmla="*/ 32 h 35"/>
              <a:gd name="T16" fmla="*/ 31 w 35"/>
              <a:gd name="T17" fmla="*/ 18 h 35"/>
              <a:gd name="T18" fmla="*/ 18 w 35"/>
              <a:gd name="T19" fmla="*/ 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" h="35">
                <a:moveTo>
                  <a:pt x="18" y="35"/>
                </a:moveTo>
                <a:cubicBezTo>
                  <a:pt x="8" y="35"/>
                  <a:pt x="0" y="27"/>
                  <a:pt x="0" y="18"/>
                </a:cubicBezTo>
                <a:cubicBezTo>
                  <a:pt x="0" y="8"/>
                  <a:pt x="8" y="0"/>
                  <a:pt x="18" y="0"/>
                </a:cubicBezTo>
                <a:cubicBezTo>
                  <a:pt x="27" y="0"/>
                  <a:pt x="35" y="8"/>
                  <a:pt x="35" y="18"/>
                </a:cubicBezTo>
                <a:cubicBezTo>
                  <a:pt x="35" y="27"/>
                  <a:pt x="27" y="35"/>
                  <a:pt x="18" y="35"/>
                </a:cubicBezTo>
                <a:moveTo>
                  <a:pt x="18" y="4"/>
                </a:moveTo>
                <a:cubicBezTo>
                  <a:pt x="10" y="4"/>
                  <a:pt x="4" y="10"/>
                  <a:pt x="4" y="18"/>
                </a:cubicBezTo>
                <a:cubicBezTo>
                  <a:pt x="4" y="25"/>
                  <a:pt x="10" y="32"/>
                  <a:pt x="18" y="32"/>
                </a:cubicBezTo>
                <a:cubicBezTo>
                  <a:pt x="25" y="32"/>
                  <a:pt x="31" y="25"/>
                  <a:pt x="31" y="18"/>
                </a:cubicBezTo>
                <a:cubicBezTo>
                  <a:pt x="31" y="10"/>
                  <a:pt x="25" y="4"/>
                  <a:pt x="18" y="4"/>
                </a:cubicBezTo>
              </a:path>
            </a:pathLst>
          </a:custGeom>
          <a:solidFill>
            <a:schemeClr val="accent2">
              <a:lumMod val="50000"/>
            </a:schemeClr>
          </a:solidFill>
          <a:ln w="9525">
            <a:solidFill>
              <a:srgbClr val="0070C0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1" name="Стрелка вниз 60"/>
          <p:cNvSpPr/>
          <p:nvPr/>
        </p:nvSpPr>
        <p:spPr>
          <a:xfrm rot="10800000">
            <a:off x="4514459" y="2324257"/>
            <a:ext cx="504580" cy="634386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 углом 61"/>
          <p:cNvSpPr/>
          <p:nvPr/>
        </p:nvSpPr>
        <p:spPr>
          <a:xfrm rot="5400000" flipV="1">
            <a:off x="2448017" y="3894104"/>
            <a:ext cx="1166195" cy="1037149"/>
          </a:xfrm>
          <a:prstGeom prst="ben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" name="Стрелка углом 62"/>
          <p:cNvSpPr/>
          <p:nvPr/>
        </p:nvSpPr>
        <p:spPr>
          <a:xfrm rot="5400000">
            <a:off x="5951571" y="3857528"/>
            <a:ext cx="1166195" cy="1101720"/>
          </a:xfrm>
          <a:prstGeom prst="bentArrow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891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sp>
        <p:nvSpPr>
          <p:cNvPr id="73" name="Скругленный прямоугольник 72"/>
          <p:cNvSpPr/>
          <p:nvPr/>
        </p:nvSpPr>
        <p:spPr>
          <a:xfrm>
            <a:off x="6340548" y="1899523"/>
            <a:ext cx="3166813" cy="17228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1968" y="1899523"/>
            <a:ext cx="3166813" cy="17228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89146" y="1103564"/>
            <a:ext cx="873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Процесс направления САР жалоб в СРОО на действия оценщиков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72045" y="2115499"/>
            <a:ext cx="1021555" cy="319298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u="sng" dirty="0">
                <a:solidFill>
                  <a:srgbClr val="002060"/>
                </a:solidFill>
              </a:rPr>
              <a:t>Банк России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5849" y="2656210"/>
            <a:ext cx="2962514" cy="82932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</a:rPr>
              <a:t>Проверка отчетов оценщиков</a:t>
            </a: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ru-RU" sz="1000" b="1" dirty="0" smtClean="0">
              <a:solidFill>
                <a:srgbClr val="002060"/>
              </a:solidFill>
            </a:endParaRP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</a:rPr>
              <a:t>Выявление нарушений </a:t>
            </a:r>
          </a:p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002060"/>
                </a:solidFill>
              </a:rPr>
              <a:t>   закона № 135-ФЗ и ФСО</a:t>
            </a:r>
            <a:endParaRPr lang="ru-RU" sz="14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539967" y="2626551"/>
            <a:ext cx="2973441" cy="88863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</a:rPr>
              <a:t>Рассмотрение жалобы</a:t>
            </a: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ru-RU" sz="1000" b="1" dirty="0" smtClean="0">
              <a:solidFill>
                <a:srgbClr val="002060"/>
              </a:solidFill>
            </a:endParaRP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</a:rPr>
              <a:t>Проведение проверки</a:t>
            </a:r>
            <a:endParaRPr lang="ru-RU" sz="1400" b="1" dirty="0"/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000" b="1" dirty="0" smtClean="0">
              <a:solidFill>
                <a:srgbClr val="002060"/>
              </a:solidFill>
            </a:endParaRPr>
          </a:p>
          <a:p>
            <a:pPr marL="171450" indent="-1714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</a:rPr>
              <a:t>Подтверждение нарушений</a:t>
            </a:r>
          </a:p>
        </p:txBody>
      </p:sp>
      <p:sp>
        <p:nvSpPr>
          <p:cNvPr id="61" name="Freeform 79"/>
          <p:cNvSpPr>
            <a:spLocks noEditPoints="1"/>
          </p:cNvSpPr>
          <p:nvPr/>
        </p:nvSpPr>
        <p:spPr bwMode="auto">
          <a:xfrm>
            <a:off x="788972" y="1955933"/>
            <a:ext cx="540000" cy="540000"/>
          </a:xfrm>
          <a:custGeom>
            <a:avLst/>
            <a:gdLst>
              <a:gd name="T0" fmla="*/ 661 w 689"/>
              <a:gd name="T1" fmla="*/ 516 h 582"/>
              <a:gd name="T2" fmla="*/ 654 w 689"/>
              <a:gd name="T3" fmla="*/ 488 h 582"/>
              <a:gd name="T4" fmla="*/ 609 w 689"/>
              <a:gd name="T5" fmla="*/ 183 h 582"/>
              <a:gd name="T6" fmla="*/ 660 w 689"/>
              <a:gd name="T7" fmla="*/ 176 h 582"/>
              <a:gd name="T8" fmla="*/ 656 w 689"/>
              <a:gd name="T9" fmla="*/ 142 h 582"/>
              <a:gd name="T10" fmla="*/ 339 w 689"/>
              <a:gd name="T11" fmla="*/ 1 h 582"/>
              <a:gd name="T12" fmla="*/ 26 w 689"/>
              <a:gd name="T13" fmla="*/ 149 h 582"/>
              <a:gd name="T14" fmla="*/ 33 w 689"/>
              <a:gd name="T15" fmla="*/ 183 h 582"/>
              <a:gd name="T16" fmla="*/ 80 w 689"/>
              <a:gd name="T17" fmla="*/ 488 h 582"/>
              <a:gd name="T18" fmla="*/ 25 w 689"/>
              <a:gd name="T19" fmla="*/ 495 h 582"/>
              <a:gd name="T20" fmla="*/ 7 w 689"/>
              <a:gd name="T21" fmla="*/ 516 h 582"/>
              <a:gd name="T22" fmla="*/ 0 w 689"/>
              <a:gd name="T23" fmla="*/ 575 h 582"/>
              <a:gd name="T24" fmla="*/ 682 w 689"/>
              <a:gd name="T25" fmla="*/ 582 h 582"/>
              <a:gd name="T26" fmla="*/ 689 w 689"/>
              <a:gd name="T27" fmla="*/ 523 h 582"/>
              <a:gd name="T28" fmla="*/ 595 w 689"/>
              <a:gd name="T29" fmla="*/ 488 h 582"/>
              <a:gd name="T30" fmla="*/ 526 w 689"/>
              <a:gd name="T31" fmla="*/ 183 h 582"/>
              <a:gd name="T32" fmla="*/ 595 w 689"/>
              <a:gd name="T33" fmla="*/ 488 h 582"/>
              <a:gd name="T34" fmla="*/ 512 w 689"/>
              <a:gd name="T35" fmla="*/ 183 h 582"/>
              <a:gd name="T36" fmla="*/ 392 w 689"/>
              <a:gd name="T37" fmla="*/ 488 h 582"/>
              <a:gd name="T38" fmla="*/ 308 w 689"/>
              <a:gd name="T39" fmla="*/ 183 h 582"/>
              <a:gd name="T40" fmla="*/ 378 w 689"/>
              <a:gd name="T41" fmla="*/ 488 h 582"/>
              <a:gd name="T42" fmla="*/ 308 w 689"/>
              <a:gd name="T43" fmla="*/ 183 h 582"/>
              <a:gd name="T44" fmla="*/ 294 w 689"/>
              <a:gd name="T45" fmla="*/ 183 h 582"/>
              <a:gd name="T46" fmla="*/ 178 w 689"/>
              <a:gd name="T47" fmla="*/ 488 h 582"/>
              <a:gd name="T48" fmla="*/ 40 w 689"/>
              <a:gd name="T49" fmla="*/ 153 h 582"/>
              <a:gd name="T50" fmla="*/ 646 w 689"/>
              <a:gd name="T51" fmla="*/ 153 h 582"/>
              <a:gd name="T52" fmla="*/ 40 w 689"/>
              <a:gd name="T53" fmla="*/ 169 h 582"/>
              <a:gd name="T54" fmla="*/ 94 w 689"/>
              <a:gd name="T55" fmla="*/ 183 h 582"/>
              <a:gd name="T56" fmla="*/ 164 w 689"/>
              <a:gd name="T57" fmla="*/ 488 h 582"/>
              <a:gd name="T58" fmla="*/ 94 w 689"/>
              <a:gd name="T59" fmla="*/ 183 h 582"/>
              <a:gd name="T60" fmla="*/ 14 w 689"/>
              <a:gd name="T61" fmla="*/ 568 h 582"/>
              <a:gd name="T62" fmla="*/ 32 w 689"/>
              <a:gd name="T63" fmla="*/ 530 h 582"/>
              <a:gd name="T64" fmla="*/ 39 w 689"/>
              <a:gd name="T65" fmla="*/ 502 h 582"/>
              <a:gd name="T66" fmla="*/ 647 w 689"/>
              <a:gd name="T67" fmla="*/ 523 h 582"/>
              <a:gd name="T68" fmla="*/ 675 w 689"/>
              <a:gd name="T69" fmla="*/ 53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9" h="582">
                <a:moveTo>
                  <a:pt x="682" y="516"/>
                </a:moveTo>
                <a:cubicBezTo>
                  <a:pt x="661" y="516"/>
                  <a:pt x="661" y="516"/>
                  <a:pt x="661" y="516"/>
                </a:cubicBezTo>
                <a:cubicBezTo>
                  <a:pt x="661" y="495"/>
                  <a:pt x="661" y="495"/>
                  <a:pt x="661" y="495"/>
                </a:cubicBezTo>
                <a:cubicBezTo>
                  <a:pt x="661" y="491"/>
                  <a:pt x="658" y="488"/>
                  <a:pt x="654" y="488"/>
                </a:cubicBezTo>
                <a:cubicBezTo>
                  <a:pt x="609" y="488"/>
                  <a:pt x="609" y="488"/>
                  <a:pt x="609" y="488"/>
                </a:cubicBezTo>
                <a:cubicBezTo>
                  <a:pt x="609" y="183"/>
                  <a:pt x="609" y="183"/>
                  <a:pt x="609" y="183"/>
                </a:cubicBezTo>
                <a:cubicBezTo>
                  <a:pt x="653" y="183"/>
                  <a:pt x="653" y="183"/>
                  <a:pt x="653" y="183"/>
                </a:cubicBezTo>
                <a:cubicBezTo>
                  <a:pt x="657" y="183"/>
                  <a:pt x="660" y="180"/>
                  <a:pt x="660" y="176"/>
                </a:cubicBezTo>
                <a:cubicBezTo>
                  <a:pt x="660" y="149"/>
                  <a:pt x="660" y="149"/>
                  <a:pt x="660" y="149"/>
                </a:cubicBezTo>
                <a:cubicBezTo>
                  <a:pt x="660" y="146"/>
                  <a:pt x="658" y="143"/>
                  <a:pt x="656" y="142"/>
                </a:cubicBezTo>
                <a:cubicBezTo>
                  <a:pt x="345" y="1"/>
                  <a:pt x="345" y="1"/>
                  <a:pt x="345" y="1"/>
                </a:cubicBezTo>
                <a:cubicBezTo>
                  <a:pt x="343" y="0"/>
                  <a:pt x="341" y="0"/>
                  <a:pt x="339" y="1"/>
                </a:cubicBezTo>
                <a:cubicBezTo>
                  <a:pt x="30" y="142"/>
                  <a:pt x="30" y="142"/>
                  <a:pt x="30" y="142"/>
                </a:cubicBezTo>
                <a:cubicBezTo>
                  <a:pt x="27" y="143"/>
                  <a:pt x="26" y="146"/>
                  <a:pt x="26" y="149"/>
                </a:cubicBezTo>
                <a:cubicBezTo>
                  <a:pt x="26" y="176"/>
                  <a:pt x="26" y="176"/>
                  <a:pt x="26" y="176"/>
                </a:cubicBezTo>
                <a:cubicBezTo>
                  <a:pt x="26" y="180"/>
                  <a:pt x="29" y="183"/>
                  <a:pt x="33" y="183"/>
                </a:cubicBezTo>
                <a:cubicBezTo>
                  <a:pt x="80" y="183"/>
                  <a:pt x="80" y="183"/>
                  <a:pt x="80" y="183"/>
                </a:cubicBezTo>
                <a:cubicBezTo>
                  <a:pt x="80" y="488"/>
                  <a:pt x="80" y="488"/>
                  <a:pt x="80" y="488"/>
                </a:cubicBezTo>
                <a:cubicBezTo>
                  <a:pt x="32" y="488"/>
                  <a:pt x="32" y="488"/>
                  <a:pt x="32" y="488"/>
                </a:cubicBezTo>
                <a:cubicBezTo>
                  <a:pt x="28" y="488"/>
                  <a:pt x="25" y="491"/>
                  <a:pt x="25" y="495"/>
                </a:cubicBezTo>
                <a:cubicBezTo>
                  <a:pt x="25" y="516"/>
                  <a:pt x="25" y="516"/>
                  <a:pt x="25" y="516"/>
                </a:cubicBezTo>
                <a:cubicBezTo>
                  <a:pt x="7" y="516"/>
                  <a:pt x="7" y="516"/>
                  <a:pt x="7" y="516"/>
                </a:cubicBezTo>
                <a:cubicBezTo>
                  <a:pt x="3" y="516"/>
                  <a:pt x="0" y="520"/>
                  <a:pt x="0" y="523"/>
                </a:cubicBezTo>
                <a:cubicBezTo>
                  <a:pt x="0" y="575"/>
                  <a:pt x="0" y="575"/>
                  <a:pt x="0" y="575"/>
                </a:cubicBezTo>
                <a:cubicBezTo>
                  <a:pt x="0" y="579"/>
                  <a:pt x="3" y="582"/>
                  <a:pt x="7" y="582"/>
                </a:cubicBezTo>
                <a:cubicBezTo>
                  <a:pt x="682" y="582"/>
                  <a:pt x="682" y="582"/>
                  <a:pt x="682" y="582"/>
                </a:cubicBezTo>
                <a:cubicBezTo>
                  <a:pt x="686" y="582"/>
                  <a:pt x="689" y="579"/>
                  <a:pt x="689" y="575"/>
                </a:cubicBezTo>
                <a:cubicBezTo>
                  <a:pt x="689" y="523"/>
                  <a:pt x="689" y="523"/>
                  <a:pt x="689" y="523"/>
                </a:cubicBezTo>
                <a:cubicBezTo>
                  <a:pt x="689" y="520"/>
                  <a:pt x="686" y="516"/>
                  <a:pt x="682" y="516"/>
                </a:cubicBezTo>
                <a:moveTo>
                  <a:pt x="595" y="488"/>
                </a:moveTo>
                <a:cubicBezTo>
                  <a:pt x="526" y="488"/>
                  <a:pt x="526" y="488"/>
                  <a:pt x="526" y="488"/>
                </a:cubicBezTo>
                <a:cubicBezTo>
                  <a:pt x="526" y="183"/>
                  <a:pt x="526" y="183"/>
                  <a:pt x="526" y="183"/>
                </a:cubicBezTo>
                <a:cubicBezTo>
                  <a:pt x="595" y="183"/>
                  <a:pt x="595" y="183"/>
                  <a:pt x="595" y="183"/>
                </a:cubicBezTo>
                <a:lnTo>
                  <a:pt x="595" y="488"/>
                </a:lnTo>
                <a:close/>
                <a:moveTo>
                  <a:pt x="392" y="183"/>
                </a:moveTo>
                <a:cubicBezTo>
                  <a:pt x="512" y="183"/>
                  <a:pt x="512" y="183"/>
                  <a:pt x="512" y="183"/>
                </a:cubicBezTo>
                <a:cubicBezTo>
                  <a:pt x="512" y="488"/>
                  <a:pt x="512" y="488"/>
                  <a:pt x="512" y="488"/>
                </a:cubicBezTo>
                <a:cubicBezTo>
                  <a:pt x="392" y="488"/>
                  <a:pt x="392" y="488"/>
                  <a:pt x="392" y="488"/>
                </a:cubicBezTo>
                <a:lnTo>
                  <a:pt x="392" y="183"/>
                </a:lnTo>
                <a:close/>
                <a:moveTo>
                  <a:pt x="308" y="183"/>
                </a:moveTo>
                <a:cubicBezTo>
                  <a:pt x="378" y="183"/>
                  <a:pt x="378" y="183"/>
                  <a:pt x="378" y="183"/>
                </a:cubicBezTo>
                <a:cubicBezTo>
                  <a:pt x="378" y="488"/>
                  <a:pt x="378" y="488"/>
                  <a:pt x="378" y="488"/>
                </a:cubicBezTo>
                <a:cubicBezTo>
                  <a:pt x="308" y="488"/>
                  <a:pt x="308" y="488"/>
                  <a:pt x="308" y="488"/>
                </a:cubicBezTo>
                <a:lnTo>
                  <a:pt x="308" y="183"/>
                </a:lnTo>
                <a:close/>
                <a:moveTo>
                  <a:pt x="178" y="183"/>
                </a:moveTo>
                <a:cubicBezTo>
                  <a:pt x="294" y="183"/>
                  <a:pt x="294" y="183"/>
                  <a:pt x="294" y="183"/>
                </a:cubicBezTo>
                <a:cubicBezTo>
                  <a:pt x="294" y="488"/>
                  <a:pt x="294" y="488"/>
                  <a:pt x="294" y="488"/>
                </a:cubicBezTo>
                <a:cubicBezTo>
                  <a:pt x="178" y="488"/>
                  <a:pt x="178" y="488"/>
                  <a:pt x="178" y="488"/>
                </a:cubicBezTo>
                <a:lnTo>
                  <a:pt x="178" y="183"/>
                </a:lnTo>
                <a:close/>
                <a:moveTo>
                  <a:pt x="40" y="153"/>
                </a:moveTo>
                <a:cubicBezTo>
                  <a:pt x="342" y="15"/>
                  <a:pt x="342" y="15"/>
                  <a:pt x="342" y="15"/>
                </a:cubicBezTo>
                <a:cubicBezTo>
                  <a:pt x="646" y="153"/>
                  <a:pt x="646" y="153"/>
                  <a:pt x="646" y="153"/>
                </a:cubicBezTo>
                <a:cubicBezTo>
                  <a:pt x="646" y="169"/>
                  <a:pt x="646" y="169"/>
                  <a:pt x="646" y="169"/>
                </a:cubicBezTo>
                <a:cubicBezTo>
                  <a:pt x="40" y="169"/>
                  <a:pt x="40" y="169"/>
                  <a:pt x="40" y="169"/>
                </a:cubicBezTo>
                <a:lnTo>
                  <a:pt x="40" y="153"/>
                </a:lnTo>
                <a:close/>
                <a:moveTo>
                  <a:pt x="94" y="183"/>
                </a:moveTo>
                <a:cubicBezTo>
                  <a:pt x="164" y="183"/>
                  <a:pt x="164" y="183"/>
                  <a:pt x="164" y="183"/>
                </a:cubicBezTo>
                <a:cubicBezTo>
                  <a:pt x="164" y="488"/>
                  <a:pt x="164" y="488"/>
                  <a:pt x="164" y="488"/>
                </a:cubicBezTo>
                <a:cubicBezTo>
                  <a:pt x="94" y="488"/>
                  <a:pt x="94" y="488"/>
                  <a:pt x="94" y="488"/>
                </a:cubicBezTo>
                <a:lnTo>
                  <a:pt x="94" y="183"/>
                </a:lnTo>
                <a:close/>
                <a:moveTo>
                  <a:pt x="675" y="568"/>
                </a:moveTo>
                <a:cubicBezTo>
                  <a:pt x="14" y="568"/>
                  <a:pt x="14" y="568"/>
                  <a:pt x="14" y="568"/>
                </a:cubicBezTo>
                <a:cubicBezTo>
                  <a:pt x="14" y="530"/>
                  <a:pt x="14" y="530"/>
                  <a:pt x="14" y="530"/>
                </a:cubicBezTo>
                <a:cubicBezTo>
                  <a:pt x="32" y="530"/>
                  <a:pt x="32" y="530"/>
                  <a:pt x="32" y="530"/>
                </a:cubicBezTo>
                <a:cubicBezTo>
                  <a:pt x="36" y="530"/>
                  <a:pt x="39" y="527"/>
                  <a:pt x="39" y="523"/>
                </a:cubicBezTo>
                <a:cubicBezTo>
                  <a:pt x="39" y="502"/>
                  <a:pt x="39" y="502"/>
                  <a:pt x="39" y="502"/>
                </a:cubicBezTo>
                <a:cubicBezTo>
                  <a:pt x="647" y="502"/>
                  <a:pt x="647" y="502"/>
                  <a:pt x="647" y="502"/>
                </a:cubicBezTo>
                <a:cubicBezTo>
                  <a:pt x="647" y="523"/>
                  <a:pt x="647" y="523"/>
                  <a:pt x="647" y="523"/>
                </a:cubicBezTo>
                <a:cubicBezTo>
                  <a:pt x="647" y="527"/>
                  <a:pt x="650" y="530"/>
                  <a:pt x="654" y="530"/>
                </a:cubicBezTo>
                <a:cubicBezTo>
                  <a:pt x="675" y="530"/>
                  <a:pt x="675" y="530"/>
                  <a:pt x="675" y="530"/>
                </a:cubicBezTo>
                <a:lnTo>
                  <a:pt x="675" y="568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rgbClr val="0070C0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373154" y="4471969"/>
            <a:ext cx="3166813" cy="1652840"/>
            <a:chOff x="3400592" y="4331380"/>
            <a:chExt cx="3166813" cy="165284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4" name="Скругленный прямоугольник 73"/>
            <p:cNvSpPr/>
            <p:nvPr/>
          </p:nvSpPr>
          <p:spPr>
            <a:xfrm>
              <a:off x="3400592" y="4331380"/>
              <a:ext cx="3166813" cy="1600910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95328" y="4722769"/>
              <a:ext cx="1247463" cy="319298"/>
            </a:xfrm>
            <a:prstGeom prst="rect">
              <a:avLst/>
            </a:prstGeom>
            <a:grpFill/>
          </p:spPr>
          <p:txBody>
            <a:bodyPr wrap="non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2000" b="1" u="sng" dirty="0" smtClean="0">
                  <a:solidFill>
                    <a:srgbClr val="002060"/>
                  </a:solidFill>
                </a:rPr>
                <a:t>ДК СРОО</a:t>
              </a:r>
              <a:endParaRPr lang="ru-RU" sz="2000" u="sng" cap="none" baseline="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536219" y="5207302"/>
              <a:ext cx="2795336" cy="776918"/>
            </a:xfrm>
            <a:prstGeom prst="rect">
              <a:avLst/>
            </a:prstGeom>
            <a:grpFill/>
          </p:spPr>
          <p:txBody>
            <a:bodyPr wrap="none" lIns="0" tIns="0" rIns="0" bIns="0" rtlCol="0" anchor="t" anchorCtr="0">
              <a:noAutofit/>
            </a:bodyPr>
            <a:lstStyle/>
            <a:p>
              <a:pPr marL="171450" indent="-171450">
                <a:lnSpc>
                  <a:spcPct val="90000"/>
                </a:lnSpc>
                <a:buFont typeface="Wingdings" panose="05000000000000000000" pitchFamily="2" charset="2"/>
                <a:buChar char="Ø"/>
              </a:pPr>
              <a:r>
                <a:rPr lang="ru-RU" sz="1400" b="1" dirty="0" smtClean="0">
                  <a:solidFill>
                    <a:srgbClr val="002060"/>
                  </a:solidFill>
                </a:rPr>
                <a:t>Принятие мер</a:t>
              </a:r>
              <a:endParaRPr lang="ru-RU" sz="1400" b="1" dirty="0">
                <a:solidFill>
                  <a:srgbClr val="002060"/>
                </a:solidFill>
              </a:endParaRPr>
            </a:p>
            <a:p>
              <a:pPr marL="171450" indent="-171450">
                <a:lnSpc>
                  <a:spcPct val="90000"/>
                </a:lnSpc>
                <a:buFont typeface="Wingdings" panose="05000000000000000000" pitchFamily="2" charset="2"/>
                <a:buChar char="Ø"/>
              </a:pPr>
              <a:endParaRPr lang="ru-RU" sz="1000" b="1" dirty="0">
                <a:solidFill>
                  <a:srgbClr val="002060"/>
                </a:solidFill>
              </a:endParaRPr>
            </a:p>
            <a:p>
              <a:pPr marL="171450" indent="-171450">
                <a:lnSpc>
                  <a:spcPct val="90000"/>
                </a:lnSpc>
                <a:buFont typeface="Wingdings" panose="05000000000000000000" pitchFamily="2" charset="2"/>
                <a:buChar char="Ø"/>
              </a:pPr>
              <a:r>
                <a:rPr lang="ru-RU" sz="1400" b="1" dirty="0">
                  <a:solidFill>
                    <a:srgbClr val="002060"/>
                  </a:solidFill>
                </a:rPr>
                <a:t>Рассмотрение повторных </a:t>
              </a:r>
              <a:endParaRPr lang="ru-RU" sz="1400" b="1" dirty="0" smtClean="0">
                <a:solidFill>
                  <a:srgbClr val="002060"/>
                </a:solidFill>
              </a:endParaRPr>
            </a:p>
            <a:p>
              <a:pPr>
                <a:lnSpc>
                  <a:spcPct val="90000"/>
                </a:lnSpc>
              </a:pPr>
              <a:r>
                <a:rPr lang="ru-RU" sz="1400" b="1" dirty="0">
                  <a:solidFill>
                    <a:srgbClr val="002060"/>
                  </a:solidFill>
                </a:rPr>
                <a:t> </a:t>
              </a:r>
              <a:r>
                <a:rPr lang="ru-RU" sz="1400" b="1" dirty="0" smtClean="0">
                  <a:solidFill>
                    <a:srgbClr val="002060"/>
                  </a:solidFill>
                </a:rPr>
                <a:t>  жалоб</a:t>
              </a:r>
              <a:endParaRPr lang="ru-RU" sz="1400" b="1" dirty="0">
                <a:solidFill>
                  <a:srgbClr val="002060"/>
                </a:solidFill>
              </a:endParaRPr>
            </a:p>
          </p:txBody>
        </p:sp>
        <p:sp>
          <p:nvSpPr>
            <p:cNvPr id="63" name="Freeform 201"/>
            <p:cNvSpPr>
              <a:spLocks noEditPoints="1"/>
            </p:cNvSpPr>
            <p:nvPr/>
          </p:nvSpPr>
          <p:spPr bwMode="auto">
            <a:xfrm>
              <a:off x="3853686" y="4502067"/>
              <a:ext cx="540000" cy="540000"/>
            </a:xfrm>
            <a:custGeom>
              <a:avLst/>
              <a:gdLst>
                <a:gd name="T0" fmla="*/ 703 w 703"/>
                <a:gd name="T1" fmla="*/ 393 h 711"/>
                <a:gd name="T2" fmla="*/ 696 w 703"/>
                <a:gd name="T3" fmla="*/ 325 h 711"/>
                <a:gd name="T4" fmla="*/ 596 w 703"/>
                <a:gd name="T5" fmla="*/ 218 h 711"/>
                <a:gd name="T6" fmla="*/ 555 w 703"/>
                <a:gd name="T7" fmla="*/ 158 h 711"/>
                <a:gd name="T8" fmla="*/ 555 w 703"/>
                <a:gd name="T9" fmla="*/ 246 h 711"/>
                <a:gd name="T10" fmla="*/ 644 w 703"/>
                <a:gd name="T11" fmla="*/ 325 h 711"/>
                <a:gd name="T12" fmla="*/ 420 w 703"/>
                <a:gd name="T13" fmla="*/ 257 h 711"/>
                <a:gd name="T14" fmla="*/ 400 w 703"/>
                <a:gd name="T15" fmla="*/ 206 h 711"/>
                <a:gd name="T16" fmla="*/ 355 w 703"/>
                <a:gd name="T17" fmla="*/ 0 h 711"/>
                <a:gd name="T18" fmla="*/ 305 w 703"/>
                <a:gd name="T19" fmla="*/ 202 h 711"/>
                <a:gd name="T20" fmla="*/ 285 w 703"/>
                <a:gd name="T21" fmla="*/ 257 h 711"/>
                <a:gd name="T22" fmla="*/ 7 w 703"/>
                <a:gd name="T23" fmla="*/ 325 h 711"/>
                <a:gd name="T24" fmla="*/ 0 w 703"/>
                <a:gd name="T25" fmla="*/ 393 h 711"/>
                <a:gd name="T26" fmla="*/ 0 w 703"/>
                <a:gd name="T27" fmla="*/ 395 h 711"/>
                <a:gd name="T28" fmla="*/ 1 w 703"/>
                <a:gd name="T29" fmla="*/ 397 h 711"/>
                <a:gd name="T30" fmla="*/ 68 w 703"/>
                <a:gd name="T31" fmla="*/ 518 h 711"/>
                <a:gd name="T32" fmla="*/ 142 w 703"/>
                <a:gd name="T33" fmla="*/ 704 h 711"/>
                <a:gd name="T34" fmla="*/ 156 w 703"/>
                <a:gd name="T35" fmla="*/ 704 h 711"/>
                <a:gd name="T36" fmla="*/ 548 w 703"/>
                <a:gd name="T37" fmla="*/ 454 h 711"/>
                <a:gd name="T38" fmla="*/ 555 w 703"/>
                <a:gd name="T39" fmla="*/ 711 h 711"/>
                <a:gd name="T40" fmla="*/ 562 w 703"/>
                <a:gd name="T41" fmla="*/ 518 h 711"/>
                <a:gd name="T42" fmla="*/ 642 w 703"/>
                <a:gd name="T43" fmla="*/ 515 h 711"/>
                <a:gd name="T44" fmla="*/ 702 w 703"/>
                <a:gd name="T45" fmla="*/ 396 h 711"/>
                <a:gd name="T46" fmla="*/ 703 w 703"/>
                <a:gd name="T47" fmla="*/ 395 h 711"/>
                <a:gd name="T48" fmla="*/ 525 w 703"/>
                <a:gd name="T49" fmla="*/ 202 h 711"/>
                <a:gd name="T50" fmla="*/ 585 w 703"/>
                <a:gd name="T51" fmla="*/ 202 h 711"/>
                <a:gd name="T52" fmla="*/ 275 w 703"/>
                <a:gd name="T53" fmla="*/ 106 h 711"/>
                <a:gd name="T54" fmla="*/ 435 w 703"/>
                <a:gd name="T55" fmla="*/ 106 h 711"/>
                <a:gd name="T56" fmla="*/ 389 w 703"/>
                <a:gd name="T57" fmla="*/ 197 h 711"/>
                <a:gd name="T58" fmla="*/ 275 w 703"/>
                <a:gd name="T59" fmla="*/ 106 h 711"/>
                <a:gd name="T60" fmla="*/ 318 w 703"/>
                <a:gd name="T61" fmla="*/ 258 h 711"/>
                <a:gd name="T62" fmla="*/ 355 w 703"/>
                <a:gd name="T63" fmla="*/ 220 h 711"/>
                <a:gd name="T64" fmla="*/ 387 w 703"/>
                <a:gd name="T65" fmla="*/ 258 h 711"/>
                <a:gd name="T66" fmla="*/ 523 w 703"/>
                <a:gd name="T67" fmla="*/ 325 h 711"/>
                <a:gd name="T68" fmla="*/ 288 w 703"/>
                <a:gd name="T69" fmla="*/ 271 h 711"/>
                <a:gd name="T70" fmla="*/ 689 w 703"/>
                <a:gd name="T71" fmla="*/ 339 h 711"/>
                <a:gd name="T72" fmla="*/ 14 w 703"/>
                <a:gd name="T73" fmla="*/ 386 h 711"/>
                <a:gd name="T74" fmla="*/ 631 w 703"/>
                <a:gd name="T75" fmla="*/ 504 h 711"/>
                <a:gd name="T76" fmla="*/ 562 w 703"/>
                <a:gd name="T77" fmla="*/ 447 h 711"/>
                <a:gd name="T78" fmla="*/ 149 w 703"/>
                <a:gd name="T79" fmla="*/ 440 h 711"/>
                <a:gd name="T80" fmla="*/ 142 w 703"/>
                <a:gd name="T81" fmla="*/ 504 h 711"/>
                <a:gd name="T82" fmla="*/ 19 w 703"/>
                <a:gd name="T83" fmla="*/ 400 h 711"/>
                <a:gd name="T84" fmla="*/ 631 w 703"/>
                <a:gd name="T85" fmla="*/ 504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03" h="711">
                  <a:moveTo>
                    <a:pt x="703" y="395"/>
                  </a:moveTo>
                  <a:cubicBezTo>
                    <a:pt x="703" y="394"/>
                    <a:pt x="703" y="394"/>
                    <a:pt x="703" y="393"/>
                  </a:cubicBezTo>
                  <a:cubicBezTo>
                    <a:pt x="703" y="332"/>
                    <a:pt x="703" y="332"/>
                    <a:pt x="703" y="332"/>
                  </a:cubicBezTo>
                  <a:cubicBezTo>
                    <a:pt x="703" y="328"/>
                    <a:pt x="700" y="325"/>
                    <a:pt x="696" y="325"/>
                  </a:cubicBezTo>
                  <a:cubicBezTo>
                    <a:pt x="658" y="325"/>
                    <a:pt x="658" y="325"/>
                    <a:pt x="658" y="325"/>
                  </a:cubicBezTo>
                  <a:cubicBezTo>
                    <a:pt x="656" y="274"/>
                    <a:pt x="626" y="232"/>
                    <a:pt x="596" y="218"/>
                  </a:cubicBezTo>
                  <a:cubicBezTo>
                    <a:pt x="598" y="213"/>
                    <a:pt x="599" y="208"/>
                    <a:pt x="599" y="202"/>
                  </a:cubicBezTo>
                  <a:cubicBezTo>
                    <a:pt x="599" y="178"/>
                    <a:pt x="579" y="158"/>
                    <a:pt x="555" y="158"/>
                  </a:cubicBezTo>
                  <a:cubicBezTo>
                    <a:pt x="530" y="158"/>
                    <a:pt x="511" y="178"/>
                    <a:pt x="511" y="202"/>
                  </a:cubicBezTo>
                  <a:cubicBezTo>
                    <a:pt x="511" y="226"/>
                    <a:pt x="530" y="246"/>
                    <a:pt x="555" y="246"/>
                  </a:cubicBezTo>
                  <a:cubicBezTo>
                    <a:pt x="568" y="246"/>
                    <a:pt x="580" y="240"/>
                    <a:pt x="589" y="230"/>
                  </a:cubicBezTo>
                  <a:cubicBezTo>
                    <a:pt x="616" y="242"/>
                    <a:pt x="642" y="278"/>
                    <a:pt x="644" y="325"/>
                  </a:cubicBezTo>
                  <a:cubicBezTo>
                    <a:pt x="537" y="325"/>
                    <a:pt x="537" y="325"/>
                    <a:pt x="537" y="325"/>
                  </a:cubicBezTo>
                  <a:cubicBezTo>
                    <a:pt x="524" y="276"/>
                    <a:pt x="457" y="264"/>
                    <a:pt x="420" y="257"/>
                  </a:cubicBezTo>
                  <a:cubicBezTo>
                    <a:pt x="413" y="256"/>
                    <a:pt x="404" y="254"/>
                    <a:pt x="400" y="253"/>
                  </a:cubicBezTo>
                  <a:cubicBezTo>
                    <a:pt x="399" y="244"/>
                    <a:pt x="400" y="222"/>
                    <a:pt x="400" y="206"/>
                  </a:cubicBezTo>
                  <a:cubicBezTo>
                    <a:pt x="430" y="187"/>
                    <a:pt x="449" y="149"/>
                    <a:pt x="449" y="106"/>
                  </a:cubicBezTo>
                  <a:cubicBezTo>
                    <a:pt x="449" y="45"/>
                    <a:pt x="409" y="0"/>
                    <a:pt x="355" y="0"/>
                  </a:cubicBezTo>
                  <a:cubicBezTo>
                    <a:pt x="302" y="0"/>
                    <a:pt x="261" y="45"/>
                    <a:pt x="261" y="106"/>
                  </a:cubicBezTo>
                  <a:cubicBezTo>
                    <a:pt x="261" y="147"/>
                    <a:pt x="279" y="182"/>
                    <a:pt x="305" y="202"/>
                  </a:cubicBezTo>
                  <a:cubicBezTo>
                    <a:pt x="306" y="218"/>
                    <a:pt x="306" y="243"/>
                    <a:pt x="305" y="253"/>
                  </a:cubicBezTo>
                  <a:cubicBezTo>
                    <a:pt x="301" y="254"/>
                    <a:pt x="293" y="256"/>
                    <a:pt x="285" y="257"/>
                  </a:cubicBezTo>
                  <a:cubicBezTo>
                    <a:pt x="248" y="264"/>
                    <a:pt x="182" y="276"/>
                    <a:pt x="168" y="325"/>
                  </a:cubicBezTo>
                  <a:cubicBezTo>
                    <a:pt x="7" y="325"/>
                    <a:pt x="7" y="325"/>
                    <a:pt x="7" y="325"/>
                  </a:cubicBezTo>
                  <a:cubicBezTo>
                    <a:pt x="3" y="325"/>
                    <a:pt x="0" y="328"/>
                    <a:pt x="0" y="332"/>
                  </a:cubicBezTo>
                  <a:cubicBezTo>
                    <a:pt x="0" y="393"/>
                    <a:pt x="0" y="393"/>
                    <a:pt x="0" y="393"/>
                  </a:cubicBezTo>
                  <a:cubicBezTo>
                    <a:pt x="0" y="394"/>
                    <a:pt x="0" y="394"/>
                    <a:pt x="0" y="395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1" y="396"/>
                    <a:pt x="1" y="396"/>
                    <a:pt x="1" y="396"/>
                  </a:cubicBezTo>
                  <a:cubicBezTo>
                    <a:pt x="1" y="397"/>
                    <a:pt x="1" y="397"/>
                    <a:pt x="1" y="397"/>
                  </a:cubicBezTo>
                  <a:cubicBezTo>
                    <a:pt x="62" y="515"/>
                    <a:pt x="62" y="515"/>
                    <a:pt x="62" y="515"/>
                  </a:cubicBezTo>
                  <a:cubicBezTo>
                    <a:pt x="63" y="517"/>
                    <a:pt x="65" y="518"/>
                    <a:pt x="68" y="518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2" y="704"/>
                    <a:pt x="142" y="704"/>
                    <a:pt x="142" y="704"/>
                  </a:cubicBezTo>
                  <a:cubicBezTo>
                    <a:pt x="142" y="708"/>
                    <a:pt x="145" y="711"/>
                    <a:pt x="149" y="711"/>
                  </a:cubicBezTo>
                  <a:cubicBezTo>
                    <a:pt x="153" y="711"/>
                    <a:pt x="156" y="708"/>
                    <a:pt x="156" y="704"/>
                  </a:cubicBezTo>
                  <a:cubicBezTo>
                    <a:pt x="156" y="454"/>
                    <a:pt x="156" y="454"/>
                    <a:pt x="156" y="454"/>
                  </a:cubicBezTo>
                  <a:cubicBezTo>
                    <a:pt x="548" y="454"/>
                    <a:pt x="548" y="454"/>
                    <a:pt x="548" y="454"/>
                  </a:cubicBezTo>
                  <a:cubicBezTo>
                    <a:pt x="548" y="704"/>
                    <a:pt x="548" y="704"/>
                    <a:pt x="548" y="704"/>
                  </a:cubicBezTo>
                  <a:cubicBezTo>
                    <a:pt x="548" y="708"/>
                    <a:pt x="551" y="711"/>
                    <a:pt x="555" y="711"/>
                  </a:cubicBezTo>
                  <a:cubicBezTo>
                    <a:pt x="559" y="711"/>
                    <a:pt x="562" y="708"/>
                    <a:pt x="562" y="704"/>
                  </a:cubicBezTo>
                  <a:cubicBezTo>
                    <a:pt x="562" y="518"/>
                    <a:pt x="562" y="518"/>
                    <a:pt x="562" y="518"/>
                  </a:cubicBezTo>
                  <a:cubicBezTo>
                    <a:pt x="635" y="518"/>
                    <a:pt x="635" y="518"/>
                    <a:pt x="635" y="518"/>
                  </a:cubicBezTo>
                  <a:cubicBezTo>
                    <a:pt x="638" y="518"/>
                    <a:pt x="640" y="517"/>
                    <a:pt x="642" y="515"/>
                  </a:cubicBezTo>
                  <a:cubicBezTo>
                    <a:pt x="702" y="397"/>
                    <a:pt x="702" y="397"/>
                    <a:pt x="702" y="397"/>
                  </a:cubicBezTo>
                  <a:cubicBezTo>
                    <a:pt x="702" y="397"/>
                    <a:pt x="702" y="397"/>
                    <a:pt x="702" y="396"/>
                  </a:cubicBezTo>
                  <a:cubicBezTo>
                    <a:pt x="703" y="396"/>
                    <a:pt x="703" y="396"/>
                    <a:pt x="703" y="395"/>
                  </a:cubicBezTo>
                  <a:cubicBezTo>
                    <a:pt x="703" y="395"/>
                    <a:pt x="703" y="395"/>
                    <a:pt x="703" y="395"/>
                  </a:cubicBezTo>
                  <a:moveTo>
                    <a:pt x="555" y="232"/>
                  </a:moveTo>
                  <a:cubicBezTo>
                    <a:pt x="538" y="232"/>
                    <a:pt x="525" y="218"/>
                    <a:pt x="525" y="202"/>
                  </a:cubicBezTo>
                  <a:cubicBezTo>
                    <a:pt x="525" y="185"/>
                    <a:pt x="538" y="172"/>
                    <a:pt x="555" y="172"/>
                  </a:cubicBezTo>
                  <a:cubicBezTo>
                    <a:pt x="571" y="172"/>
                    <a:pt x="585" y="185"/>
                    <a:pt x="585" y="202"/>
                  </a:cubicBezTo>
                  <a:cubicBezTo>
                    <a:pt x="585" y="218"/>
                    <a:pt x="571" y="232"/>
                    <a:pt x="555" y="232"/>
                  </a:cubicBezTo>
                  <a:moveTo>
                    <a:pt x="275" y="106"/>
                  </a:moveTo>
                  <a:cubicBezTo>
                    <a:pt x="275" y="53"/>
                    <a:pt x="310" y="14"/>
                    <a:pt x="355" y="14"/>
                  </a:cubicBezTo>
                  <a:cubicBezTo>
                    <a:pt x="401" y="14"/>
                    <a:pt x="435" y="53"/>
                    <a:pt x="435" y="106"/>
                  </a:cubicBezTo>
                  <a:cubicBezTo>
                    <a:pt x="435" y="145"/>
                    <a:pt x="418" y="179"/>
                    <a:pt x="392" y="195"/>
                  </a:cubicBezTo>
                  <a:cubicBezTo>
                    <a:pt x="390" y="195"/>
                    <a:pt x="389" y="196"/>
                    <a:pt x="389" y="197"/>
                  </a:cubicBezTo>
                  <a:cubicBezTo>
                    <a:pt x="378" y="203"/>
                    <a:pt x="367" y="206"/>
                    <a:pt x="355" y="206"/>
                  </a:cubicBezTo>
                  <a:cubicBezTo>
                    <a:pt x="311" y="206"/>
                    <a:pt x="275" y="161"/>
                    <a:pt x="275" y="106"/>
                  </a:cubicBezTo>
                  <a:moveTo>
                    <a:pt x="288" y="271"/>
                  </a:moveTo>
                  <a:cubicBezTo>
                    <a:pt x="308" y="267"/>
                    <a:pt x="317" y="266"/>
                    <a:pt x="318" y="258"/>
                  </a:cubicBezTo>
                  <a:cubicBezTo>
                    <a:pt x="320" y="250"/>
                    <a:pt x="320" y="226"/>
                    <a:pt x="319" y="211"/>
                  </a:cubicBezTo>
                  <a:cubicBezTo>
                    <a:pt x="330" y="217"/>
                    <a:pt x="342" y="220"/>
                    <a:pt x="355" y="220"/>
                  </a:cubicBezTo>
                  <a:cubicBezTo>
                    <a:pt x="366" y="220"/>
                    <a:pt x="376" y="218"/>
                    <a:pt x="386" y="214"/>
                  </a:cubicBezTo>
                  <a:cubicBezTo>
                    <a:pt x="386" y="228"/>
                    <a:pt x="385" y="251"/>
                    <a:pt x="387" y="258"/>
                  </a:cubicBezTo>
                  <a:cubicBezTo>
                    <a:pt x="389" y="266"/>
                    <a:pt x="397" y="267"/>
                    <a:pt x="418" y="271"/>
                  </a:cubicBezTo>
                  <a:cubicBezTo>
                    <a:pt x="452" y="277"/>
                    <a:pt x="509" y="288"/>
                    <a:pt x="523" y="325"/>
                  </a:cubicBezTo>
                  <a:cubicBezTo>
                    <a:pt x="183" y="325"/>
                    <a:pt x="183" y="325"/>
                    <a:pt x="183" y="325"/>
                  </a:cubicBezTo>
                  <a:cubicBezTo>
                    <a:pt x="197" y="288"/>
                    <a:pt x="253" y="277"/>
                    <a:pt x="288" y="271"/>
                  </a:cubicBezTo>
                  <a:moveTo>
                    <a:pt x="14" y="339"/>
                  </a:moveTo>
                  <a:cubicBezTo>
                    <a:pt x="689" y="339"/>
                    <a:pt x="689" y="339"/>
                    <a:pt x="689" y="339"/>
                  </a:cubicBezTo>
                  <a:cubicBezTo>
                    <a:pt x="689" y="386"/>
                    <a:pt x="689" y="386"/>
                    <a:pt x="689" y="386"/>
                  </a:cubicBezTo>
                  <a:cubicBezTo>
                    <a:pt x="14" y="386"/>
                    <a:pt x="14" y="386"/>
                    <a:pt x="14" y="386"/>
                  </a:cubicBezTo>
                  <a:lnTo>
                    <a:pt x="14" y="339"/>
                  </a:lnTo>
                  <a:close/>
                  <a:moveTo>
                    <a:pt x="631" y="504"/>
                  </a:moveTo>
                  <a:cubicBezTo>
                    <a:pt x="562" y="504"/>
                    <a:pt x="562" y="504"/>
                    <a:pt x="562" y="504"/>
                  </a:cubicBezTo>
                  <a:cubicBezTo>
                    <a:pt x="562" y="447"/>
                    <a:pt x="562" y="447"/>
                    <a:pt x="562" y="447"/>
                  </a:cubicBezTo>
                  <a:cubicBezTo>
                    <a:pt x="562" y="443"/>
                    <a:pt x="559" y="440"/>
                    <a:pt x="555" y="440"/>
                  </a:cubicBezTo>
                  <a:cubicBezTo>
                    <a:pt x="149" y="440"/>
                    <a:pt x="149" y="440"/>
                    <a:pt x="149" y="440"/>
                  </a:cubicBezTo>
                  <a:cubicBezTo>
                    <a:pt x="145" y="440"/>
                    <a:pt x="142" y="443"/>
                    <a:pt x="142" y="447"/>
                  </a:cubicBezTo>
                  <a:cubicBezTo>
                    <a:pt x="142" y="504"/>
                    <a:pt x="142" y="504"/>
                    <a:pt x="142" y="504"/>
                  </a:cubicBezTo>
                  <a:cubicBezTo>
                    <a:pt x="72" y="504"/>
                    <a:pt x="72" y="504"/>
                    <a:pt x="72" y="504"/>
                  </a:cubicBezTo>
                  <a:cubicBezTo>
                    <a:pt x="19" y="400"/>
                    <a:pt x="19" y="400"/>
                    <a:pt x="19" y="400"/>
                  </a:cubicBezTo>
                  <a:cubicBezTo>
                    <a:pt x="685" y="400"/>
                    <a:pt x="685" y="400"/>
                    <a:pt x="685" y="400"/>
                  </a:cubicBezTo>
                  <a:lnTo>
                    <a:pt x="631" y="50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solidFill>
                <a:srgbClr val="0070C0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b="1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181700" y="1981302"/>
            <a:ext cx="1484507" cy="540000"/>
            <a:chOff x="6581463" y="1674164"/>
            <a:chExt cx="1484507" cy="540000"/>
          </a:xfrm>
        </p:grpSpPr>
        <p:sp>
          <p:nvSpPr>
            <p:cNvPr id="30" name="TextBox 29"/>
            <p:cNvSpPr txBox="1"/>
            <p:nvPr/>
          </p:nvSpPr>
          <p:spPr>
            <a:xfrm>
              <a:off x="7265183" y="1784336"/>
              <a:ext cx="800787" cy="3192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2000" b="1" u="sng" dirty="0" smtClean="0">
                  <a:solidFill>
                    <a:srgbClr val="002060"/>
                  </a:solidFill>
                </a:rPr>
                <a:t>СРОО</a:t>
              </a:r>
              <a:endParaRPr lang="ru-RU" sz="2000" u="sng" cap="none" baseline="0" dirty="0" smtClean="0">
                <a:solidFill>
                  <a:srgbClr val="002060"/>
                </a:solidFill>
              </a:endParaRPr>
            </a:p>
          </p:txBody>
        </p:sp>
        <p:sp>
          <p:nvSpPr>
            <p:cNvPr id="69" name="Shape 2613"/>
            <p:cNvSpPr/>
            <p:nvPr/>
          </p:nvSpPr>
          <p:spPr>
            <a:xfrm>
              <a:off x="6581463" y="1674164"/>
              <a:ext cx="540000" cy="54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1964"/>
                  </a:moveTo>
                  <a:lnTo>
                    <a:pt x="10800" y="1964"/>
                  </a:lnTo>
                  <a:cubicBezTo>
                    <a:pt x="8836" y="1964"/>
                    <a:pt x="8836" y="0"/>
                    <a:pt x="6873" y="0"/>
                  </a:cubicBez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5709"/>
                  </a:lnTo>
                  <a:cubicBezTo>
                    <a:pt x="0" y="16794"/>
                    <a:pt x="879" y="17673"/>
                    <a:pt x="1964" y="17673"/>
                  </a:cubicBezTo>
                  <a:lnTo>
                    <a:pt x="6599" y="17673"/>
                  </a:lnTo>
                  <a:cubicBezTo>
                    <a:pt x="6257" y="17372"/>
                    <a:pt x="5941" y="17046"/>
                    <a:pt x="5656" y="16691"/>
                  </a:cubicBezTo>
                  <a:lnTo>
                    <a:pt x="1964" y="16691"/>
                  </a:lnTo>
                  <a:cubicBezTo>
                    <a:pt x="1422" y="16691"/>
                    <a:pt x="982" y="16252"/>
                    <a:pt x="982" y="15709"/>
                  </a:cubicBezTo>
                  <a:lnTo>
                    <a:pt x="982" y="5891"/>
                  </a:lnTo>
                  <a:lnTo>
                    <a:pt x="6599" y="5891"/>
                  </a:lnTo>
                  <a:cubicBezTo>
                    <a:pt x="7023" y="5517"/>
                    <a:pt x="7484" y="5185"/>
                    <a:pt x="7982" y="4909"/>
                  </a:cubicBezTo>
                  <a:lnTo>
                    <a:pt x="982" y="4909"/>
                  </a:ln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6873" y="982"/>
                  </a:lnTo>
                  <a:cubicBezTo>
                    <a:pt x="8345" y="982"/>
                    <a:pt x="8345" y="2946"/>
                    <a:pt x="10800" y="2946"/>
                  </a:cubicBezTo>
                  <a:lnTo>
                    <a:pt x="19636" y="2946"/>
                  </a:lnTo>
                  <a:cubicBezTo>
                    <a:pt x="20178" y="2946"/>
                    <a:pt x="20618" y="3385"/>
                    <a:pt x="20618" y="3927"/>
                  </a:cubicBezTo>
                  <a:lnTo>
                    <a:pt x="20618" y="4909"/>
                  </a:lnTo>
                  <a:lnTo>
                    <a:pt x="15582" y="4909"/>
                  </a:lnTo>
                  <a:cubicBezTo>
                    <a:pt x="16080" y="5185"/>
                    <a:pt x="16541" y="5517"/>
                    <a:pt x="16965" y="5891"/>
                  </a:cubicBezTo>
                  <a:lnTo>
                    <a:pt x="20618" y="5891"/>
                  </a:lnTo>
                  <a:lnTo>
                    <a:pt x="20618" y="15709"/>
                  </a:lnTo>
                  <a:cubicBezTo>
                    <a:pt x="20618" y="16252"/>
                    <a:pt x="20178" y="16691"/>
                    <a:pt x="19636" y="16691"/>
                  </a:cubicBezTo>
                  <a:lnTo>
                    <a:pt x="18766" y="16691"/>
                  </a:lnTo>
                  <a:lnTo>
                    <a:pt x="19738" y="17663"/>
                  </a:lnTo>
                  <a:cubicBezTo>
                    <a:pt x="20774" y="17609"/>
                    <a:pt x="21600" y="16759"/>
                    <a:pt x="21600" y="15709"/>
                  </a:cubicBezTo>
                  <a:lnTo>
                    <a:pt x="21600" y="3927"/>
                  </a:lnTo>
                  <a:cubicBezTo>
                    <a:pt x="21600" y="2843"/>
                    <a:pt x="20721" y="1964"/>
                    <a:pt x="19636" y="1964"/>
                  </a:cubicBezTo>
                  <a:moveTo>
                    <a:pt x="11782" y="17673"/>
                  </a:moveTo>
                  <a:cubicBezTo>
                    <a:pt x="8529" y="17673"/>
                    <a:pt x="5891" y="15036"/>
                    <a:pt x="5891" y="11782"/>
                  </a:cubicBezTo>
                  <a:cubicBezTo>
                    <a:pt x="5891" y="8529"/>
                    <a:pt x="8529" y="5891"/>
                    <a:pt x="11782" y="5891"/>
                  </a:cubicBezTo>
                  <a:cubicBezTo>
                    <a:pt x="15035" y="5891"/>
                    <a:pt x="17673" y="8529"/>
                    <a:pt x="17673" y="11782"/>
                  </a:cubicBezTo>
                  <a:cubicBezTo>
                    <a:pt x="17673" y="15036"/>
                    <a:pt x="15035" y="17673"/>
                    <a:pt x="11782" y="17673"/>
                  </a:cubicBezTo>
                  <a:moveTo>
                    <a:pt x="16972" y="16278"/>
                  </a:moveTo>
                  <a:cubicBezTo>
                    <a:pt x="18018" y="15072"/>
                    <a:pt x="18655" y="13503"/>
                    <a:pt x="18655" y="11782"/>
                  </a:cubicBezTo>
                  <a:cubicBezTo>
                    <a:pt x="18655" y="7987"/>
                    <a:pt x="15578" y="4910"/>
                    <a:pt x="11782" y="4910"/>
                  </a:cubicBezTo>
                  <a:cubicBezTo>
                    <a:pt x="7986" y="4910"/>
                    <a:pt x="4909" y="7987"/>
                    <a:pt x="4909" y="11782"/>
                  </a:cubicBezTo>
                  <a:cubicBezTo>
                    <a:pt x="4909" y="15578"/>
                    <a:pt x="7986" y="18655"/>
                    <a:pt x="11782" y="18655"/>
                  </a:cubicBezTo>
                  <a:cubicBezTo>
                    <a:pt x="13503" y="18655"/>
                    <a:pt x="15072" y="18017"/>
                    <a:pt x="16278" y="16972"/>
                  </a:cubicBezTo>
                  <a:lnTo>
                    <a:pt x="16972" y="17666"/>
                  </a:lnTo>
                  <a:cubicBezTo>
                    <a:pt x="16969" y="17668"/>
                    <a:pt x="16967" y="17671"/>
                    <a:pt x="16965" y="17673"/>
                  </a:cubicBezTo>
                  <a:lnTo>
                    <a:pt x="16979" y="17673"/>
                  </a:lnTo>
                  <a:lnTo>
                    <a:pt x="20762" y="21457"/>
                  </a:lnTo>
                  <a:cubicBezTo>
                    <a:pt x="20851" y="21546"/>
                    <a:pt x="20974" y="21600"/>
                    <a:pt x="21109" y="21600"/>
                  </a:cubicBez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0974"/>
                    <a:pt x="21545" y="20851"/>
                    <a:pt x="21456" y="20762"/>
                  </a:cubicBezTo>
                  <a:cubicBezTo>
                    <a:pt x="21456" y="20762"/>
                    <a:pt x="16972" y="16278"/>
                    <a:pt x="16972" y="1627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>
              <a:solidFill>
                <a:srgbClr val="0070C0"/>
              </a:solidFill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12" name="Тройная стрелка влево/вправо/вверх 11"/>
          <p:cNvSpPr/>
          <p:nvPr/>
        </p:nvSpPr>
        <p:spPr>
          <a:xfrm rot="10800000">
            <a:off x="3605465" y="2258713"/>
            <a:ext cx="2634623" cy="1988546"/>
          </a:xfrm>
          <a:prstGeom prst="leftRightUp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2D6B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" name="Picture 4" descr="C:\Users\KondakovDV\Desktop\logo_hom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4303442" y="2551410"/>
            <a:ext cx="1041567" cy="21664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Жалоба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2382" y="253970"/>
            <a:ext cx="51821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/>
              <a:t>Взаимодействие Банка России с СРОО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6478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03501978"/>
              </p:ext>
            </p:extLst>
          </p:nvPr>
        </p:nvGraphicFramePr>
        <p:xfrm>
          <a:off x="482349" y="4142306"/>
          <a:ext cx="3486692" cy="194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544306" y="2692274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37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жалоб в процессе рассмотрения</a:t>
            </a:r>
            <a:endParaRPr lang="ru-RU" sz="2000" dirty="0"/>
          </a:p>
        </p:txBody>
      </p: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76091410"/>
              </p:ext>
            </p:extLst>
          </p:nvPr>
        </p:nvGraphicFramePr>
        <p:xfrm>
          <a:off x="954075" y="1289842"/>
          <a:ext cx="2543241" cy="2094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953476" y="951763"/>
            <a:ext cx="4579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2060"/>
                </a:solidFill>
              </a:rPr>
              <a:t>Жалобы, направленные в СРОО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4772" y="2205587"/>
            <a:ext cx="454865" cy="26299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24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</a:t>
            </a:r>
            <a:r>
              <a:rPr lang="ru-RU" sz="24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14</a:t>
            </a:r>
            <a:endParaRPr lang="ru-RU" sz="2400" b="1" spc="50" dirty="0">
              <a:ln w="952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Freeform 222"/>
          <p:cNvSpPr>
            <a:spLocks noEditPoints="1"/>
          </p:cNvSpPr>
          <p:nvPr/>
        </p:nvSpPr>
        <p:spPr bwMode="auto">
          <a:xfrm>
            <a:off x="4032883" y="1570850"/>
            <a:ext cx="360000" cy="360000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171 w 412"/>
              <a:gd name="T11" fmla="*/ 317 h 412"/>
              <a:gd name="T12" fmla="*/ 74 w 412"/>
              <a:gd name="T13" fmla="*/ 220 h 412"/>
              <a:gd name="T14" fmla="*/ 115 w 412"/>
              <a:gd name="T15" fmla="*/ 178 h 412"/>
              <a:gd name="T16" fmla="*/ 171 w 412"/>
              <a:gd name="T17" fmla="*/ 234 h 412"/>
              <a:gd name="T18" fmla="*/ 300 w 412"/>
              <a:gd name="T19" fmla="*/ 105 h 412"/>
              <a:gd name="T20" fmla="*/ 341 w 412"/>
              <a:gd name="T21" fmla="*/ 146 h 412"/>
              <a:gd name="T22" fmla="*/ 171 w 412"/>
              <a:gd name="T23" fmla="*/ 31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20"/>
                  <a:pt x="92" y="412"/>
                  <a:pt x="206" y="412"/>
                </a:cubicBezTo>
                <a:cubicBezTo>
                  <a:pt x="320" y="412"/>
                  <a:pt x="412" y="320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171" y="317"/>
                </a:moveTo>
                <a:cubicBezTo>
                  <a:pt x="74" y="220"/>
                  <a:pt x="74" y="220"/>
                  <a:pt x="74" y="220"/>
                </a:cubicBezTo>
                <a:cubicBezTo>
                  <a:pt x="115" y="178"/>
                  <a:pt x="115" y="178"/>
                  <a:pt x="115" y="178"/>
                </a:cubicBezTo>
                <a:cubicBezTo>
                  <a:pt x="171" y="234"/>
                  <a:pt x="171" y="234"/>
                  <a:pt x="171" y="234"/>
                </a:cubicBezTo>
                <a:cubicBezTo>
                  <a:pt x="300" y="105"/>
                  <a:pt x="300" y="105"/>
                  <a:pt x="300" y="105"/>
                </a:cubicBezTo>
                <a:cubicBezTo>
                  <a:pt x="341" y="146"/>
                  <a:pt x="341" y="146"/>
                  <a:pt x="341" y="146"/>
                </a:cubicBezTo>
                <a:cubicBezTo>
                  <a:pt x="171" y="317"/>
                  <a:pt x="171" y="317"/>
                  <a:pt x="171" y="317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/>
          </a:p>
        </p:txBody>
      </p:sp>
      <p:sp>
        <p:nvSpPr>
          <p:cNvPr id="6" name="TextBox 5"/>
          <p:cNvSpPr txBox="1"/>
          <p:nvPr/>
        </p:nvSpPr>
        <p:spPr>
          <a:xfrm>
            <a:off x="4544306" y="2157543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000" b="1" u="sng" dirty="0" smtClean="0">
                <a:solidFill>
                  <a:srgbClr val="002060"/>
                </a:solidFill>
              </a:rPr>
              <a:t>177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жалобы рассмотрены СРОО</a:t>
            </a:r>
            <a:endParaRPr lang="ru-RU" sz="2000" cap="none" baseline="0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1998264" y="4982626"/>
            <a:ext cx="454865" cy="26299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4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177</a:t>
            </a:r>
            <a:endParaRPr lang="ru-RU" sz="2400" b="1" spc="50" dirty="0">
              <a:ln w="952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76964" y="3620844"/>
            <a:ext cx="61328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002060"/>
                </a:solidFill>
              </a:rPr>
              <a:t>Итоги рассмотрения жалоб СРОО</a:t>
            </a:r>
          </a:p>
        </p:txBody>
      </p:sp>
      <p:cxnSp>
        <p:nvCxnSpPr>
          <p:cNvPr id="41" name="Straight Connector 4"/>
          <p:cNvCxnSpPr/>
          <p:nvPr/>
        </p:nvCxnSpPr>
        <p:spPr>
          <a:xfrm>
            <a:off x="0" y="3554324"/>
            <a:ext cx="9906000" cy="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36"/>
          <p:cNvSpPr>
            <a:spLocks noEditPoints="1"/>
          </p:cNvSpPr>
          <p:nvPr/>
        </p:nvSpPr>
        <p:spPr bwMode="auto">
          <a:xfrm>
            <a:off x="4022884" y="2598280"/>
            <a:ext cx="360000" cy="432000"/>
          </a:xfrm>
          <a:custGeom>
            <a:avLst/>
            <a:gdLst>
              <a:gd name="T0" fmla="*/ 346 w 410"/>
              <a:gd name="T1" fmla="*/ 161 h 513"/>
              <a:gd name="T2" fmla="*/ 369 w 410"/>
              <a:gd name="T3" fmla="*/ 129 h 513"/>
              <a:gd name="T4" fmla="*/ 366 w 410"/>
              <a:gd name="T5" fmla="*/ 111 h 513"/>
              <a:gd name="T6" fmla="*/ 332 w 410"/>
              <a:gd name="T7" fmla="*/ 88 h 513"/>
              <a:gd name="T8" fmla="*/ 314 w 410"/>
              <a:gd name="T9" fmla="*/ 91 h 513"/>
              <a:gd name="T10" fmla="*/ 291 w 410"/>
              <a:gd name="T11" fmla="*/ 123 h 513"/>
              <a:gd name="T12" fmla="*/ 237 w 410"/>
              <a:gd name="T13" fmla="*/ 106 h 513"/>
              <a:gd name="T14" fmla="*/ 237 w 410"/>
              <a:gd name="T15" fmla="*/ 93 h 513"/>
              <a:gd name="T16" fmla="*/ 252 w 410"/>
              <a:gd name="T17" fmla="*/ 78 h 513"/>
              <a:gd name="T18" fmla="*/ 261 w 410"/>
              <a:gd name="T19" fmla="*/ 78 h 513"/>
              <a:gd name="T20" fmla="*/ 276 w 410"/>
              <a:gd name="T21" fmla="*/ 62 h 513"/>
              <a:gd name="T22" fmla="*/ 276 w 410"/>
              <a:gd name="T23" fmla="*/ 16 h 513"/>
              <a:gd name="T24" fmla="*/ 261 w 410"/>
              <a:gd name="T25" fmla="*/ 0 h 513"/>
              <a:gd name="T26" fmla="*/ 149 w 410"/>
              <a:gd name="T27" fmla="*/ 0 h 513"/>
              <a:gd name="T28" fmla="*/ 133 w 410"/>
              <a:gd name="T29" fmla="*/ 16 h 513"/>
              <a:gd name="T30" fmla="*/ 133 w 410"/>
              <a:gd name="T31" fmla="*/ 62 h 513"/>
              <a:gd name="T32" fmla="*/ 149 w 410"/>
              <a:gd name="T33" fmla="*/ 78 h 513"/>
              <a:gd name="T34" fmla="*/ 157 w 410"/>
              <a:gd name="T35" fmla="*/ 78 h 513"/>
              <a:gd name="T36" fmla="*/ 172 w 410"/>
              <a:gd name="T37" fmla="*/ 93 h 513"/>
              <a:gd name="T38" fmla="*/ 172 w 410"/>
              <a:gd name="T39" fmla="*/ 106 h 513"/>
              <a:gd name="T40" fmla="*/ 115 w 410"/>
              <a:gd name="T41" fmla="*/ 125 h 513"/>
              <a:gd name="T42" fmla="*/ 92 w 410"/>
              <a:gd name="T43" fmla="*/ 93 h 513"/>
              <a:gd name="T44" fmla="*/ 74 w 410"/>
              <a:gd name="T45" fmla="*/ 90 h 513"/>
              <a:gd name="T46" fmla="*/ 40 w 410"/>
              <a:gd name="T47" fmla="*/ 114 h 513"/>
              <a:gd name="T48" fmla="*/ 37 w 410"/>
              <a:gd name="T49" fmla="*/ 131 h 513"/>
              <a:gd name="T50" fmla="*/ 60 w 410"/>
              <a:gd name="T51" fmla="*/ 164 h 513"/>
              <a:gd name="T52" fmla="*/ 0 w 410"/>
              <a:gd name="T53" fmla="*/ 309 h 513"/>
              <a:gd name="T54" fmla="*/ 205 w 410"/>
              <a:gd name="T55" fmla="*/ 513 h 513"/>
              <a:gd name="T56" fmla="*/ 410 w 410"/>
              <a:gd name="T57" fmla="*/ 309 h 513"/>
              <a:gd name="T58" fmla="*/ 346 w 410"/>
              <a:gd name="T59" fmla="*/ 161 h 513"/>
              <a:gd name="T60" fmla="*/ 205 w 410"/>
              <a:gd name="T61" fmla="*/ 464 h 513"/>
              <a:gd name="T62" fmla="*/ 49 w 410"/>
              <a:gd name="T63" fmla="*/ 309 h 513"/>
              <a:gd name="T64" fmla="*/ 205 w 410"/>
              <a:gd name="T65" fmla="*/ 153 h 513"/>
              <a:gd name="T66" fmla="*/ 360 w 410"/>
              <a:gd name="T67" fmla="*/ 309 h 513"/>
              <a:gd name="T68" fmla="*/ 205 w 410"/>
              <a:gd name="T69" fmla="*/ 464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10" h="513">
                <a:moveTo>
                  <a:pt x="346" y="161"/>
                </a:moveTo>
                <a:cubicBezTo>
                  <a:pt x="369" y="129"/>
                  <a:pt x="369" y="129"/>
                  <a:pt x="369" y="129"/>
                </a:cubicBezTo>
                <a:cubicBezTo>
                  <a:pt x="373" y="123"/>
                  <a:pt x="372" y="116"/>
                  <a:pt x="366" y="111"/>
                </a:cubicBezTo>
                <a:cubicBezTo>
                  <a:pt x="332" y="88"/>
                  <a:pt x="332" y="88"/>
                  <a:pt x="332" y="88"/>
                </a:cubicBezTo>
                <a:cubicBezTo>
                  <a:pt x="326" y="83"/>
                  <a:pt x="318" y="85"/>
                  <a:pt x="314" y="91"/>
                </a:cubicBezTo>
                <a:cubicBezTo>
                  <a:pt x="291" y="123"/>
                  <a:pt x="291" y="123"/>
                  <a:pt x="291" y="123"/>
                </a:cubicBezTo>
                <a:cubicBezTo>
                  <a:pt x="274" y="115"/>
                  <a:pt x="256" y="109"/>
                  <a:pt x="237" y="106"/>
                </a:cubicBezTo>
                <a:cubicBezTo>
                  <a:pt x="237" y="93"/>
                  <a:pt x="237" y="93"/>
                  <a:pt x="237" y="93"/>
                </a:cubicBezTo>
                <a:cubicBezTo>
                  <a:pt x="237" y="85"/>
                  <a:pt x="244" y="78"/>
                  <a:pt x="252" y="78"/>
                </a:cubicBezTo>
                <a:cubicBezTo>
                  <a:pt x="261" y="78"/>
                  <a:pt x="261" y="78"/>
                  <a:pt x="261" y="78"/>
                </a:cubicBezTo>
                <a:cubicBezTo>
                  <a:pt x="269" y="78"/>
                  <a:pt x="276" y="71"/>
                  <a:pt x="276" y="62"/>
                </a:cubicBezTo>
                <a:cubicBezTo>
                  <a:pt x="276" y="16"/>
                  <a:pt x="276" y="16"/>
                  <a:pt x="276" y="16"/>
                </a:cubicBezTo>
                <a:cubicBezTo>
                  <a:pt x="276" y="7"/>
                  <a:pt x="269" y="0"/>
                  <a:pt x="261" y="0"/>
                </a:cubicBezTo>
                <a:cubicBezTo>
                  <a:pt x="149" y="0"/>
                  <a:pt x="149" y="0"/>
                  <a:pt x="149" y="0"/>
                </a:cubicBezTo>
                <a:cubicBezTo>
                  <a:pt x="140" y="0"/>
                  <a:pt x="133" y="7"/>
                  <a:pt x="133" y="16"/>
                </a:cubicBezTo>
                <a:cubicBezTo>
                  <a:pt x="133" y="62"/>
                  <a:pt x="133" y="62"/>
                  <a:pt x="133" y="62"/>
                </a:cubicBezTo>
                <a:cubicBezTo>
                  <a:pt x="133" y="71"/>
                  <a:pt x="140" y="78"/>
                  <a:pt x="149" y="78"/>
                </a:cubicBezTo>
                <a:cubicBezTo>
                  <a:pt x="157" y="78"/>
                  <a:pt x="157" y="78"/>
                  <a:pt x="157" y="78"/>
                </a:cubicBezTo>
                <a:cubicBezTo>
                  <a:pt x="166" y="78"/>
                  <a:pt x="172" y="85"/>
                  <a:pt x="172" y="93"/>
                </a:cubicBezTo>
                <a:cubicBezTo>
                  <a:pt x="172" y="106"/>
                  <a:pt x="172" y="106"/>
                  <a:pt x="172" y="106"/>
                </a:cubicBezTo>
                <a:cubicBezTo>
                  <a:pt x="152" y="110"/>
                  <a:pt x="133" y="116"/>
                  <a:pt x="115" y="125"/>
                </a:cubicBezTo>
                <a:cubicBezTo>
                  <a:pt x="92" y="93"/>
                  <a:pt x="92" y="93"/>
                  <a:pt x="92" y="93"/>
                </a:cubicBezTo>
                <a:cubicBezTo>
                  <a:pt x="88" y="87"/>
                  <a:pt x="80" y="86"/>
                  <a:pt x="74" y="90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34" y="118"/>
                  <a:pt x="33" y="126"/>
                  <a:pt x="37" y="131"/>
                </a:cubicBezTo>
                <a:cubicBezTo>
                  <a:pt x="60" y="164"/>
                  <a:pt x="60" y="164"/>
                  <a:pt x="60" y="164"/>
                </a:cubicBezTo>
                <a:cubicBezTo>
                  <a:pt x="23" y="201"/>
                  <a:pt x="0" y="252"/>
                  <a:pt x="0" y="309"/>
                </a:cubicBezTo>
                <a:cubicBezTo>
                  <a:pt x="0" y="422"/>
                  <a:pt x="92" y="513"/>
                  <a:pt x="205" y="513"/>
                </a:cubicBezTo>
                <a:cubicBezTo>
                  <a:pt x="318" y="513"/>
                  <a:pt x="410" y="422"/>
                  <a:pt x="410" y="309"/>
                </a:cubicBezTo>
                <a:cubicBezTo>
                  <a:pt x="410" y="251"/>
                  <a:pt x="385" y="198"/>
                  <a:pt x="346" y="161"/>
                </a:cubicBezTo>
                <a:close/>
                <a:moveTo>
                  <a:pt x="205" y="464"/>
                </a:moveTo>
                <a:cubicBezTo>
                  <a:pt x="119" y="464"/>
                  <a:pt x="49" y="394"/>
                  <a:pt x="49" y="309"/>
                </a:cubicBezTo>
                <a:cubicBezTo>
                  <a:pt x="49" y="223"/>
                  <a:pt x="119" y="153"/>
                  <a:pt x="205" y="153"/>
                </a:cubicBezTo>
                <a:cubicBezTo>
                  <a:pt x="291" y="153"/>
                  <a:pt x="360" y="223"/>
                  <a:pt x="360" y="309"/>
                </a:cubicBezTo>
                <a:cubicBezTo>
                  <a:pt x="360" y="394"/>
                  <a:pt x="291" y="464"/>
                  <a:pt x="205" y="4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37"/>
          <p:cNvSpPr>
            <a:spLocks/>
          </p:cNvSpPr>
          <p:nvPr/>
        </p:nvSpPr>
        <p:spPr bwMode="auto">
          <a:xfrm>
            <a:off x="4107816" y="2762730"/>
            <a:ext cx="180000" cy="180000"/>
          </a:xfrm>
          <a:custGeom>
            <a:avLst/>
            <a:gdLst>
              <a:gd name="T0" fmla="*/ 257 w 257"/>
              <a:gd name="T1" fmla="*/ 128 h 257"/>
              <a:gd name="T2" fmla="*/ 129 w 257"/>
              <a:gd name="T3" fmla="*/ 0 h 257"/>
              <a:gd name="T4" fmla="*/ 128 w 257"/>
              <a:gd name="T5" fmla="*/ 0 h 257"/>
              <a:gd name="T6" fmla="*/ 128 w 257"/>
              <a:gd name="T7" fmla="*/ 128 h 257"/>
              <a:gd name="T8" fmla="*/ 0 w 257"/>
              <a:gd name="T9" fmla="*/ 128 h 257"/>
              <a:gd name="T10" fmla="*/ 0 w 257"/>
              <a:gd name="T11" fmla="*/ 129 h 257"/>
              <a:gd name="T12" fmla="*/ 128 w 257"/>
              <a:gd name="T13" fmla="*/ 257 h 257"/>
              <a:gd name="T14" fmla="*/ 129 w 257"/>
              <a:gd name="T15" fmla="*/ 257 h 257"/>
              <a:gd name="T16" fmla="*/ 257 w 257"/>
              <a:gd name="T17" fmla="*/ 129 h 257"/>
              <a:gd name="T18" fmla="*/ 257 w 257"/>
              <a:gd name="T19" fmla="*/ 128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7" h="257">
                <a:moveTo>
                  <a:pt x="257" y="128"/>
                </a:moveTo>
                <a:cubicBezTo>
                  <a:pt x="257" y="57"/>
                  <a:pt x="199" y="0"/>
                  <a:pt x="129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28" y="128"/>
                  <a:pt x="128" y="128"/>
                  <a:pt x="128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28"/>
                  <a:pt x="0" y="128"/>
                  <a:pt x="0" y="129"/>
                </a:cubicBezTo>
                <a:cubicBezTo>
                  <a:pt x="0" y="199"/>
                  <a:pt x="57" y="256"/>
                  <a:pt x="128" y="257"/>
                </a:cubicBezTo>
                <a:cubicBezTo>
                  <a:pt x="128" y="257"/>
                  <a:pt x="128" y="257"/>
                  <a:pt x="129" y="257"/>
                </a:cubicBezTo>
                <a:cubicBezTo>
                  <a:pt x="200" y="257"/>
                  <a:pt x="257" y="199"/>
                  <a:pt x="257" y="129"/>
                </a:cubicBezTo>
                <a:cubicBezTo>
                  <a:pt x="257" y="128"/>
                  <a:pt x="257" y="128"/>
                  <a:pt x="257" y="1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Овал 3"/>
          <p:cNvSpPr/>
          <p:nvPr/>
        </p:nvSpPr>
        <p:spPr>
          <a:xfrm>
            <a:off x="4022884" y="209476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люс 4"/>
          <p:cNvSpPr/>
          <p:nvPr/>
        </p:nvSpPr>
        <p:spPr>
          <a:xfrm>
            <a:off x="4032883" y="2118697"/>
            <a:ext cx="341763" cy="315161"/>
          </a:xfrm>
          <a:prstGeom prst="mathPlu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544306" y="1627649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000" b="1" u="sng" dirty="0" smtClean="0">
                <a:solidFill>
                  <a:srgbClr val="002060"/>
                </a:solidFill>
              </a:rPr>
              <a:t>214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жалоб направлено в СРОО</a:t>
            </a:r>
            <a:endParaRPr lang="ru-RU" sz="2000" cap="none" baseline="0" dirty="0" smtClean="0"/>
          </a:p>
        </p:txBody>
      </p:sp>
      <p:sp>
        <p:nvSpPr>
          <p:cNvPr id="43" name="Freeform 222"/>
          <p:cNvSpPr>
            <a:spLocks noEditPoints="1"/>
          </p:cNvSpPr>
          <p:nvPr/>
        </p:nvSpPr>
        <p:spPr bwMode="auto">
          <a:xfrm>
            <a:off x="4023478" y="4402974"/>
            <a:ext cx="360000" cy="360000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171 w 412"/>
              <a:gd name="T11" fmla="*/ 317 h 412"/>
              <a:gd name="T12" fmla="*/ 74 w 412"/>
              <a:gd name="T13" fmla="*/ 220 h 412"/>
              <a:gd name="T14" fmla="*/ 115 w 412"/>
              <a:gd name="T15" fmla="*/ 178 h 412"/>
              <a:gd name="T16" fmla="*/ 171 w 412"/>
              <a:gd name="T17" fmla="*/ 234 h 412"/>
              <a:gd name="T18" fmla="*/ 300 w 412"/>
              <a:gd name="T19" fmla="*/ 105 h 412"/>
              <a:gd name="T20" fmla="*/ 341 w 412"/>
              <a:gd name="T21" fmla="*/ 146 h 412"/>
              <a:gd name="T22" fmla="*/ 171 w 412"/>
              <a:gd name="T23" fmla="*/ 31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20"/>
                  <a:pt x="92" y="412"/>
                  <a:pt x="206" y="412"/>
                </a:cubicBezTo>
                <a:cubicBezTo>
                  <a:pt x="320" y="412"/>
                  <a:pt x="412" y="320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171" y="317"/>
                </a:moveTo>
                <a:cubicBezTo>
                  <a:pt x="74" y="220"/>
                  <a:pt x="74" y="220"/>
                  <a:pt x="74" y="220"/>
                </a:cubicBezTo>
                <a:cubicBezTo>
                  <a:pt x="115" y="178"/>
                  <a:pt x="115" y="178"/>
                  <a:pt x="115" y="178"/>
                </a:cubicBezTo>
                <a:cubicBezTo>
                  <a:pt x="171" y="234"/>
                  <a:pt x="171" y="234"/>
                  <a:pt x="171" y="234"/>
                </a:cubicBezTo>
                <a:cubicBezTo>
                  <a:pt x="300" y="105"/>
                  <a:pt x="300" y="105"/>
                  <a:pt x="300" y="105"/>
                </a:cubicBezTo>
                <a:cubicBezTo>
                  <a:pt x="341" y="146"/>
                  <a:pt x="341" y="146"/>
                  <a:pt x="341" y="146"/>
                </a:cubicBezTo>
                <a:cubicBezTo>
                  <a:pt x="171" y="317"/>
                  <a:pt x="171" y="317"/>
                  <a:pt x="171" y="3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accent5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05897" y="4990593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43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жалобы – СРОО не выявила </a:t>
            </a:r>
            <a:r>
              <a:rPr lang="ru-RU" sz="2000" dirty="0"/>
              <a:t>нарушения</a:t>
            </a:r>
            <a:endParaRPr lang="ru-RU" sz="2000" cap="none" baseline="0" dirty="0" smtClean="0"/>
          </a:p>
        </p:txBody>
      </p:sp>
      <p:sp>
        <p:nvSpPr>
          <p:cNvPr id="48" name="Плюс 47"/>
          <p:cNvSpPr/>
          <p:nvPr/>
        </p:nvSpPr>
        <p:spPr>
          <a:xfrm>
            <a:off x="4023478" y="4950821"/>
            <a:ext cx="341763" cy="315161"/>
          </a:xfrm>
          <a:prstGeom prst="mathPlu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4612344" y="4465166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u="sng" dirty="0" smtClean="0">
                <a:solidFill>
                  <a:srgbClr val="002060"/>
                </a:solidFill>
              </a:rPr>
              <a:t>111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жалоб – </a:t>
            </a:r>
            <a:r>
              <a:rPr lang="ru-RU" sz="2000" dirty="0" smtClean="0"/>
              <a:t>СРОО выявила нарушения</a:t>
            </a:r>
            <a:endParaRPr lang="ru-RU" sz="2000" cap="none" baseline="0" dirty="0" smtClean="0"/>
          </a:p>
        </p:txBody>
      </p:sp>
      <p:sp>
        <p:nvSpPr>
          <p:cNvPr id="50" name="Freeform 857"/>
          <p:cNvSpPr>
            <a:spLocks noEditPoints="1"/>
          </p:cNvSpPr>
          <p:nvPr/>
        </p:nvSpPr>
        <p:spPr bwMode="auto">
          <a:xfrm>
            <a:off x="4024072" y="4928401"/>
            <a:ext cx="360000" cy="360000"/>
          </a:xfrm>
          <a:custGeom>
            <a:avLst/>
            <a:gdLst>
              <a:gd name="T0" fmla="*/ 215 w 430"/>
              <a:gd name="T1" fmla="*/ 0 h 430"/>
              <a:gd name="T2" fmla="*/ 0 w 430"/>
              <a:gd name="T3" fmla="*/ 215 h 430"/>
              <a:gd name="T4" fmla="*/ 215 w 430"/>
              <a:gd name="T5" fmla="*/ 430 h 430"/>
              <a:gd name="T6" fmla="*/ 430 w 430"/>
              <a:gd name="T7" fmla="*/ 215 h 430"/>
              <a:gd name="T8" fmla="*/ 215 w 430"/>
              <a:gd name="T9" fmla="*/ 0 h 430"/>
              <a:gd name="T10" fmla="*/ 259 w 430"/>
              <a:gd name="T11" fmla="*/ 215 h 430"/>
              <a:gd name="T12" fmla="*/ 338 w 430"/>
              <a:gd name="T13" fmla="*/ 293 h 430"/>
              <a:gd name="T14" fmla="*/ 293 w 430"/>
              <a:gd name="T15" fmla="*/ 338 h 430"/>
              <a:gd name="T16" fmla="*/ 215 w 430"/>
              <a:gd name="T17" fmla="*/ 259 h 430"/>
              <a:gd name="T18" fmla="*/ 137 w 430"/>
              <a:gd name="T19" fmla="*/ 338 h 430"/>
              <a:gd name="T20" fmla="*/ 92 w 430"/>
              <a:gd name="T21" fmla="*/ 293 h 430"/>
              <a:gd name="T22" fmla="*/ 171 w 430"/>
              <a:gd name="T23" fmla="*/ 215 h 430"/>
              <a:gd name="T24" fmla="*/ 92 w 430"/>
              <a:gd name="T25" fmla="*/ 137 h 430"/>
              <a:gd name="T26" fmla="*/ 137 w 430"/>
              <a:gd name="T27" fmla="*/ 92 h 430"/>
              <a:gd name="T28" fmla="*/ 215 w 430"/>
              <a:gd name="T29" fmla="*/ 171 h 430"/>
              <a:gd name="T30" fmla="*/ 293 w 430"/>
              <a:gd name="T31" fmla="*/ 92 h 430"/>
              <a:gd name="T32" fmla="*/ 338 w 430"/>
              <a:gd name="T33" fmla="*/ 137 h 430"/>
              <a:gd name="T34" fmla="*/ 259 w 430"/>
              <a:gd name="T35" fmla="*/ 215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30" h="430">
                <a:moveTo>
                  <a:pt x="215" y="0"/>
                </a:moveTo>
                <a:cubicBezTo>
                  <a:pt x="96" y="0"/>
                  <a:pt x="0" y="96"/>
                  <a:pt x="0" y="215"/>
                </a:cubicBezTo>
                <a:cubicBezTo>
                  <a:pt x="0" y="334"/>
                  <a:pt x="96" y="430"/>
                  <a:pt x="215" y="430"/>
                </a:cubicBezTo>
                <a:cubicBezTo>
                  <a:pt x="334" y="430"/>
                  <a:pt x="430" y="334"/>
                  <a:pt x="430" y="215"/>
                </a:cubicBezTo>
                <a:cubicBezTo>
                  <a:pt x="430" y="96"/>
                  <a:pt x="334" y="0"/>
                  <a:pt x="215" y="0"/>
                </a:cubicBezTo>
                <a:close/>
                <a:moveTo>
                  <a:pt x="259" y="215"/>
                </a:moveTo>
                <a:cubicBezTo>
                  <a:pt x="338" y="293"/>
                  <a:pt x="338" y="293"/>
                  <a:pt x="338" y="293"/>
                </a:cubicBezTo>
                <a:cubicBezTo>
                  <a:pt x="293" y="338"/>
                  <a:pt x="293" y="338"/>
                  <a:pt x="293" y="338"/>
                </a:cubicBezTo>
                <a:cubicBezTo>
                  <a:pt x="215" y="259"/>
                  <a:pt x="215" y="259"/>
                  <a:pt x="215" y="259"/>
                </a:cubicBezTo>
                <a:cubicBezTo>
                  <a:pt x="137" y="338"/>
                  <a:pt x="137" y="338"/>
                  <a:pt x="137" y="338"/>
                </a:cubicBezTo>
                <a:cubicBezTo>
                  <a:pt x="92" y="293"/>
                  <a:pt x="92" y="293"/>
                  <a:pt x="92" y="293"/>
                </a:cubicBezTo>
                <a:cubicBezTo>
                  <a:pt x="171" y="215"/>
                  <a:pt x="171" y="215"/>
                  <a:pt x="171" y="215"/>
                </a:cubicBezTo>
                <a:cubicBezTo>
                  <a:pt x="92" y="137"/>
                  <a:pt x="92" y="137"/>
                  <a:pt x="92" y="137"/>
                </a:cubicBezTo>
                <a:cubicBezTo>
                  <a:pt x="137" y="92"/>
                  <a:pt x="137" y="92"/>
                  <a:pt x="137" y="92"/>
                </a:cubicBezTo>
                <a:cubicBezTo>
                  <a:pt x="215" y="171"/>
                  <a:pt x="215" y="171"/>
                  <a:pt x="215" y="171"/>
                </a:cubicBezTo>
                <a:cubicBezTo>
                  <a:pt x="293" y="92"/>
                  <a:pt x="293" y="92"/>
                  <a:pt x="293" y="92"/>
                </a:cubicBezTo>
                <a:cubicBezTo>
                  <a:pt x="338" y="137"/>
                  <a:pt x="338" y="137"/>
                  <a:pt x="338" y="137"/>
                </a:cubicBezTo>
                <a:cubicBezTo>
                  <a:pt x="259" y="215"/>
                  <a:pt x="259" y="215"/>
                  <a:pt x="259" y="21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/>
          </a:p>
        </p:txBody>
      </p:sp>
      <p:sp>
        <p:nvSpPr>
          <p:cNvPr id="51" name="TextBox 50"/>
          <p:cNvSpPr txBox="1"/>
          <p:nvPr/>
        </p:nvSpPr>
        <p:spPr>
          <a:xfrm>
            <a:off x="4605303" y="5490880"/>
            <a:ext cx="2430162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u="sng" dirty="0" smtClean="0">
                <a:solidFill>
                  <a:srgbClr val="002060"/>
                </a:solidFill>
              </a:rPr>
              <a:t>2</a:t>
            </a:r>
            <a:r>
              <a:rPr lang="ru-RU" sz="2000" b="1" u="sng" dirty="0" smtClean="0">
                <a:solidFill>
                  <a:srgbClr val="002060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жалоб – отказ СРОО в рассмотрении</a:t>
            </a:r>
            <a:endParaRPr lang="ru-RU" sz="2000" cap="none" baseline="0" dirty="0" smtClean="0"/>
          </a:p>
        </p:txBody>
      </p:sp>
      <p:sp>
        <p:nvSpPr>
          <p:cNvPr id="52" name="Плюс 51"/>
          <p:cNvSpPr/>
          <p:nvPr/>
        </p:nvSpPr>
        <p:spPr>
          <a:xfrm>
            <a:off x="4022884" y="5451108"/>
            <a:ext cx="341763" cy="315161"/>
          </a:xfrm>
          <a:prstGeom prst="mathPlus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Freeform 857"/>
          <p:cNvSpPr>
            <a:spLocks noEditPoints="1"/>
          </p:cNvSpPr>
          <p:nvPr/>
        </p:nvSpPr>
        <p:spPr bwMode="auto">
          <a:xfrm>
            <a:off x="4023478" y="5428688"/>
            <a:ext cx="360000" cy="360000"/>
          </a:xfrm>
          <a:custGeom>
            <a:avLst/>
            <a:gdLst>
              <a:gd name="T0" fmla="*/ 215 w 430"/>
              <a:gd name="T1" fmla="*/ 0 h 430"/>
              <a:gd name="T2" fmla="*/ 0 w 430"/>
              <a:gd name="T3" fmla="*/ 215 h 430"/>
              <a:gd name="T4" fmla="*/ 215 w 430"/>
              <a:gd name="T5" fmla="*/ 430 h 430"/>
              <a:gd name="T6" fmla="*/ 430 w 430"/>
              <a:gd name="T7" fmla="*/ 215 h 430"/>
              <a:gd name="T8" fmla="*/ 215 w 430"/>
              <a:gd name="T9" fmla="*/ 0 h 430"/>
              <a:gd name="T10" fmla="*/ 259 w 430"/>
              <a:gd name="T11" fmla="*/ 215 h 430"/>
              <a:gd name="T12" fmla="*/ 338 w 430"/>
              <a:gd name="T13" fmla="*/ 293 h 430"/>
              <a:gd name="T14" fmla="*/ 293 w 430"/>
              <a:gd name="T15" fmla="*/ 338 h 430"/>
              <a:gd name="T16" fmla="*/ 215 w 430"/>
              <a:gd name="T17" fmla="*/ 259 h 430"/>
              <a:gd name="T18" fmla="*/ 137 w 430"/>
              <a:gd name="T19" fmla="*/ 338 h 430"/>
              <a:gd name="T20" fmla="*/ 92 w 430"/>
              <a:gd name="T21" fmla="*/ 293 h 430"/>
              <a:gd name="T22" fmla="*/ 171 w 430"/>
              <a:gd name="T23" fmla="*/ 215 h 430"/>
              <a:gd name="T24" fmla="*/ 92 w 430"/>
              <a:gd name="T25" fmla="*/ 137 h 430"/>
              <a:gd name="T26" fmla="*/ 137 w 430"/>
              <a:gd name="T27" fmla="*/ 92 h 430"/>
              <a:gd name="T28" fmla="*/ 215 w 430"/>
              <a:gd name="T29" fmla="*/ 171 h 430"/>
              <a:gd name="T30" fmla="*/ 293 w 430"/>
              <a:gd name="T31" fmla="*/ 92 h 430"/>
              <a:gd name="T32" fmla="*/ 338 w 430"/>
              <a:gd name="T33" fmla="*/ 137 h 430"/>
              <a:gd name="T34" fmla="*/ 259 w 430"/>
              <a:gd name="T35" fmla="*/ 215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30" h="430">
                <a:moveTo>
                  <a:pt x="215" y="0"/>
                </a:moveTo>
                <a:cubicBezTo>
                  <a:pt x="96" y="0"/>
                  <a:pt x="0" y="96"/>
                  <a:pt x="0" y="215"/>
                </a:cubicBezTo>
                <a:cubicBezTo>
                  <a:pt x="0" y="334"/>
                  <a:pt x="96" y="430"/>
                  <a:pt x="215" y="430"/>
                </a:cubicBezTo>
                <a:cubicBezTo>
                  <a:pt x="334" y="430"/>
                  <a:pt x="430" y="334"/>
                  <a:pt x="430" y="215"/>
                </a:cubicBezTo>
                <a:cubicBezTo>
                  <a:pt x="430" y="96"/>
                  <a:pt x="334" y="0"/>
                  <a:pt x="215" y="0"/>
                </a:cubicBezTo>
                <a:close/>
                <a:moveTo>
                  <a:pt x="259" y="215"/>
                </a:moveTo>
                <a:cubicBezTo>
                  <a:pt x="338" y="293"/>
                  <a:pt x="338" y="293"/>
                  <a:pt x="338" y="293"/>
                </a:cubicBezTo>
                <a:cubicBezTo>
                  <a:pt x="293" y="338"/>
                  <a:pt x="293" y="338"/>
                  <a:pt x="293" y="338"/>
                </a:cubicBezTo>
                <a:cubicBezTo>
                  <a:pt x="215" y="259"/>
                  <a:pt x="215" y="259"/>
                  <a:pt x="215" y="259"/>
                </a:cubicBezTo>
                <a:cubicBezTo>
                  <a:pt x="137" y="338"/>
                  <a:pt x="137" y="338"/>
                  <a:pt x="137" y="338"/>
                </a:cubicBezTo>
                <a:cubicBezTo>
                  <a:pt x="92" y="293"/>
                  <a:pt x="92" y="293"/>
                  <a:pt x="92" y="293"/>
                </a:cubicBezTo>
                <a:cubicBezTo>
                  <a:pt x="171" y="215"/>
                  <a:pt x="171" y="215"/>
                  <a:pt x="171" y="215"/>
                </a:cubicBezTo>
                <a:cubicBezTo>
                  <a:pt x="92" y="137"/>
                  <a:pt x="92" y="137"/>
                  <a:pt x="92" y="137"/>
                </a:cubicBezTo>
                <a:cubicBezTo>
                  <a:pt x="137" y="92"/>
                  <a:pt x="137" y="92"/>
                  <a:pt x="137" y="92"/>
                </a:cubicBezTo>
                <a:cubicBezTo>
                  <a:pt x="215" y="171"/>
                  <a:pt x="215" y="171"/>
                  <a:pt x="215" y="171"/>
                </a:cubicBezTo>
                <a:cubicBezTo>
                  <a:pt x="293" y="92"/>
                  <a:pt x="293" y="92"/>
                  <a:pt x="293" y="92"/>
                </a:cubicBezTo>
                <a:cubicBezTo>
                  <a:pt x="338" y="137"/>
                  <a:pt x="338" y="137"/>
                  <a:pt x="338" y="137"/>
                </a:cubicBezTo>
                <a:cubicBezTo>
                  <a:pt x="259" y="215"/>
                  <a:pt x="259" y="215"/>
                  <a:pt x="259" y="215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pic>
        <p:nvPicPr>
          <p:cNvPr id="32" name="Picture 4" descr="C:\Users\KondakovDV\Desktop\logo_hom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1572426" y="57912"/>
            <a:ext cx="71442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/>
              <a:t>Работа САР Банка России по жалобам </a:t>
            </a:r>
            <a:endParaRPr lang="ru-RU" altLang="ru-RU" sz="2000" b="1" dirty="0" smtClean="0"/>
          </a:p>
          <a:p>
            <a:pPr algn="ctr"/>
            <a:r>
              <a:rPr lang="ru-RU" altLang="ru-RU" sz="2000" b="1" dirty="0" smtClean="0"/>
              <a:t>с </a:t>
            </a:r>
            <a:r>
              <a:rPr lang="ru-RU" altLang="ru-RU" sz="2000" b="1" dirty="0"/>
              <a:t>01.01.2017 – </a:t>
            </a:r>
            <a:r>
              <a:rPr lang="ru-RU" altLang="ru-RU" sz="2000" b="1" dirty="0" smtClean="0"/>
              <a:t>01.11.2018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33472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2784883" y="3725743"/>
            <a:ext cx="777467" cy="40810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8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1027</a:t>
            </a:r>
            <a:endParaRPr lang="ru-RU" sz="2800" b="1" spc="50" dirty="0">
              <a:ln w="952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68419" y="991330"/>
            <a:ext cx="61328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Характер выявленных нарушений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pic>
        <p:nvPicPr>
          <p:cNvPr id="66" name="Picture 4" descr="C:\Users\KondakovDV\Desktop\logo_hom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Прямоугольник 66"/>
          <p:cNvSpPr/>
          <p:nvPr/>
        </p:nvSpPr>
        <p:spPr>
          <a:xfrm>
            <a:off x="1572426" y="57912"/>
            <a:ext cx="71442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/>
              <a:t>Работа САР Банка России по жалобам </a:t>
            </a:r>
            <a:endParaRPr lang="ru-RU" altLang="ru-RU" sz="2000" b="1" dirty="0" smtClean="0"/>
          </a:p>
          <a:p>
            <a:pPr algn="ctr"/>
            <a:r>
              <a:rPr lang="ru-RU" altLang="ru-RU" sz="2000" b="1" dirty="0" smtClean="0"/>
              <a:t>с </a:t>
            </a:r>
            <a:r>
              <a:rPr lang="ru-RU" altLang="ru-RU" sz="2000" b="1" dirty="0"/>
              <a:t>01.01.2017 – </a:t>
            </a:r>
            <a:r>
              <a:rPr lang="ru-RU" altLang="ru-RU" sz="2000" b="1" dirty="0" smtClean="0"/>
              <a:t>01.11.2018</a:t>
            </a:r>
            <a:endParaRPr lang="ru-RU" altLang="ru-RU" sz="2000"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963000710"/>
              </p:ext>
            </p:extLst>
          </p:nvPr>
        </p:nvGraphicFramePr>
        <p:xfrm>
          <a:off x="405318" y="998614"/>
          <a:ext cx="9478500" cy="5225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4093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Диаграмма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61885424"/>
              </p:ext>
            </p:extLst>
          </p:nvPr>
        </p:nvGraphicFramePr>
        <p:xfrm>
          <a:off x="986769" y="1854215"/>
          <a:ext cx="2178000" cy="18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1848336" y="2658719"/>
            <a:ext cx="454865" cy="26299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0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126</a:t>
            </a:r>
            <a:endParaRPr lang="ru-RU" sz="2000" b="1" spc="50" dirty="0">
              <a:ln w="952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13095" y="2197232"/>
            <a:ext cx="3808116" cy="5304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dirty="0" smtClean="0">
                <a:solidFill>
                  <a:schemeClr val="tx2"/>
                </a:solidFill>
              </a:rPr>
              <a:t>В </a:t>
            </a:r>
            <a:r>
              <a:rPr lang="ru-RU" b="1" u="sng" dirty="0" smtClean="0">
                <a:solidFill>
                  <a:schemeClr val="tx2"/>
                </a:solidFill>
              </a:rPr>
              <a:t>92</a:t>
            </a:r>
            <a:r>
              <a:rPr lang="ru-RU" dirty="0" smtClean="0">
                <a:solidFill>
                  <a:schemeClr val="tx2"/>
                </a:solidFill>
              </a:rPr>
              <a:t> случаях СРОО применены меры</a:t>
            </a:r>
          </a:p>
          <a:p>
            <a:pPr algn="l">
              <a:lnSpc>
                <a:spcPct val="90000"/>
              </a:lnSpc>
            </a:pPr>
            <a:r>
              <a:rPr lang="ru-RU" dirty="0" smtClean="0">
                <a:solidFill>
                  <a:schemeClr val="tx2"/>
                </a:solidFill>
              </a:rPr>
              <a:t>дисциплинарного взыскания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13095" y="2882484"/>
            <a:ext cx="3808116" cy="235616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tx2"/>
                </a:solidFill>
              </a:rPr>
              <a:t>В </a:t>
            </a:r>
            <a:r>
              <a:rPr lang="ru-RU" b="1" u="sng" dirty="0" smtClean="0">
                <a:solidFill>
                  <a:schemeClr val="tx2"/>
                </a:solidFill>
              </a:rPr>
              <a:t>34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случаях СРОО </a:t>
            </a:r>
            <a:r>
              <a:rPr lang="ru-RU" b="1" u="sng" dirty="0">
                <a:solidFill>
                  <a:srgbClr val="C00000"/>
                </a:solidFill>
              </a:rPr>
              <a:t>не применяла меры</a:t>
            </a:r>
          </a:p>
        </p:txBody>
      </p:sp>
      <p:sp>
        <p:nvSpPr>
          <p:cNvPr id="56" name="Freeform 857"/>
          <p:cNvSpPr>
            <a:spLocks noEditPoints="1"/>
          </p:cNvSpPr>
          <p:nvPr/>
        </p:nvSpPr>
        <p:spPr bwMode="auto">
          <a:xfrm>
            <a:off x="3924020" y="2790215"/>
            <a:ext cx="360000" cy="360000"/>
          </a:xfrm>
          <a:custGeom>
            <a:avLst/>
            <a:gdLst>
              <a:gd name="T0" fmla="*/ 215 w 430"/>
              <a:gd name="T1" fmla="*/ 0 h 430"/>
              <a:gd name="T2" fmla="*/ 0 w 430"/>
              <a:gd name="T3" fmla="*/ 215 h 430"/>
              <a:gd name="T4" fmla="*/ 215 w 430"/>
              <a:gd name="T5" fmla="*/ 430 h 430"/>
              <a:gd name="T6" fmla="*/ 430 w 430"/>
              <a:gd name="T7" fmla="*/ 215 h 430"/>
              <a:gd name="T8" fmla="*/ 215 w 430"/>
              <a:gd name="T9" fmla="*/ 0 h 430"/>
              <a:gd name="T10" fmla="*/ 259 w 430"/>
              <a:gd name="T11" fmla="*/ 215 h 430"/>
              <a:gd name="T12" fmla="*/ 338 w 430"/>
              <a:gd name="T13" fmla="*/ 293 h 430"/>
              <a:gd name="T14" fmla="*/ 293 w 430"/>
              <a:gd name="T15" fmla="*/ 338 h 430"/>
              <a:gd name="T16" fmla="*/ 215 w 430"/>
              <a:gd name="T17" fmla="*/ 259 h 430"/>
              <a:gd name="T18" fmla="*/ 137 w 430"/>
              <a:gd name="T19" fmla="*/ 338 h 430"/>
              <a:gd name="T20" fmla="*/ 92 w 430"/>
              <a:gd name="T21" fmla="*/ 293 h 430"/>
              <a:gd name="T22" fmla="*/ 171 w 430"/>
              <a:gd name="T23" fmla="*/ 215 h 430"/>
              <a:gd name="T24" fmla="*/ 92 w 430"/>
              <a:gd name="T25" fmla="*/ 137 h 430"/>
              <a:gd name="T26" fmla="*/ 137 w 430"/>
              <a:gd name="T27" fmla="*/ 92 h 430"/>
              <a:gd name="T28" fmla="*/ 215 w 430"/>
              <a:gd name="T29" fmla="*/ 171 h 430"/>
              <a:gd name="T30" fmla="*/ 293 w 430"/>
              <a:gd name="T31" fmla="*/ 92 h 430"/>
              <a:gd name="T32" fmla="*/ 338 w 430"/>
              <a:gd name="T33" fmla="*/ 137 h 430"/>
              <a:gd name="T34" fmla="*/ 259 w 430"/>
              <a:gd name="T35" fmla="*/ 215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30" h="430">
                <a:moveTo>
                  <a:pt x="215" y="0"/>
                </a:moveTo>
                <a:cubicBezTo>
                  <a:pt x="96" y="0"/>
                  <a:pt x="0" y="96"/>
                  <a:pt x="0" y="215"/>
                </a:cubicBezTo>
                <a:cubicBezTo>
                  <a:pt x="0" y="334"/>
                  <a:pt x="96" y="430"/>
                  <a:pt x="215" y="430"/>
                </a:cubicBezTo>
                <a:cubicBezTo>
                  <a:pt x="334" y="430"/>
                  <a:pt x="430" y="334"/>
                  <a:pt x="430" y="215"/>
                </a:cubicBezTo>
                <a:cubicBezTo>
                  <a:pt x="430" y="96"/>
                  <a:pt x="334" y="0"/>
                  <a:pt x="215" y="0"/>
                </a:cubicBezTo>
                <a:close/>
                <a:moveTo>
                  <a:pt x="259" y="215"/>
                </a:moveTo>
                <a:cubicBezTo>
                  <a:pt x="338" y="293"/>
                  <a:pt x="338" y="293"/>
                  <a:pt x="338" y="293"/>
                </a:cubicBezTo>
                <a:cubicBezTo>
                  <a:pt x="293" y="338"/>
                  <a:pt x="293" y="338"/>
                  <a:pt x="293" y="338"/>
                </a:cubicBezTo>
                <a:cubicBezTo>
                  <a:pt x="215" y="259"/>
                  <a:pt x="215" y="259"/>
                  <a:pt x="215" y="259"/>
                </a:cubicBezTo>
                <a:cubicBezTo>
                  <a:pt x="137" y="338"/>
                  <a:pt x="137" y="338"/>
                  <a:pt x="137" y="338"/>
                </a:cubicBezTo>
                <a:cubicBezTo>
                  <a:pt x="92" y="293"/>
                  <a:pt x="92" y="293"/>
                  <a:pt x="92" y="293"/>
                </a:cubicBezTo>
                <a:cubicBezTo>
                  <a:pt x="171" y="215"/>
                  <a:pt x="171" y="215"/>
                  <a:pt x="171" y="215"/>
                </a:cubicBezTo>
                <a:cubicBezTo>
                  <a:pt x="92" y="137"/>
                  <a:pt x="92" y="137"/>
                  <a:pt x="92" y="137"/>
                </a:cubicBezTo>
                <a:cubicBezTo>
                  <a:pt x="137" y="92"/>
                  <a:pt x="137" y="92"/>
                  <a:pt x="137" y="92"/>
                </a:cubicBezTo>
                <a:cubicBezTo>
                  <a:pt x="215" y="171"/>
                  <a:pt x="215" y="171"/>
                  <a:pt x="215" y="171"/>
                </a:cubicBezTo>
                <a:cubicBezTo>
                  <a:pt x="293" y="92"/>
                  <a:pt x="293" y="92"/>
                  <a:pt x="293" y="92"/>
                </a:cubicBezTo>
                <a:cubicBezTo>
                  <a:pt x="338" y="137"/>
                  <a:pt x="338" y="137"/>
                  <a:pt x="338" y="137"/>
                </a:cubicBezTo>
                <a:cubicBezTo>
                  <a:pt x="259" y="215"/>
                  <a:pt x="259" y="215"/>
                  <a:pt x="259" y="215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/>
          </a:p>
        </p:txBody>
      </p:sp>
      <p:sp>
        <p:nvSpPr>
          <p:cNvPr id="57" name="Freeform 222"/>
          <p:cNvSpPr>
            <a:spLocks noEditPoints="1"/>
          </p:cNvSpPr>
          <p:nvPr/>
        </p:nvSpPr>
        <p:spPr bwMode="auto">
          <a:xfrm>
            <a:off x="3924020" y="2255192"/>
            <a:ext cx="360000" cy="360000"/>
          </a:xfrm>
          <a:custGeom>
            <a:avLst/>
            <a:gdLst>
              <a:gd name="T0" fmla="*/ 206 w 412"/>
              <a:gd name="T1" fmla="*/ 0 h 412"/>
              <a:gd name="T2" fmla="*/ 0 w 412"/>
              <a:gd name="T3" fmla="*/ 206 h 412"/>
              <a:gd name="T4" fmla="*/ 206 w 412"/>
              <a:gd name="T5" fmla="*/ 412 h 412"/>
              <a:gd name="T6" fmla="*/ 412 w 412"/>
              <a:gd name="T7" fmla="*/ 206 h 412"/>
              <a:gd name="T8" fmla="*/ 206 w 412"/>
              <a:gd name="T9" fmla="*/ 0 h 412"/>
              <a:gd name="T10" fmla="*/ 171 w 412"/>
              <a:gd name="T11" fmla="*/ 317 h 412"/>
              <a:gd name="T12" fmla="*/ 74 w 412"/>
              <a:gd name="T13" fmla="*/ 220 h 412"/>
              <a:gd name="T14" fmla="*/ 115 w 412"/>
              <a:gd name="T15" fmla="*/ 178 h 412"/>
              <a:gd name="T16" fmla="*/ 171 w 412"/>
              <a:gd name="T17" fmla="*/ 234 h 412"/>
              <a:gd name="T18" fmla="*/ 300 w 412"/>
              <a:gd name="T19" fmla="*/ 105 h 412"/>
              <a:gd name="T20" fmla="*/ 341 w 412"/>
              <a:gd name="T21" fmla="*/ 146 h 412"/>
              <a:gd name="T22" fmla="*/ 171 w 412"/>
              <a:gd name="T23" fmla="*/ 31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2" h="412">
                <a:moveTo>
                  <a:pt x="206" y="0"/>
                </a:moveTo>
                <a:cubicBezTo>
                  <a:pt x="92" y="0"/>
                  <a:pt x="0" y="92"/>
                  <a:pt x="0" y="206"/>
                </a:cubicBezTo>
                <a:cubicBezTo>
                  <a:pt x="0" y="320"/>
                  <a:pt x="92" y="412"/>
                  <a:pt x="206" y="412"/>
                </a:cubicBezTo>
                <a:cubicBezTo>
                  <a:pt x="320" y="412"/>
                  <a:pt x="412" y="320"/>
                  <a:pt x="412" y="206"/>
                </a:cubicBezTo>
                <a:cubicBezTo>
                  <a:pt x="412" y="92"/>
                  <a:pt x="320" y="0"/>
                  <a:pt x="206" y="0"/>
                </a:cubicBezTo>
                <a:close/>
                <a:moveTo>
                  <a:pt x="171" y="317"/>
                </a:moveTo>
                <a:cubicBezTo>
                  <a:pt x="74" y="220"/>
                  <a:pt x="74" y="220"/>
                  <a:pt x="74" y="220"/>
                </a:cubicBezTo>
                <a:cubicBezTo>
                  <a:pt x="115" y="178"/>
                  <a:pt x="115" y="178"/>
                  <a:pt x="115" y="178"/>
                </a:cubicBezTo>
                <a:cubicBezTo>
                  <a:pt x="171" y="234"/>
                  <a:pt x="171" y="234"/>
                  <a:pt x="171" y="234"/>
                </a:cubicBezTo>
                <a:cubicBezTo>
                  <a:pt x="300" y="105"/>
                  <a:pt x="300" y="105"/>
                  <a:pt x="300" y="105"/>
                </a:cubicBezTo>
                <a:cubicBezTo>
                  <a:pt x="341" y="146"/>
                  <a:pt x="341" y="146"/>
                  <a:pt x="341" y="146"/>
                </a:cubicBezTo>
                <a:cubicBezTo>
                  <a:pt x="171" y="317"/>
                  <a:pt x="171" y="317"/>
                  <a:pt x="171" y="31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/>
          </a:p>
        </p:txBody>
      </p:sp>
      <p:grpSp>
        <p:nvGrpSpPr>
          <p:cNvPr id="7" name="Группа 6"/>
          <p:cNvGrpSpPr/>
          <p:nvPr/>
        </p:nvGrpSpPr>
        <p:grpSpPr>
          <a:xfrm>
            <a:off x="3924020" y="4276402"/>
            <a:ext cx="2392870" cy="242162"/>
            <a:chOff x="4433913" y="4644841"/>
            <a:chExt cx="2392870" cy="242162"/>
          </a:xfrm>
        </p:grpSpPr>
        <p:sp>
          <p:nvSpPr>
            <p:cNvPr id="19" name="Shape 2625"/>
            <p:cNvSpPr/>
            <p:nvPr/>
          </p:nvSpPr>
          <p:spPr>
            <a:xfrm>
              <a:off x="4433913" y="4658462"/>
              <a:ext cx="279328" cy="228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6" y="20400"/>
                  </a:moveTo>
                  <a:lnTo>
                    <a:pt x="1964" y="20400"/>
                  </a:lnTo>
                  <a:cubicBezTo>
                    <a:pt x="1422" y="20400"/>
                    <a:pt x="982" y="19862"/>
                    <a:pt x="982" y="19200"/>
                  </a:cubicBezTo>
                  <a:cubicBezTo>
                    <a:pt x="982" y="18949"/>
                    <a:pt x="1025" y="18796"/>
                    <a:pt x="1048" y="18734"/>
                  </a:cubicBezTo>
                  <a:cubicBezTo>
                    <a:pt x="1065" y="18712"/>
                    <a:pt x="1048" y="18729"/>
                    <a:pt x="1078" y="18673"/>
                  </a:cubicBezTo>
                  <a:lnTo>
                    <a:pt x="9914" y="1873"/>
                  </a:lnTo>
                  <a:cubicBezTo>
                    <a:pt x="9930" y="1843"/>
                    <a:pt x="9944" y="1813"/>
                    <a:pt x="9957" y="1783"/>
                  </a:cubicBezTo>
                  <a:cubicBezTo>
                    <a:pt x="9960" y="1778"/>
                    <a:pt x="10234" y="1200"/>
                    <a:pt x="10800" y="1200"/>
                  </a:cubicBezTo>
                  <a:cubicBezTo>
                    <a:pt x="11366" y="1200"/>
                    <a:pt x="11588" y="1654"/>
                    <a:pt x="11617" y="1719"/>
                  </a:cubicBezTo>
                  <a:cubicBezTo>
                    <a:pt x="11641" y="1792"/>
                    <a:pt x="11650" y="1806"/>
                    <a:pt x="11686" y="1873"/>
                  </a:cubicBezTo>
                  <a:lnTo>
                    <a:pt x="20522" y="18673"/>
                  </a:lnTo>
                  <a:cubicBezTo>
                    <a:pt x="20535" y="18697"/>
                    <a:pt x="20548" y="18720"/>
                    <a:pt x="20562" y="18744"/>
                  </a:cubicBezTo>
                  <a:cubicBezTo>
                    <a:pt x="20576" y="18785"/>
                    <a:pt x="20618" y="18928"/>
                    <a:pt x="20618" y="19200"/>
                  </a:cubicBezTo>
                  <a:cubicBezTo>
                    <a:pt x="20618" y="19862"/>
                    <a:pt x="20177" y="20400"/>
                    <a:pt x="19636" y="20400"/>
                  </a:cubicBezTo>
                  <a:moveTo>
                    <a:pt x="21348" y="18023"/>
                  </a:moveTo>
                  <a:lnTo>
                    <a:pt x="12511" y="1223"/>
                  </a:lnTo>
                  <a:cubicBezTo>
                    <a:pt x="12511" y="1223"/>
                    <a:pt x="12058" y="0"/>
                    <a:pt x="10800" y="0"/>
                  </a:cubicBezTo>
                  <a:cubicBezTo>
                    <a:pt x="9616" y="0"/>
                    <a:pt x="9089" y="1223"/>
                    <a:pt x="9089" y="1223"/>
                  </a:cubicBezTo>
                  <a:lnTo>
                    <a:pt x="252" y="18023"/>
                  </a:lnTo>
                  <a:cubicBezTo>
                    <a:pt x="252" y="18023"/>
                    <a:pt x="0" y="18421"/>
                    <a:pt x="0" y="19200"/>
                  </a:cubicBezTo>
                  <a:cubicBezTo>
                    <a:pt x="0" y="20526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526"/>
                    <a:pt x="21600" y="19200"/>
                  </a:cubicBezTo>
                  <a:cubicBezTo>
                    <a:pt x="21600" y="18362"/>
                    <a:pt x="21348" y="18023"/>
                    <a:pt x="21348" y="18023"/>
                  </a:cubicBezTo>
                  <a:moveTo>
                    <a:pt x="10800" y="15600"/>
                  </a:moveTo>
                  <a:cubicBezTo>
                    <a:pt x="10258" y="15600"/>
                    <a:pt x="9818" y="16138"/>
                    <a:pt x="9818" y="16800"/>
                  </a:cubicBezTo>
                  <a:cubicBezTo>
                    <a:pt x="9818" y="17462"/>
                    <a:pt x="10258" y="18000"/>
                    <a:pt x="10800" y="18000"/>
                  </a:cubicBezTo>
                  <a:cubicBezTo>
                    <a:pt x="11342" y="18000"/>
                    <a:pt x="11782" y="17462"/>
                    <a:pt x="11782" y="16800"/>
                  </a:cubicBezTo>
                  <a:cubicBezTo>
                    <a:pt x="11782" y="16138"/>
                    <a:pt x="11342" y="15600"/>
                    <a:pt x="10800" y="15600"/>
                  </a:cubicBezTo>
                  <a:moveTo>
                    <a:pt x="10800" y="6000"/>
                  </a:moveTo>
                  <a:cubicBezTo>
                    <a:pt x="10258" y="6000"/>
                    <a:pt x="9818" y="6538"/>
                    <a:pt x="9818" y="7200"/>
                  </a:cubicBezTo>
                  <a:lnTo>
                    <a:pt x="10309" y="13800"/>
                  </a:lnTo>
                  <a:cubicBezTo>
                    <a:pt x="10309" y="14132"/>
                    <a:pt x="10529" y="14400"/>
                    <a:pt x="10800" y="14400"/>
                  </a:cubicBezTo>
                  <a:cubicBezTo>
                    <a:pt x="11071" y="14400"/>
                    <a:pt x="11291" y="14132"/>
                    <a:pt x="11291" y="13800"/>
                  </a:cubicBezTo>
                  <a:lnTo>
                    <a:pt x="11782" y="7200"/>
                  </a:lnTo>
                  <a:cubicBezTo>
                    <a:pt x="11782" y="6538"/>
                    <a:pt x="11342" y="6000"/>
                    <a:pt x="10800" y="6000"/>
                  </a:cubicBezTo>
                </a:path>
              </a:pathLst>
            </a:custGeom>
            <a:solidFill>
              <a:srgbClr val="C00000"/>
            </a:solidFill>
            <a:ln w="1270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882651" y="4644841"/>
              <a:ext cx="1944132" cy="235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b="1" u="sng" dirty="0" smtClean="0">
                  <a:solidFill>
                    <a:schemeClr val="tx2"/>
                  </a:solidFill>
                </a:rPr>
                <a:t>70</a:t>
              </a:r>
              <a:r>
                <a:rPr lang="ru-RU" b="1" dirty="0" smtClean="0">
                  <a:solidFill>
                    <a:schemeClr val="tx2"/>
                  </a:solidFill>
                </a:rPr>
                <a:t> </a:t>
              </a:r>
              <a:r>
                <a:rPr lang="ru-RU" dirty="0" smtClean="0">
                  <a:solidFill>
                    <a:schemeClr val="tx2"/>
                  </a:solidFill>
                </a:rPr>
                <a:t>предупреждений</a:t>
              </a:r>
              <a:endParaRPr lang="ru-RU" dirty="0">
                <a:solidFill>
                  <a:schemeClr val="tx2"/>
                </a:solidFill>
              </a:endParaRPr>
            </a:p>
            <a:p>
              <a:pPr algn="l">
                <a:lnSpc>
                  <a:spcPct val="90000"/>
                </a:lnSpc>
              </a:pPr>
              <a:endParaRPr lang="ru-RU" sz="2000" cap="none" baseline="0" dirty="0" smtClean="0">
                <a:solidFill>
                  <a:schemeClr val="tx2"/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961314" y="5006339"/>
            <a:ext cx="3056566" cy="293555"/>
            <a:chOff x="3809414" y="4914414"/>
            <a:chExt cx="3056566" cy="293555"/>
          </a:xfrm>
        </p:grpSpPr>
        <p:sp>
          <p:nvSpPr>
            <p:cNvPr id="21" name="TextBox 20"/>
            <p:cNvSpPr txBox="1"/>
            <p:nvPr/>
          </p:nvSpPr>
          <p:spPr>
            <a:xfrm>
              <a:off x="4194533" y="4972077"/>
              <a:ext cx="2671447" cy="235892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b="1" u="sng" dirty="0" smtClean="0">
                  <a:solidFill>
                    <a:schemeClr val="tx2"/>
                  </a:solidFill>
                </a:rPr>
                <a:t>6</a:t>
              </a:r>
              <a:r>
                <a:rPr lang="ru-RU" dirty="0" smtClean="0">
                  <a:solidFill>
                    <a:schemeClr val="tx2"/>
                  </a:solidFill>
                </a:rPr>
                <a:t> предупреждений + штраф</a:t>
              </a:r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09414" y="4914414"/>
              <a:ext cx="204740" cy="2881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algn="l">
                <a:lnSpc>
                  <a:spcPct val="90000"/>
                </a:lnSpc>
              </a:pPr>
              <a:r>
                <a:rPr lang="ru-RU" sz="2600" baseline="0" dirty="0" smtClean="0">
                  <a:ln w="0">
                    <a:solidFill>
                      <a:schemeClr val="accent1"/>
                    </a:solidFill>
                  </a:ln>
                  <a:solidFill>
                    <a:srgbClr val="C00000"/>
                  </a:solidFill>
                </a:rPr>
                <a:t>₽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924020" y="5429420"/>
            <a:ext cx="5328174" cy="249920"/>
            <a:chOff x="4458377" y="5322529"/>
            <a:chExt cx="5328174" cy="249920"/>
          </a:xfrm>
        </p:grpSpPr>
        <p:sp>
          <p:nvSpPr>
            <p:cNvPr id="23" name="Shape 2555"/>
            <p:cNvSpPr/>
            <p:nvPr/>
          </p:nvSpPr>
          <p:spPr>
            <a:xfrm>
              <a:off x="4458377" y="5322529"/>
              <a:ext cx="230400" cy="230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73" y="17379"/>
                  </a:moveTo>
                  <a:lnTo>
                    <a:pt x="4221" y="3527"/>
                  </a:lnTo>
                  <a:cubicBezTo>
                    <a:pt x="5963" y="1950"/>
                    <a:pt x="8265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35"/>
                    <a:pt x="19650" y="15637"/>
                    <a:pt x="18073" y="17379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8266"/>
                    <a:pt x="1950" y="5963"/>
                    <a:pt x="3527" y="4221"/>
                  </a:cubicBezTo>
                  <a:lnTo>
                    <a:pt x="17379" y="18073"/>
                  </a:lnTo>
                  <a:cubicBezTo>
                    <a:pt x="15637" y="19650"/>
                    <a:pt x="13334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C00000"/>
            </a:solidFill>
            <a:ln w="1270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882649" y="5336557"/>
              <a:ext cx="4903902" cy="235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b="1" u="sng" dirty="0">
                  <a:solidFill>
                    <a:schemeClr val="tx2"/>
                  </a:solidFill>
                </a:rPr>
                <a:t>5</a:t>
              </a:r>
              <a:r>
                <a:rPr lang="ru-RU" dirty="0" smtClean="0">
                  <a:solidFill>
                    <a:schemeClr val="tx2"/>
                  </a:solidFill>
                </a:rPr>
                <a:t> приостановлений права оценочной деятельности</a:t>
              </a:r>
              <a:endParaRPr lang="ru-RU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924020" y="4615912"/>
            <a:ext cx="5326315" cy="305346"/>
            <a:chOff x="4460236" y="5664866"/>
            <a:chExt cx="5326315" cy="305346"/>
          </a:xfrm>
        </p:grpSpPr>
        <p:sp>
          <p:nvSpPr>
            <p:cNvPr id="25" name="Shape 2535"/>
            <p:cNvSpPr/>
            <p:nvPr/>
          </p:nvSpPr>
          <p:spPr>
            <a:xfrm>
              <a:off x="4460236" y="5664866"/>
              <a:ext cx="228541" cy="279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836"/>
                  </a:moveTo>
                  <a:lnTo>
                    <a:pt x="10800" y="5966"/>
                  </a:lnTo>
                  <a:lnTo>
                    <a:pt x="13928" y="8836"/>
                  </a:lnTo>
                  <a:cubicBezTo>
                    <a:pt x="13928" y="8836"/>
                    <a:pt x="10800" y="8836"/>
                    <a:pt x="10800" y="8836"/>
                  </a:cubicBezTo>
                  <a:close/>
                  <a:moveTo>
                    <a:pt x="14400" y="19636"/>
                  </a:moveTo>
                  <a:cubicBezTo>
                    <a:pt x="14400" y="20178"/>
                    <a:pt x="13862" y="20617"/>
                    <a:pt x="13200" y="20617"/>
                  </a:cubicBezTo>
                  <a:lnTo>
                    <a:pt x="2400" y="20617"/>
                  </a:lnTo>
                  <a:cubicBezTo>
                    <a:pt x="1738" y="20617"/>
                    <a:pt x="1200" y="20178"/>
                    <a:pt x="1200" y="19636"/>
                  </a:cubicBezTo>
                  <a:lnTo>
                    <a:pt x="1200" y="6872"/>
                  </a:lnTo>
                  <a:cubicBezTo>
                    <a:pt x="1200" y="6331"/>
                    <a:pt x="1738" y="5891"/>
                    <a:pt x="2400" y="5891"/>
                  </a:cubicBezTo>
                  <a:lnTo>
                    <a:pt x="9600" y="5891"/>
                  </a:lnTo>
                  <a:lnTo>
                    <a:pt x="9600" y="8836"/>
                  </a:lnTo>
                  <a:cubicBezTo>
                    <a:pt x="9600" y="9378"/>
                    <a:pt x="10138" y="9818"/>
                    <a:pt x="10800" y="9818"/>
                  </a:cubicBezTo>
                  <a:lnTo>
                    <a:pt x="14400" y="9818"/>
                  </a:lnTo>
                  <a:cubicBezTo>
                    <a:pt x="14400" y="9818"/>
                    <a:pt x="14400" y="19636"/>
                    <a:pt x="14400" y="19636"/>
                  </a:cubicBezTo>
                  <a:close/>
                  <a:moveTo>
                    <a:pt x="2400" y="4909"/>
                  </a:moveTo>
                  <a:cubicBezTo>
                    <a:pt x="1075" y="4909"/>
                    <a:pt x="0" y="5788"/>
                    <a:pt x="0" y="6872"/>
                  </a:cubicBezTo>
                  <a:lnTo>
                    <a:pt x="0" y="19636"/>
                  </a:lnTo>
                  <a:cubicBezTo>
                    <a:pt x="0" y="20720"/>
                    <a:pt x="1075" y="21600"/>
                    <a:pt x="2400" y="21600"/>
                  </a:cubicBezTo>
                  <a:lnTo>
                    <a:pt x="13200" y="21600"/>
                  </a:lnTo>
                  <a:cubicBezTo>
                    <a:pt x="14525" y="21600"/>
                    <a:pt x="15600" y="20720"/>
                    <a:pt x="15600" y="19636"/>
                  </a:cubicBezTo>
                  <a:lnTo>
                    <a:pt x="15600" y="8836"/>
                  </a:lnTo>
                  <a:lnTo>
                    <a:pt x="11400" y="4909"/>
                  </a:lnTo>
                  <a:cubicBezTo>
                    <a:pt x="11400" y="4909"/>
                    <a:pt x="2400" y="4909"/>
                    <a:pt x="2400" y="4909"/>
                  </a:cubicBezTo>
                  <a:close/>
                  <a:moveTo>
                    <a:pt x="16800" y="3927"/>
                  </a:moveTo>
                  <a:lnTo>
                    <a:pt x="16800" y="1058"/>
                  </a:lnTo>
                  <a:lnTo>
                    <a:pt x="19928" y="3927"/>
                  </a:lnTo>
                  <a:cubicBezTo>
                    <a:pt x="19928" y="3927"/>
                    <a:pt x="16800" y="3927"/>
                    <a:pt x="16800" y="3927"/>
                  </a:cubicBezTo>
                  <a:close/>
                  <a:moveTo>
                    <a:pt x="17400" y="0"/>
                  </a:moveTo>
                  <a:lnTo>
                    <a:pt x="8400" y="0"/>
                  </a:lnTo>
                  <a:cubicBezTo>
                    <a:pt x="7075" y="0"/>
                    <a:pt x="6000" y="879"/>
                    <a:pt x="6000" y="1964"/>
                  </a:cubicBezTo>
                  <a:lnTo>
                    <a:pt x="6000" y="3436"/>
                  </a:lnTo>
                  <a:cubicBezTo>
                    <a:pt x="6000" y="3708"/>
                    <a:pt x="6269" y="3927"/>
                    <a:pt x="6600" y="3927"/>
                  </a:cubicBezTo>
                  <a:cubicBezTo>
                    <a:pt x="6931" y="3927"/>
                    <a:pt x="7200" y="3708"/>
                    <a:pt x="7200" y="3436"/>
                  </a:cubicBezTo>
                  <a:lnTo>
                    <a:pt x="7200" y="1964"/>
                  </a:lnTo>
                  <a:cubicBezTo>
                    <a:pt x="7200" y="1422"/>
                    <a:pt x="7738" y="982"/>
                    <a:pt x="8400" y="982"/>
                  </a:cubicBezTo>
                  <a:lnTo>
                    <a:pt x="15600" y="982"/>
                  </a:lnTo>
                  <a:lnTo>
                    <a:pt x="15600" y="3927"/>
                  </a:lnTo>
                  <a:cubicBezTo>
                    <a:pt x="15600" y="4469"/>
                    <a:pt x="16138" y="4909"/>
                    <a:pt x="16800" y="4909"/>
                  </a:cubicBezTo>
                  <a:lnTo>
                    <a:pt x="20400" y="4909"/>
                  </a:lnTo>
                  <a:lnTo>
                    <a:pt x="20400" y="14727"/>
                  </a:lnTo>
                  <a:cubicBezTo>
                    <a:pt x="20400" y="15269"/>
                    <a:pt x="19862" y="15709"/>
                    <a:pt x="19200" y="15709"/>
                  </a:cubicBezTo>
                  <a:lnTo>
                    <a:pt x="17400" y="15709"/>
                  </a:lnTo>
                  <a:cubicBezTo>
                    <a:pt x="17069" y="15709"/>
                    <a:pt x="16800" y="15929"/>
                    <a:pt x="16800" y="16199"/>
                  </a:cubicBezTo>
                  <a:cubicBezTo>
                    <a:pt x="16800" y="16471"/>
                    <a:pt x="17069" y="16690"/>
                    <a:pt x="17400" y="16690"/>
                  </a:cubicBezTo>
                  <a:lnTo>
                    <a:pt x="19200" y="16690"/>
                  </a:lnTo>
                  <a:cubicBezTo>
                    <a:pt x="20525" y="16690"/>
                    <a:pt x="21600" y="15811"/>
                    <a:pt x="21600" y="14727"/>
                  </a:cubicBezTo>
                  <a:lnTo>
                    <a:pt x="21600" y="3927"/>
                  </a:lnTo>
                  <a:cubicBezTo>
                    <a:pt x="21600" y="3927"/>
                    <a:pt x="17400" y="0"/>
                    <a:pt x="17400" y="0"/>
                  </a:cubicBezTo>
                  <a:close/>
                </a:path>
              </a:pathLst>
            </a:custGeom>
            <a:solidFill>
              <a:srgbClr val="C00000"/>
            </a:solidFill>
            <a:ln w="12700">
              <a:noFill/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rgbClr val="C0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82649" y="5734320"/>
              <a:ext cx="4903902" cy="235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 anchorCtr="0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b="1" u="sng" dirty="0" smtClean="0">
                  <a:solidFill>
                    <a:schemeClr val="tx2"/>
                  </a:solidFill>
                </a:rPr>
                <a:t>11</a:t>
              </a:r>
              <a:r>
                <a:rPr lang="ru-RU" dirty="0" smtClean="0">
                  <a:solidFill>
                    <a:schemeClr val="tx2"/>
                  </a:solidFill>
                </a:rPr>
                <a:t> предписаний об устранении нарушений</a:t>
              </a:r>
              <a:endParaRPr lang="ru-RU" dirty="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85365806"/>
              </p:ext>
            </p:extLst>
          </p:nvPr>
        </p:nvGraphicFramePr>
        <p:xfrm>
          <a:off x="888763" y="3961506"/>
          <a:ext cx="2444098" cy="2004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Shape 2625"/>
          <p:cNvSpPr/>
          <p:nvPr/>
        </p:nvSpPr>
        <p:spPr>
          <a:xfrm>
            <a:off x="3128594" y="5616508"/>
            <a:ext cx="279328" cy="228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rgbClr val="C00000"/>
          </a:solidFill>
          <a:ln w="12700">
            <a:noFill/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535"/>
          <p:cNvSpPr/>
          <p:nvPr/>
        </p:nvSpPr>
        <p:spPr>
          <a:xfrm>
            <a:off x="708140" y="4528701"/>
            <a:ext cx="228541" cy="279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rgbClr val="C00000"/>
          </a:solidFill>
          <a:ln w="12700">
            <a:noFill/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11564" y="3962955"/>
            <a:ext cx="204740" cy="2881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600" baseline="0" dirty="0" smtClean="0">
                <a:ln w="0">
                  <a:solidFill>
                    <a:schemeClr val="accent1"/>
                  </a:solidFill>
                </a:ln>
                <a:solidFill>
                  <a:srgbClr val="C00000"/>
                </a:solidFill>
              </a:rPr>
              <a:t>₽</a:t>
            </a:r>
          </a:p>
        </p:txBody>
      </p:sp>
      <p:sp>
        <p:nvSpPr>
          <p:cNvPr id="35" name="Shape 2555"/>
          <p:cNvSpPr/>
          <p:nvPr/>
        </p:nvSpPr>
        <p:spPr>
          <a:xfrm>
            <a:off x="2205093" y="3968246"/>
            <a:ext cx="230400" cy="230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35"/>
                  <a:pt x="19650" y="15637"/>
                  <a:pt x="18073" y="1737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8266"/>
                  <a:pt x="1950" y="5963"/>
                  <a:pt x="3527" y="4221"/>
                </a:cubicBezTo>
                <a:lnTo>
                  <a:pt x="17379" y="18073"/>
                </a:lnTo>
                <a:cubicBezTo>
                  <a:pt x="15637" y="19650"/>
                  <a:pt x="13334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C00000"/>
          </a:solidFill>
          <a:ln w="12700">
            <a:noFill/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49955" y="4827674"/>
            <a:ext cx="321714" cy="26299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ru-RU" sz="2000" b="1" spc="50" dirty="0" smtClean="0">
                <a:ln w="952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92</a:t>
            </a:r>
            <a:endParaRPr lang="ru-RU" sz="2000" b="1" spc="50" dirty="0">
              <a:ln w="952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1185097"/>
            <a:ext cx="9906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Меры к оценщикам по результатам рассмотрения жалоб в СРОО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11297" y="-2744"/>
            <a:ext cx="7996063" cy="908383"/>
          </a:xfrm>
          <a:prstGeom prst="rect">
            <a:avLst/>
          </a:prstGeom>
        </p:spPr>
      </p:pic>
      <p:pic>
        <p:nvPicPr>
          <p:cNvPr id="43" name="Picture 4" descr="C:\Users\KondakovDV\Desktop\logo_hom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7" y="0"/>
            <a:ext cx="1444651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1572426" y="57912"/>
            <a:ext cx="714428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/>
              <a:t>Работа САР Банка России по жалобам </a:t>
            </a:r>
            <a:endParaRPr lang="ru-RU" altLang="ru-RU" sz="2000" b="1" dirty="0" smtClean="0"/>
          </a:p>
          <a:p>
            <a:pPr algn="ctr"/>
            <a:r>
              <a:rPr lang="ru-RU" altLang="ru-RU" sz="2000" b="1" dirty="0" smtClean="0"/>
              <a:t>с </a:t>
            </a:r>
            <a:r>
              <a:rPr lang="ru-RU" altLang="ru-RU" sz="2000" b="1" dirty="0"/>
              <a:t>01.01.2017 – </a:t>
            </a:r>
            <a:r>
              <a:rPr lang="ru-RU" altLang="ru-RU" sz="2000" b="1" dirty="0" smtClean="0"/>
              <a:t>01.11.2018</a:t>
            </a: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74270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BRF print">
      <a:dk1>
        <a:srgbClr val="000000"/>
      </a:dk1>
      <a:lt1>
        <a:sysClr val="window" lastClr="FFFFFF"/>
      </a:lt1>
      <a:dk2>
        <a:srgbClr val="000000"/>
      </a:dk2>
      <a:lt2>
        <a:srgbClr val="E7E6E6"/>
      </a:lt2>
      <a:accent1>
        <a:srgbClr val="77777A"/>
      </a:accent1>
      <a:accent2>
        <a:srgbClr val="89B4E0"/>
      </a:accent2>
      <a:accent3>
        <a:srgbClr val="ABA9D4"/>
      </a:accent3>
      <a:accent4>
        <a:srgbClr val="C3B8BA"/>
      </a:accent4>
      <a:accent5>
        <a:srgbClr val="C88683"/>
      </a:accent5>
      <a:accent6>
        <a:srgbClr val="D3B599"/>
      </a:accent6>
      <a:hlink>
        <a:srgbClr val="0F0F0F"/>
      </a:hlink>
      <a:folHlink>
        <a:srgbClr val="0F0F0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lnSpc>
            <a:spcPct val="90000"/>
          </a:lnSpc>
          <a:defRPr sz="2000" cap="none" baseline="0"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49819</TotalTime>
  <Words>281</Words>
  <Application>Microsoft Office PowerPoint</Application>
  <PresentationFormat>Лист A4 (210x297 мм)</PresentationFormat>
  <Paragraphs>100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Тема Office</vt:lpstr>
      <vt:lpstr>1_Специальное оформление</vt:lpstr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Апёнова Анна Николаевна</dc:creator>
  <cp:lastModifiedBy>user</cp:lastModifiedBy>
  <cp:revision>1975</cp:revision>
  <cp:lastPrinted>2018-11-23T13:51:17Z</cp:lastPrinted>
  <dcterms:created xsi:type="dcterms:W3CDTF">2014-11-11T13:51:28Z</dcterms:created>
  <dcterms:modified xsi:type="dcterms:W3CDTF">2018-11-25T15:44:21Z</dcterms:modified>
</cp:coreProperties>
</file>