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2"/>
  </p:notesMasterIdLst>
  <p:handoutMasterIdLst>
    <p:handoutMasterId r:id="rId13"/>
  </p:handoutMasterIdLst>
  <p:sldIdLst>
    <p:sldId id="260" r:id="rId6"/>
    <p:sldId id="386" r:id="rId7"/>
    <p:sldId id="385" r:id="rId8"/>
    <p:sldId id="382" r:id="rId9"/>
    <p:sldId id="384" r:id="rId10"/>
    <p:sldId id="375" r:id="rId11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86"/>
            <p14:sldId id="385"/>
            <p14:sldId id="382"/>
            <p14:sldId id="384"/>
            <p14:sldId id="3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E3EBF5"/>
    <a:srgbClr val="C2CDE2"/>
    <a:srgbClr val="CEDDF1"/>
    <a:srgbClr val="CBD3E8"/>
    <a:srgbClr val="217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200" autoAdjust="0"/>
  </p:normalViewPr>
  <p:slideViewPr>
    <p:cSldViewPr>
      <p:cViewPr varScale="1">
        <p:scale>
          <a:sx n="84" d="100"/>
          <a:sy n="84" d="100"/>
        </p:scale>
        <p:origin x="-714" y="-90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30.07.2018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30.07.2018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00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348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30.07.2018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30.07.2018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30.07.2018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30.07.2018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30.07.2018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30.07.2018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30.07.2018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30.07.2018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30.07.2018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824611" y="2420888"/>
            <a:ext cx="6264696" cy="3561225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altLang="ru-RU" sz="3800" dirty="0">
                <a:solidFill>
                  <a:schemeClr val="bg1"/>
                </a:solidFill>
              </a:rPr>
              <a:t>о</a:t>
            </a:r>
            <a:r>
              <a:rPr lang="ru-RU" altLang="ru-RU" sz="3800" dirty="0" smtClean="0">
                <a:solidFill>
                  <a:schemeClr val="bg1"/>
                </a:solidFill>
              </a:rPr>
              <a:t> создании механизма контроля качества деятельности оценщиков </a:t>
            </a:r>
            <a:br>
              <a:rPr lang="ru-RU" altLang="ru-RU" sz="3800" dirty="0" smtClean="0">
                <a:solidFill>
                  <a:schemeClr val="bg1"/>
                </a:solidFill>
              </a:rPr>
            </a:br>
            <a:r>
              <a:rPr lang="ru-RU" altLang="ru-RU" sz="3800" dirty="0" smtClean="0">
                <a:solidFill>
                  <a:schemeClr val="bg1"/>
                </a:solidFill>
              </a:rPr>
              <a:t>и саморегулируемых организаций оценщиков</a:t>
            </a:r>
          </a:p>
          <a:p>
            <a:pPr>
              <a:defRPr/>
            </a:pPr>
            <a:endParaRPr lang="ru-RU" altLang="ru-RU" sz="380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altLang="ru-RU" sz="3400" b="0" dirty="0" smtClean="0">
                <a:solidFill>
                  <a:schemeClr val="bg1"/>
                </a:solidFill>
              </a:rPr>
              <a:t>(предложения к обсуждению)</a:t>
            </a:r>
            <a:r>
              <a:rPr lang="ru-RU" altLang="ru-RU" sz="4100" dirty="0">
                <a:solidFill>
                  <a:schemeClr val="bg1"/>
                </a:solidFill>
              </a:rPr>
              <a:t/>
            </a:r>
            <a:br>
              <a:rPr lang="ru-RU" altLang="ru-RU" sz="4100" dirty="0">
                <a:solidFill>
                  <a:schemeClr val="bg1"/>
                </a:solidFill>
              </a:rPr>
            </a:br>
            <a:endParaRPr lang="ru-RU" altLang="ru-RU" sz="41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60372" y="1916832"/>
            <a:ext cx="47525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СОВЕТ ПО ОЦЕНОЧНОЙ </a:t>
            </a:r>
            <a:r>
              <a:rPr kumimoji="0" lang="ru-RU" altLang="ru-RU" sz="14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ДЕЯТЕЛЬНОСТИ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2018 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Создание механизма контроля качества деятельности  оценщиков и СРО оценщиков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51884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20155" y="1149190"/>
            <a:ext cx="3024336" cy="1336923"/>
          </a:xfrm>
          <a:prstGeom prst="round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механизма контроля качества деятельности оценщиков </a:t>
            </a:r>
            <a:b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 оценщиков</a:t>
            </a:r>
            <a:endParaRPr lang="ru-RU" sz="16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2163" y="2873165"/>
            <a:ext cx="2952328" cy="134652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рабочего органа Совета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оценочной деятельности по рассмотрению апелляций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заявителей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рассмотрения жалобы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саморегулируемой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 оценщиков 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92163" y="4604364"/>
            <a:ext cx="2952330" cy="6918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более эффективного надзора за СРО 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2230023" y="4219688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231173" y="2504750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392563" y="1408935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Основные </a:t>
            </a: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предпосылки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введения </a:t>
            </a:r>
            <a:b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</a:b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дополнительного механизма контроля качества деятельности оценщиков и СРО оценщиков:</a:t>
            </a:r>
            <a:endParaRPr lang="ru-RU" sz="16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721787" y="2765443"/>
            <a:ext cx="5071376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действующим </a:t>
            </a:r>
            <a:r>
              <a:rPr lang="ru-RU" altLang="ru-RU" sz="1400" dirty="0">
                <a:solidFill>
                  <a:srgbClr val="0070C0"/>
                </a:solidFill>
              </a:rPr>
              <a:t>законодательством предусмотрена возможность обжалования результатов проверки только </a:t>
            </a:r>
            <a:r>
              <a:rPr lang="ru-RU" altLang="ru-RU" sz="1400" dirty="0" smtClean="0">
                <a:solidFill>
                  <a:srgbClr val="0070C0"/>
                </a:solidFill>
              </a:rPr>
              <a:t>в </a:t>
            </a:r>
            <a:r>
              <a:rPr lang="ru-RU" altLang="ru-RU" sz="1400" dirty="0">
                <a:solidFill>
                  <a:srgbClr val="0070C0"/>
                </a:solidFill>
              </a:rPr>
              <a:t>той же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 (коллегиальный орган управления</a:t>
            </a:r>
            <a:r>
              <a:rPr lang="ru-RU" altLang="ru-RU" sz="1400" dirty="0" smtClean="0">
                <a:solidFill>
                  <a:srgbClr val="0070C0"/>
                </a:solidFill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действующая </a:t>
            </a:r>
            <a:r>
              <a:rPr lang="ru-RU" altLang="ru-RU" sz="1400" dirty="0">
                <a:solidFill>
                  <a:srgbClr val="0070C0"/>
                </a:solidFill>
              </a:rPr>
              <a:t>система </a:t>
            </a:r>
            <a:r>
              <a:rPr lang="ru-RU" altLang="ru-RU" sz="1400" dirty="0" smtClean="0">
                <a:solidFill>
                  <a:srgbClr val="0070C0"/>
                </a:solidFill>
              </a:rPr>
              <a:t>саморегулирования </a:t>
            </a:r>
            <a:r>
              <a:rPr lang="ru-RU" altLang="ru-RU" sz="1400" dirty="0">
                <a:solidFill>
                  <a:srgbClr val="0070C0"/>
                </a:solidFill>
              </a:rPr>
              <a:t>оценочной деятельности </a:t>
            </a:r>
            <a:r>
              <a:rPr lang="ru-RU" altLang="ru-RU" sz="1400" dirty="0" smtClean="0">
                <a:solidFill>
                  <a:srgbClr val="0070C0"/>
                </a:solidFill>
              </a:rPr>
              <a:t>не предусматривает оценку принятия решений СРО оценщиков при осуществлении надзора;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надзор </a:t>
            </a:r>
            <a:r>
              <a:rPr lang="ru-RU" altLang="ru-RU" sz="1400" dirty="0" err="1">
                <a:solidFill>
                  <a:srgbClr val="0070C0"/>
                </a:solidFill>
              </a:rPr>
              <a:t>Росреестра</a:t>
            </a:r>
            <a:r>
              <a:rPr lang="ru-RU" altLang="ru-RU" sz="1400" dirty="0">
                <a:solidFill>
                  <a:srgbClr val="0070C0"/>
                </a:solidFill>
              </a:rPr>
              <a:t> не распространяется на членов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 (отсутствие «внешнего» контроля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за </a:t>
            </a:r>
            <a:r>
              <a:rPr lang="ru-RU" altLang="ru-RU" sz="1400" dirty="0">
                <a:solidFill>
                  <a:srgbClr val="0070C0"/>
                </a:solidFill>
              </a:rPr>
              <a:t>деятельностью членов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</a:t>
            </a:r>
            <a:r>
              <a:rPr lang="ru-RU" altLang="ru-RU" sz="1400" dirty="0" smtClean="0">
                <a:solidFill>
                  <a:srgbClr val="0070C0"/>
                </a:solidFill>
              </a:rPr>
              <a:t>).</a:t>
            </a:r>
            <a:r>
              <a:rPr lang="ru-RU" altLang="ru-RU" sz="1500" b="1" dirty="0" smtClean="0">
                <a:solidFill>
                  <a:srgbClr val="0070C0"/>
                </a:solidFill>
              </a:rPr>
              <a:t>     </a:t>
            </a:r>
            <a:endParaRPr lang="ru-RU" altLang="ru-RU" sz="1500" b="1" dirty="0">
              <a:solidFill>
                <a:srgbClr val="0070C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752603" y="2466835"/>
            <a:ext cx="496855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92161" y="5640758"/>
            <a:ext cx="2952330" cy="6918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осуществления контроля СРО оценщиков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деятельностью своих членов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232323" y="5296233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160315" y="203200"/>
            <a:ext cx="7992888" cy="478354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Рабочий орган по рассмотрению апелляций заявителей на результат рассмотрения жалобы 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76139" y="1397993"/>
            <a:ext cx="48184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/>
              <a:t>Цели </a:t>
            </a:r>
            <a:r>
              <a:rPr lang="ru-RU" sz="1600" b="1" dirty="0"/>
              <a:t>создания рабочего </a:t>
            </a:r>
            <a:r>
              <a:rPr lang="ru-RU" sz="1600" b="1" dirty="0" smtClean="0"/>
              <a:t>органа</a:t>
            </a:r>
            <a:br>
              <a:rPr lang="ru-RU" sz="1600" b="1" dirty="0" smtClean="0"/>
            </a:br>
            <a:r>
              <a:rPr lang="ru-RU" sz="1600" b="1" dirty="0" smtClean="0"/>
              <a:t>по </a:t>
            </a:r>
            <a:r>
              <a:rPr lang="ru-RU" sz="1600" b="1" dirty="0"/>
              <a:t>рассмотрению апелляций заявителей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на </a:t>
            </a:r>
            <a:r>
              <a:rPr lang="ru-RU" sz="1600" b="1" dirty="0"/>
              <a:t>результат рассмотрения жалобы саморегулируемой </a:t>
            </a:r>
            <a:r>
              <a:rPr lang="ru-RU" sz="1600" b="1" dirty="0" smtClean="0"/>
              <a:t>организацией </a:t>
            </a:r>
            <a:r>
              <a:rPr lang="ru-RU" sz="1600" b="1" dirty="0"/>
              <a:t>оценщиков</a:t>
            </a:r>
            <a:r>
              <a:rPr lang="ru-RU" sz="1600" b="1" dirty="0" smtClean="0"/>
              <a:t>:</a:t>
            </a:r>
            <a:endParaRPr lang="ru-RU" sz="15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56914" y="3212976"/>
            <a:ext cx="474266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создание независимой системы рассмотрения спорных оценок</a:t>
            </a:r>
            <a:r>
              <a:rPr lang="ru-RU" altLang="ru-RU" sz="1400" dirty="0" smtClean="0">
                <a:solidFill>
                  <a:srgbClr val="0070C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предупреждение некачественного проведения контрольных мероприятий со стороны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0662" y="2708920"/>
            <a:ext cx="44694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28121" y="1397993"/>
            <a:ext cx="48146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/>
              <a:t>Функции </a:t>
            </a:r>
            <a:r>
              <a:rPr lang="ru-RU" sz="1600" b="1" dirty="0"/>
              <a:t>рабочего </a:t>
            </a:r>
            <a:r>
              <a:rPr lang="ru-RU" sz="1600" b="1" dirty="0" smtClean="0"/>
              <a:t>органа</a:t>
            </a:r>
            <a:br>
              <a:rPr lang="ru-RU" sz="1600" b="1" dirty="0" smtClean="0"/>
            </a:br>
            <a:r>
              <a:rPr lang="ru-RU" sz="1600" b="1" dirty="0" smtClean="0"/>
              <a:t>по </a:t>
            </a:r>
            <a:r>
              <a:rPr lang="ru-RU" sz="1600" b="1" dirty="0"/>
              <a:t>рассмотрению апелляций заявителей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на </a:t>
            </a:r>
            <a:r>
              <a:rPr lang="ru-RU" sz="1600" b="1" dirty="0"/>
              <a:t>результат рассмотрения жалобы саморегулируемой </a:t>
            </a:r>
            <a:r>
              <a:rPr lang="ru-RU" sz="1600" b="1" dirty="0" smtClean="0"/>
              <a:t>организацией </a:t>
            </a:r>
            <a:r>
              <a:rPr lang="ru-RU" sz="1600" b="1" dirty="0"/>
              <a:t>оценщиков</a:t>
            </a:r>
            <a:r>
              <a:rPr lang="ru-RU" sz="1600" b="1" dirty="0" smtClean="0"/>
              <a:t>:</a:t>
            </a:r>
            <a:endParaRPr lang="ru-RU" sz="15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900738" y="2708920"/>
            <a:ext cx="44694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805507" y="2996952"/>
            <a:ext cx="4742661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рассмотрение апелляций заявителей, поданных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на </a:t>
            </a:r>
            <a:r>
              <a:rPr lang="ru-RU" altLang="ru-RU" sz="1400" dirty="0">
                <a:solidFill>
                  <a:srgbClr val="0070C0"/>
                </a:solidFill>
              </a:rPr>
              <a:t>результат рассмотрения жалобы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</a:t>
            </a:r>
            <a:r>
              <a:rPr lang="ru-RU" altLang="ru-RU" sz="1400" dirty="0" smtClean="0">
                <a:solidFill>
                  <a:srgbClr val="0070C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выработка предложений по совершенствованию законодательства об оценочной деятельности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в </a:t>
            </a:r>
            <a:r>
              <a:rPr lang="ru-RU" altLang="ru-RU" sz="1400" dirty="0">
                <a:solidFill>
                  <a:srgbClr val="0070C0"/>
                </a:solidFill>
              </a:rPr>
              <a:t>части рассмотрения жалоб</a:t>
            </a:r>
            <a:r>
              <a:rPr lang="ru-RU" altLang="ru-RU" sz="1400" dirty="0" smtClean="0">
                <a:solidFill>
                  <a:srgbClr val="0070C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обобщение практики рассмотрения жалоб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 и формирование рекомендаций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по </a:t>
            </a:r>
            <a:r>
              <a:rPr lang="ru-RU" altLang="ru-RU" sz="1400" dirty="0">
                <a:solidFill>
                  <a:srgbClr val="0070C0"/>
                </a:solidFill>
              </a:rPr>
              <a:t>их рассмотрению.</a:t>
            </a:r>
          </a:p>
        </p:txBody>
      </p:sp>
    </p:spTree>
    <p:extLst>
      <p:ext uri="{BB962C8B-B14F-4D97-AF65-F5344CB8AC3E}">
        <p14:creationId xmlns:p14="http://schemas.microsoft.com/office/powerpoint/2010/main" val="373418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160315" y="203200"/>
            <a:ext cx="802783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70C0"/>
                </a:solidFill>
                <a:cs typeface="Arial" pitchFamily="34" charset="0"/>
              </a:rPr>
              <a:t>Вопросы, связанные с функционированием Рабочего органа по рассмотрению апелляций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>
                <a:cs typeface="Arial" charset="0"/>
              </a:rPr>
              <a:t/>
            </a:r>
            <a:br>
              <a:rPr lang="ru-RU" altLang="ru-RU" sz="1800" dirty="0">
                <a:cs typeface="Arial" charset="0"/>
              </a:rPr>
            </a:b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2552" y="2348880"/>
            <a:ext cx="4742661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т</a:t>
            </a:r>
            <a:r>
              <a:rPr lang="ru-RU" altLang="ru-RU" sz="1400" dirty="0" smtClean="0">
                <a:solidFill>
                  <a:srgbClr val="0070C0"/>
                </a:solidFill>
              </a:rPr>
              <a:t>ребования </a:t>
            </a:r>
            <a:r>
              <a:rPr lang="ru-RU" altLang="ru-RU" sz="1400" dirty="0" smtClean="0">
                <a:solidFill>
                  <a:srgbClr val="0070C0"/>
                </a:solidFill>
              </a:rPr>
              <a:t>к </a:t>
            </a:r>
            <a:r>
              <a:rPr lang="ru-RU" altLang="ru-RU" sz="1400" dirty="0" smtClean="0">
                <a:solidFill>
                  <a:srgbClr val="0070C0"/>
                </a:solidFill>
              </a:rPr>
              <a:t>составу </a:t>
            </a:r>
            <a:r>
              <a:rPr lang="ru-RU" altLang="ru-RU" sz="1400" dirty="0" smtClean="0">
                <a:solidFill>
                  <a:srgbClr val="0070C0"/>
                </a:solidFill>
              </a:rPr>
              <a:t>рабочего органа;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полномочия рабочего органа;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критерии </a:t>
            </a:r>
            <a:r>
              <a:rPr lang="ru-RU" altLang="ru-RU" sz="1400" dirty="0">
                <a:solidFill>
                  <a:srgbClr val="0070C0"/>
                </a:solidFill>
              </a:rPr>
              <a:t>для обращения заявителей в рабочий орган (вид объекта оценки, цель оценки, стоимость объекта оценки, заказчик оценки</a:t>
            </a:r>
            <a:r>
              <a:rPr lang="ru-RU" altLang="ru-RU" sz="1400" dirty="0" smtClean="0">
                <a:solidFill>
                  <a:srgbClr val="0070C0"/>
                </a:solidFill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срок, в течение которого у заявителей существует возможность подачи апелляции в рабочий орган;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срок рассмотрения рабочим органом апелляций заявителей и принятия решения;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последствия принятия рабочим органом решения для заявителей, заказчиков оценки, оценщиков </a:t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и СРО оценщиков.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4246" y="1124744"/>
            <a:ext cx="5050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/>
              <a:t>Основные аспекты деятельности </a:t>
            </a:r>
            <a:r>
              <a:rPr lang="ru-RU" sz="1600" b="1" dirty="0" smtClean="0"/>
              <a:t>рабочего органа по </a:t>
            </a:r>
            <a:r>
              <a:rPr lang="ru-RU" sz="1600" b="1" dirty="0"/>
              <a:t>рассмотрению </a:t>
            </a:r>
            <a:r>
              <a:rPr lang="ru-RU" sz="1600" b="1" dirty="0" smtClean="0"/>
              <a:t>апелляций </a:t>
            </a:r>
            <a:br>
              <a:rPr lang="ru-RU" sz="1600" b="1" dirty="0" smtClean="0"/>
            </a:br>
            <a:r>
              <a:rPr lang="ru-RU" sz="1600" b="1" dirty="0" smtClean="0"/>
              <a:t>заявителей на </a:t>
            </a:r>
            <a:r>
              <a:rPr lang="ru-RU" sz="1600" b="1" dirty="0"/>
              <a:t>результат рассмотрения </a:t>
            </a:r>
            <a:r>
              <a:rPr lang="ru-RU" sz="1600" b="1" dirty="0" smtClean="0"/>
              <a:t>жалобы, которые необходимо определить:</a:t>
            </a:r>
            <a:endParaRPr lang="ru-RU" sz="16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770916" y="2349671"/>
            <a:ext cx="467032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особые статус и полномочия рабочего органа </a:t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по рассмотрению апелляций заявителей </a:t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на результат рассмотрения жалобы СРО оценщиков;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обязательность решений </a:t>
            </a:r>
            <a:r>
              <a:rPr lang="ru-RU" altLang="ru-RU" sz="1400" dirty="0">
                <a:solidFill>
                  <a:srgbClr val="0070C0"/>
                </a:solidFill>
              </a:rPr>
              <a:t>рабочего органа для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оценщиков в </a:t>
            </a:r>
            <a:r>
              <a:rPr lang="ru-RU" altLang="ru-RU" sz="1400" dirty="0">
                <a:solidFill>
                  <a:srgbClr val="0070C0"/>
                </a:solidFill>
              </a:rPr>
              <a:t>части применения мер дисциплинарного </a:t>
            </a:r>
            <a:r>
              <a:rPr lang="ru-RU" altLang="ru-RU" sz="1400" dirty="0" smtClean="0">
                <a:solidFill>
                  <a:srgbClr val="0070C0"/>
                </a:solidFill>
              </a:rPr>
              <a:t>воздействия</a:t>
            </a:r>
            <a:r>
              <a:rPr lang="ru-RU" altLang="ru-RU" sz="1400" dirty="0">
                <a:solidFill>
                  <a:srgbClr val="0070C0"/>
                </a:solidFill>
              </a:rPr>
              <a:t>;</a:t>
            </a:r>
            <a:endParaRPr lang="ru-RU" altLang="ru-RU" sz="1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ru-RU" altLang="ru-RU" sz="14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дополнение требований к договору на проведение оценки положениями, касающимися  последствий доказанного некачественного предоставления оценочных услуг.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00860" y="2201962"/>
            <a:ext cx="4606047" cy="108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80869" y="1247854"/>
            <a:ext cx="50504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/>
              <a:t>Для реализации предлагаемого механизма необходима подготовка изменений законодательства, предусматривающих:</a:t>
            </a:r>
            <a:endParaRPr lang="ru-RU" sz="16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796795" y="2201962"/>
            <a:ext cx="44694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9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32323" y="179904"/>
            <a:ext cx="802783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Вопросы, связанные с функционированием Рабочего органа по рассмотрению апелляций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51884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03933" y="1546443"/>
            <a:ext cx="6840760" cy="1070552"/>
          </a:xfrm>
          <a:prstGeom prst="round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Решения, которые могут быть приняты рабочим органом </a:t>
            </a:r>
            <a:br>
              <a:rPr 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(обязательны для исполнения СРО оценщиков)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152890" y="3059215"/>
            <a:ext cx="86490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152890" y="3059215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891314" y="3085728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632457" y="3068960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397464" y="3059215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524313" y="2607010"/>
            <a:ext cx="0" cy="435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5528" y="3059215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801941" y="3062984"/>
            <a:ext cx="0" cy="576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00679" y="3663943"/>
            <a:ext cx="1541277" cy="214132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подтверждении объективности проведенной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 проверки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вынесенного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итогам проведенной проверки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20676" y="3663942"/>
            <a:ext cx="1541277" cy="214132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установлении обязанности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 провести проверку (в случаете отказа в проведении проверки)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16499" y="3666092"/>
            <a:ext cx="1665045" cy="213917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установлении обязанности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 провести повторную проверку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если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проведении проверки рассматривались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материалы)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652702" y="3667663"/>
            <a:ext cx="1541277" cy="213760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установлении обязанности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 пересмотреть меру дисциплинарного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воздействия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44890" y="3661792"/>
            <a:ext cx="1541277" cy="214347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установлении обязанности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 применить меру дисциплинарного воздействия, указанную рабочим органом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049730" y="3661792"/>
            <a:ext cx="1541277" cy="214347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продлении рассмотрения апелляции</a:t>
            </a:r>
          </a:p>
        </p:txBody>
      </p:sp>
    </p:spTree>
    <p:extLst>
      <p:ext uri="{BB962C8B-B14F-4D97-AF65-F5344CB8AC3E}">
        <p14:creationId xmlns:p14="http://schemas.microsoft.com/office/powerpoint/2010/main" val="1826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82434</TotalTime>
  <Words>285</Words>
  <Application>Microsoft Office PowerPoint</Application>
  <PresentationFormat>Произвольный</PresentationFormat>
  <Paragraphs>67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Создание механизма контроля качества деятельности  оценщиков и СРО оценщиков  </vt:lpstr>
      <vt:lpstr>Рабочий орган по рассмотрению апелляций заявителей на результат рассмотрения жалобы   </vt:lpstr>
      <vt:lpstr>Вопросы, связанные с функционированием Рабочего органа по рассмотрению апелляций    </vt:lpstr>
      <vt:lpstr>Вопросы, связанные с функционированием Рабочего органа по рассмотрению апелляций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Вернер Ольга Андреевна</cp:lastModifiedBy>
  <cp:revision>403</cp:revision>
  <cp:lastPrinted>2018-07-23T10:39:17Z</cp:lastPrinted>
  <dcterms:created xsi:type="dcterms:W3CDTF">2017-04-10T17:00:47Z</dcterms:created>
  <dcterms:modified xsi:type="dcterms:W3CDTF">2018-07-30T15:58:14Z</dcterms:modified>
</cp:coreProperties>
</file>