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85" r:id="rId3"/>
    <p:sldId id="269" r:id="rId4"/>
    <p:sldId id="267" r:id="rId5"/>
    <p:sldId id="270" r:id="rId6"/>
    <p:sldId id="286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45" autoAdjust="0"/>
  </p:normalViewPr>
  <p:slideViewPr>
    <p:cSldViewPr snapToGrid="0">
      <p:cViewPr varScale="1">
        <p:scale>
          <a:sx n="87" d="100"/>
          <a:sy n="87" d="100"/>
        </p:scale>
        <p:origin x="5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Лист1!$A$2:$A$30</c:f>
              <c:strCache>
                <c:ptCount val="29"/>
                <c:pt idx="0">
                  <c:v>Астраханская область</c:v>
                </c:pt>
                <c:pt idx="1">
                  <c:v>Иркутская область</c:v>
                </c:pt>
                <c:pt idx="2">
                  <c:v>Калужская область</c:v>
                </c:pt>
                <c:pt idx="3">
                  <c:v>Камчатский край</c:v>
                </c:pt>
                <c:pt idx="4">
                  <c:v>Карачаево-Черкесская Республика</c:v>
                </c:pt>
                <c:pt idx="5">
                  <c:v>Краснодарский край</c:v>
                </c:pt>
                <c:pt idx="6">
                  <c:v>Красноярский край</c:v>
                </c:pt>
                <c:pt idx="7">
                  <c:v>Ленинградская область</c:v>
                </c:pt>
                <c:pt idx="8">
                  <c:v>Липецкая область</c:v>
                </c:pt>
                <c:pt idx="9">
                  <c:v>Москва</c:v>
                </c:pt>
                <c:pt idx="10">
                  <c:v>Московская область</c:v>
                </c:pt>
                <c:pt idx="11">
                  <c:v>Новгородская область</c:v>
                </c:pt>
                <c:pt idx="12">
                  <c:v>Пензенская область</c:v>
                </c:pt>
                <c:pt idx="13">
                  <c:v>Приморский край</c:v>
                </c:pt>
                <c:pt idx="14">
                  <c:v>Республика Башкортостан</c:v>
                </c:pt>
                <c:pt idx="15">
                  <c:v>Республика Коми</c:v>
                </c:pt>
                <c:pt idx="16">
                  <c:v>Республика Хакасия</c:v>
                </c:pt>
                <c:pt idx="17">
                  <c:v>Санкт-Петербург</c:v>
                </c:pt>
                <c:pt idx="18">
                  <c:v>Саратовская область</c:v>
                </c:pt>
                <c:pt idx="19">
                  <c:v>Тамбовская область</c:v>
                </c:pt>
                <c:pt idx="20">
                  <c:v>Владимирская область</c:v>
                </c:pt>
                <c:pt idx="21">
                  <c:v>Волгоградская область</c:v>
                </c:pt>
                <c:pt idx="22">
                  <c:v>Костромская область</c:v>
                </c:pt>
                <c:pt idx="23">
                  <c:v>Курская область</c:v>
                </c:pt>
                <c:pt idx="24">
                  <c:v>Рязанская область</c:v>
                </c:pt>
                <c:pt idx="25">
                  <c:v>Ставропольский край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F0-4543-8708-6E662B758C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Калужская область</c:v>
                </c:pt>
                <c:pt idx="1">
                  <c:v>Камчатский край</c:v>
                </c:pt>
                <c:pt idx="2">
                  <c:v>Ленинградская область</c:v>
                </c:pt>
                <c:pt idx="3">
                  <c:v>Москва</c:v>
                </c:pt>
                <c:pt idx="4">
                  <c:v>Московская область</c:v>
                </c:pt>
                <c:pt idx="5">
                  <c:v>Пензенская область</c:v>
                </c:pt>
                <c:pt idx="6">
                  <c:v>Астраханская область</c:v>
                </c:pt>
                <c:pt idx="7">
                  <c:v>Владимирская область</c:v>
                </c:pt>
                <c:pt idx="8">
                  <c:v>Волгоградская область</c:v>
                </c:pt>
                <c:pt idx="9">
                  <c:v>Иркутская область</c:v>
                </c:pt>
                <c:pt idx="10">
                  <c:v>Карачаево-Черкесская Республика</c:v>
                </c:pt>
                <c:pt idx="11">
                  <c:v>Костромская область</c:v>
                </c:pt>
                <c:pt idx="12">
                  <c:v>Краснодарский край</c:v>
                </c:pt>
                <c:pt idx="13">
                  <c:v>Красноярский край</c:v>
                </c:pt>
                <c:pt idx="14">
                  <c:v>Курская область</c:v>
                </c:pt>
                <c:pt idx="15">
                  <c:v>Липецкая область</c:v>
                </c:pt>
                <c:pt idx="16">
                  <c:v>Новгородская область</c:v>
                </c:pt>
                <c:pt idx="17">
                  <c:v>Приморский край</c:v>
                </c:pt>
                <c:pt idx="18">
                  <c:v>Республика Башкортостан</c:v>
                </c:pt>
                <c:pt idx="19">
                  <c:v>Республика Коми</c:v>
                </c:pt>
                <c:pt idx="20">
                  <c:v>Республика Хакасия</c:v>
                </c:pt>
                <c:pt idx="21">
                  <c:v>Рязанская область</c:v>
                </c:pt>
                <c:pt idx="22">
                  <c:v>Санкт-Петербург</c:v>
                </c:pt>
                <c:pt idx="23">
                  <c:v>Саратовская область</c:v>
                </c:pt>
                <c:pt idx="24">
                  <c:v>Ставропольский край</c:v>
                </c:pt>
                <c:pt idx="25">
                  <c:v>Тамбовская область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0.6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Курская область</c:v>
                </c:pt>
                <c:pt idx="1">
                  <c:v>Иркутская область</c:v>
                </c:pt>
                <c:pt idx="2">
                  <c:v>Калужская область</c:v>
                </c:pt>
                <c:pt idx="3">
                  <c:v>Камчатский край</c:v>
                </c:pt>
                <c:pt idx="4">
                  <c:v>Карачаево-Черкесская Республика</c:v>
                </c:pt>
                <c:pt idx="5">
                  <c:v>Ленинградская область</c:v>
                </c:pt>
                <c:pt idx="6">
                  <c:v>Липецкая область</c:v>
                </c:pt>
                <c:pt idx="7">
                  <c:v>Новгородская область</c:v>
                </c:pt>
                <c:pt idx="8">
                  <c:v>Пензенская область</c:v>
                </c:pt>
                <c:pt idx="9">
                  <c:v>Республика Башкортостан</c:v>
                </c:pt>
                <c:pt idx="10">
                  <c:v>Санкт-Петербург</c:v>
                </c:pt>
                <c:pt idx="11">
                  <c:v>Саратовская область</c:v>
                </c:pt>
                <c:pt idx="12">
                  <c:v>Астраханская область</c:v>
                </c:pt>
                <c:pt idx="13">
                  <c:v>Владимирская область</c:v>
                </c:pt>
                <c:pt idx="14">
                  <c:v>Волгоградская область</c:v>
                </c:pt>
                <c:pt idx="15">
                  <c:v>Костромская область</c:v>
                </c:pt>
                <c:pt idx="16">
                  <c:v>Краснодарский край</c:v>
                </c:pt>
                <c:pt idx="17">
                  <c:v>Красноярский край</c:v>
                </c:pt>
                <c:pt idx="18">
                  <c:v>Москва</c:v>
                </c:pt>
                <c:pt idx="19">
                  <c:v>Московская область</c:v>
                </c:pt>
                <c:pt idx="20">
                  <c:v>Приморский край</c:v>
                </c:pt>
                <c:pt idx="21">
                  <c:v>Республика Коми</c:v>
                </c:pt>
                <c:pt idx="22">
                  <c:v>Республика Хакасия</c:v>
                </c:pt>
                <c:pt idx="23">
                  <c:v>Рязанская область</c:v>
                </c:pt>
                <c:pt idx="24">
                  <c:v>Ставропольский край</c:v>
                </c:pt>
                <c:pt idx="25">
                  <c:v>Тамбовская область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Иркутская область</c:v>
                </c:pt>
                <c:pt idx="1">
                  <c:v>Костромская область</c:v>
                </c:pt>
                <c:pt idx="2">
                  <c:v>Новгородская область</c:v>
                </c:pt>
                <c:pt idx="3">
                  <c:v>Санкт-Петербург</c:v>
                </c:pt>
                <c:pt idx="4">
                  <c:v>Курская область</c:v>
                </c:pt>
                <c:pt idx="5">
                  <c:v>Астраханская область</c:v>
                </c:pt>
                <c:pt idx="6">
                  <c:v>Владимирская область</c:v>
                </c:pt>
                <c:pt idx="7">
                  <c:v>Волгоградская область</c:v>
                </c:pt>
                <c:pt idx="8">
                  <c:v>Калужская область</c:v>
                </c:pt>
                <c:pt idx="9">
                  <c:v>Камчатский край</c:v>
                </c:pt>
                <c:pt idx="10">
                  <c:v>Карачаево-Черкесская Республика</c:v>
                </c:pt>
                <c:pt idx="11">
                  <c:v>Краснодарский край</c:v>
                </c:pt>
                <c:pt idx="12">
                  <c:v>Красноярский край</c:v>
                </c:pt>
                <c:pt idx="13">
                  <c:v>Ленинградская область</c:v>
                </c:pt>
                <c:pt idx="14">
                  <c:v>Липецкая область</c:v>
                </c:pt>
                <c:pt idx="15">
                  <c:v>Москва</c:v>
                </c:pt>
                <c:pt idx="16">
                  <c:v>Московская область</c:v>
                </c:pt>
                <c:pt idx="17">
                  <c:v>Пензенская область</c:v>
                </c:pt>
                <c:pt idx="18">
                  <c:v>Приморский край</c:v>
                </c:pt>
                <c:pt idx="19">
                  <c:v>Республика Башкортостан</c:v>
                </c:pt>
                <c:pt idx="20">
                  <c:v>Республика Коми</c:v>
                </c:pt>
                <c:pt idx="21">
                  <c:v>Республика Хакасия</c:v>
                </c:pt>
                <c:pt idx="22">
                  <c:v>Рязанская область</c:v>
                </c:pt>
                <c:pt idx="23">
                  <c:v>Саратовская область</c:v>
                </c:pt>
                <c:pt idx="24">
                  <c:v>Ставропольский край</c:v>
                </c:pt>
                <c:pt idx="25">
                  <c:v>Тамбовская область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0.6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Камчатский край</c:v>
                </c:pt>
                <c:pt idx="1">
                  <c:v>Пензенская область</c:v>
                </c:pt>
                <c:pt idx="2">
                  <c:v>Карачаево-Черкесская Республика</c:v>
                </c:pt>
                <c:pt idx="3">
                  <c:v>Ленинградская область</c:v>
                </c:pt>
                <c:pt idx="4">
                  <c:v>Приморский край</c:v>
                </c:pt>
                <c:pt idx="5">
                  <c:v>Республика Башкортостан</c:v>
                </c:pt>
                <c:pt idx="6">
                  <c:v>Рязанская область</c:v>
                </c:pt>
                <c:pt idx="7">
                  <c:v>Челябинская область</c:v>
                </c:pt>
                <c:pt idx="8">
                  <c:v>Астраханская область</c:v>
                </c:pt>
                <c:pt idx="9">
                  <c:v>Владимирская область</c:v>
                </c:pt>
                <c:pt idx="10">
                  <c:v>Волгоградская область</c:v>
                </c:pt>
                <c:pt idx="11">
                  <c:v>Иркутская область</c:v>
                </c:pt>
                <c:pt idx="12">
                  <c:v>Калужская область</c:v>
                </c:pt>
                <c:pt idx="13">
                  <c:v>Костромская область</c:v>
                </c:pt>
                <c:pt idx="14">
                  <c:v>Краснодарский край</c:v>
                </c:pt>
                <c:pt idx="15">
                  <c:v>Красноярский край</c:v>
                </c:pt>
                <c:pt idx="16">
                  <c:v>Курская область</c:v>
                </c:pt>
                <c:pt idx="17">
                  <c:v>Липецкая область</c:v>
                </c:pt>
                <c:pt idx="18">
                  <c:v>Москва</c:v>
                </c:pt>
                <c:pt idx="19">
                  <c:v>Московская область</c:v>
                </c:pt>
                <c:pt idx="20">
                  <c:v>Новгородская область</c:v>
                </c:pt>
                <c:pt idx="21">
                  <c:v>Республика Коми</c:v>
                </c:pt>
                <c:pt idx="22">
                  <c:v>Республика Хакасия</c:v>
                </c:pt>
                <c:pt idx="23">
                  <c:v>Санкт-Петербург</c:v>
                </c:pt>
                <c:pt idx="24">
                  <c:v>Саратовская область</c:v>
                </c:pt>
                <c:pt idx="25">
                  <c:v>Ставропольский край</c:v>
                </c:pt>
                <c:pt idx="26">
                  <c:v>Тамбовская область</c:v>
                </c:pt>
                <c:pt idx="27">
                  <c:v>Тверская область</c:v>
                </c:pt>
                <c:pt idx="28">
                  <c:v>Удмуртская республика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Красноярский край</c:v>
                </c:pt>
                <c:pt idx="1">
                  <c:v>Владимирская область</c:v>
                </c:pt>
                <c:pt idx="2">
                  <c:v>Волгоградская область</c:v>
                </c:pt>
                <c:pt idx="3">
                  <c:v>Иркутская область</c:v>
                </c:pt>
                <c:pt idx="4">
                  <c:v>Калужская область</c:v>
                </c:pt>
                <c:pt idx="5">
                  <c:v>Камчатский край</c:v>
                </c:pt>
                <c:pt idx="6">
                  <c:v>Карачаево-Черкесская Республика</c:v>
                </c:pt>
                <c:pt idx="7">
                  <c:v>Краснодарский край</c:v>
                </c:pt>
                <c:pt idx="8">
                  <c:v>Курская область</c:v>
                </c:pt>
                <c:pt idx="9">
                  <c:v>Ленинградская область</c:v>
                </c:pt>
                <c:pt idx="10">
                  <c:v>Республика Башкортостан</c:v>
                </c:pt>
                <c:pt idx="11">
                  <c:v>Рязанская область</c:v>
                </c:pt>
                <c:pt idx="12">
                  <c:v>Санкт-Петербург</c:v>
                </c:pt>
                <c:pt idx="13">
                  <c:v>Челябинская область</c:v>
                </c:pt>
                <c:pt idx="14">
                  <c:v>Астраханская область</c:v>
                </c:pt>
                <c:pt idx="15">
                  <c:v>Костромская область</c:v>
                </c:pt>
                <c:pt idx="16">
                  <c:v>Липецкая область</c:v>
                </c:pt>
                <c:pt idx="17">
                  <c:v>Москва</c:v>
                </c:pt>
                <c:pt idx="18">
                  <c:v>Московская область</c:v>
                </c:pt>
                <c:pt idx="19">
                  <c:v>Новгородская область</c:v>
                </c:pt>
                <c:pt idx="20">
                  <c:v>Пензенская область</c:v>
                </c:pt>
                <c:pt idx="21">
                  <c:v>Приморский край</c:v>
                </c:pt>
                <c:pt idx="22">
                  <c:v>Республика Коми</c:v>
                </c:pt>
                <c:pt idx="23">
                  <c:v>Республика Хакасия</c:v>
                </c:pt>
                <c:pt idx="24">
                  <c:v>Саратовская область</c:v>
                </c:pt>
                <c:pt idx="25">
                  <c:v>Ставропольский край</c:v>
                </c:pt>
                <c:pt idx="26">
                  <c:v>Тамбовская область</c:v>
                </c:pt>
                <c:pt idx="27">
                  <c:v>Тверская область</c:v>
                </c:pt>
                <c:pt idx="28">
                  <c:v>Удмуртская республика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Иркутская область</c:v>
                </c:pt>
                <c:pt idx="1">
                  <c:v>Камчатский край</c:v>
                </c:pt>
                <c:pt idx="2">
                  <c:v>Костромская область</c:v>
                </c:pt>
                <c:pt idx="3">
                  <c:v>Московская область</c:v>
                </c:pt>
                <c:pt idx="4">
                  <c:v>Новгородская область</c:v>
                </c:pt>
                <c:pt idx="5">
                  <c:v>Пензенская область</c:v>
                </c:pt>
                <c:pt idx="6">
                  <c:v>Республика Коми</c:v>
                </c:pt>
                <c:pt idx="7">
                  <c:v>Ленинградская область</c:v>
                </c:pt>
                <c:pt idx="8">
                  <c:v>Москва</c:v>
                </c:pt>
                <c:pt idx="9">
                  <c:v>Республика Хакасия</c:v>
                </c:pt>
                <c:pt idx="10">
                  <c:v>Рязанская область</c:v>
                </c:pt>
                <c:pt idx="11">
                  <c:v>Санкт-Петербург</c:v>
                </c:pt>
                <c:pt idx="12">
                  <c:v>Тамбовская область</c:v>
                </c:pt>
                <c:pt idx="13">
                  <c:v>Тверская область</c:v>
                </c:pt>
                <c:pt idx="14">
                  <c:v>Удмуртская республика</c:v>
                </c:pt>
                <c:pt idx="15">
                  <c:v>Астраханская область</c:v>
                </c:pt>
                <c:pt idx="16">
                  <c:v>Владимирская область</c:v>
                </c:pt>
                <c:pt idx="17">
                  <c:v>Волгоградская область</c:v>
                </c:pt>
                <c:pt idx="18">
                  <c:v>Калужская область</c:v>
                </c:pt>
                <c:pt idx="19">
                  <c:v>Карачаево-Черкесская Республика</c:v>
                </c:pt>
                <c:pt idx="20">
                  <c:v>Краснодарский край</c:v>
                </c:pt>
                <c:pt idx="21">
                  <c:v>Красноярский край</c:v>
                </c:pt>
                <c:pt idx="22">
                  <c:v>Курская область</c:v>
                </c:pt>
                <c:pt idx="23">
                  <c:v>Липецкая область</c:v>
                </c:pt>
                <c:pt idx="24">
                  <c:v>Приморский край</c:v>
                </c:pt>
                <c:pt idx="25">
                  <c:v>Республика Башкортостан</c:v>
                </c:pt>
                <c:pt idx="26">
                  <c:v>Саратовская область</c:v>
                </c:pt>
                <c:pt idx="27">
                  <c:v>Ставропольский край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Астраханская область</c:v>
                </c:pt>
                <c:pt idx="1">
                  <c:v>Камчатский край</c:v>
                </c:pt>
                <c:pt idx="2">
                  <c:v>Карачаево-Черкесская Республика</c:v>
                </c:pt>
                <c:pt idx="3">
                  <c:v>Костромская область</c:v>
                </c:pt>
                <c:pt idx="4">
                  <c:v>Красноярский край</c:v>
                </c:pt>
                <c:pt idx="5">
                  <c:v>Курская область</c:v>
                </c:pt>
                <c:pt idx="6">
                  <c:v>Ленинградская область</c:v>
                </c:pt>
                <c:pt idx="7">
                  <c:v>Приморский край</c:v>
                </c:pt>
                <c:pt idx="8">
                  <c:v>Рязанская область</c:v>
                </c:pt>
                <c:pt idx="9">
                  <c:v>Липецкая область</c:v>
                </c:pt>
                <c:pt idx="10">
                  <c:v>Пензенская область</c:v>
                </c:pt>
                <c:pt idx="11">
                  <c:v>Владимирская область</c:v>
                </c:pt>
                <c:pt idx="12">
                  <c:v>Волгоградская область</c:v>
                </c:pt>
                <c:pt idx="13">
                  <c:v>Иркутская область</c:v>
                </c:pt>
                <c:pt idx="14">
                  <c:v>Калужская область</c:v>
                </c:pt>
                <c:pt idx="15">
                  <c:v>Краснодарский край</c:v>
                </c:pt>
                <c:pt idx="16">
                  <c:v>Москва</c:v>
                </c:pt>
                <c:pt idx="17">
                  <c:v>Московская область</c:v>
                </c:pt>
                <c:pt idx="18">
                  <c:v>Новгородская область</c:v>
                </c:pt>
                <c:pt idx="19">
                  <c:v>Республика Башкортостан</c:v>
                </c:pt>
                <c:pt idx="20">
                  <c:v>Республика Коми</c:v>
                </c:pt>
                <c:pt idx="21">
                  <c:v>Республика Хакасия</c:v>
                </c:pt>
                <c:pt idx="22">
                  <c:v>Санкт-Петербург</c:v>
                </c:pt>
                <c:pt idx="23">
                  <c:v>Саратовская область</c:v>
                </c:pt>
                <c:pt idx="24">
                  <c:v>Ставропольский край</c:v>
                </c:pt>
                <c:pt idx="25">
                  <c:v>Тамбовская область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0.6</c:v>
                </c:pt>
                <c:pt idx="10">
                  <c:v>0.6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Лист1!$A$2:$A$30</c:f>
              <c:strCache>
                <c:ptCount val="29"/>
                <c:pt idx="0">
                  <c:v>Владимирская область</c:v>
                </c:pt>
                <c:pt idx="1">
                  <c:v>Камчатский край</c:v>
                </c:pt>
                <c:pt idx="2">
                  <c:v>Краснодарский край</c:v>
                </c:pt>
                <c:pt idx="3">
                  <c:v>Курская область</c:v>
                </c:pt>
                <c:pt idx="4">
                  <c:v>Ленинградская область</c:v>
                </c:pt>
                <c:pt idx="5">
                  <c:v>Московская область</c:v>
                </c:pt>
                <c:pt idx="6">
                  <c:v>Новгородская область</c:v>
                </c:pt>
                <c:pt idx="7">
                  <c:v>Пензенская область</c:v>
                </c:pt>
                <c:pt idx="8">
                  <c:v>Приморский край</c:v>
                </c:pt>
                <c:pt idx="9">
                  <c:v>Республика Башкортостан</c:v>
                </c:pt>
                <c:pt idx="10">
                  <c:v>Костромская область</c:v>
                </c:pt>
                <c:pt idx="11">
                  <c:v>Липецкая область</c:v>
                </c:pt>
                <c:pt idx="12">
                  <c:v>Москва</c:v>
                </c:pt>
                <c:pt idx="13">
                  <c:v>Тамбовская область</c:v>
                </c:pt>
                <c:pt idx="14">
                  <c:v>Астраханская область</c:v>
                </c:pt>
                <c:pt idx="15">
                  <c:v>Волгоградская область</c:v>
                </c:pt>
                <c:pt idx="16">
                  <c:v>Иркутская область</c:v>
                </c:pt>
                <c:pt idx="17">
                  <c:v>Калужская область</c:v>
                </c:pt>
                <c:pt idx="18">
                  <c:v>Карачаево-Черкесская Республика</c:v>
                </c:pt>
                <c:pt idx="19">
                  <c:v>Красноярский край</c:v>
                </c:pt>
                <c:pt idx="20">
                  <c:v>Республика Коми</c:v>
                </c:pt>
                <c:pt idx="21">
                  <c:v>Республика Хакасия</c:v>
                </c:pt>
                <c:pt idx="22">
                  <c:v>Рязанская область</c:v>
                </c:pt>
                <c:pt idx="23">
                  <c:v>Санкт-Петербург</c:v>
                </c:pt>
                <c:pt idx="24">
                  <c:v>Саратовская область</c:v>
                </c:pt>
                <c:pt idx="25">
                  <c:v>Ставропольский край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B1-4306-8208-8EC5DF0AD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EA58-4FC7-AD4F-320F72C9C998}"/>
              </c:ext>
            </c:extLst>
          </c:dPt>
          <c:cat>
            <c:strRef>
              <c:f>Лист1!$A$2:$A$30</c:f>
              <c:strCache>
                <c:ptCount val="29"/>
                <c:pt idx="0">
                  <c:v>Курская область</c:v>
                </c:pt>
                <c:pt idx="1">
                  <c:v>Ленинградская область</c:v>
                </c:pt>
                <c:pt idx="2">
                  <c:v>Республика Башкортостан</c:v>
                </c:pt>
                <c:pt idx="3">
                  <c:v>Рязанская область</c:v>
                </c:pt>
                <c:pt idx="4">
                  <c:v>Тамбовская область</c:v>
                </c:pt>
                <c:pt idx="5">
                  <c:v>Астраханская область</c:v>
                </c:pt>
                <c:pt idx="6">
                  <c:v>Владимирская область</c:v>
                </c:pt>
                <c:pt idx="7">
                  <c:v>Волгоградская область</c:v>
                </c:pt>
                <c:pt idx="8">
                  <c:v>Иркутская область</c:v>
                </c:pt>
                <c:pt idx="9">
                  <c:v>Калужская область</c:v>
                </c:pt>
                <c:pt idx="10">
                  <c:v>Камчатский край</c:v>
                </c:pt>
                <c:pt idx="11">
                  <c:v>Карачаево-Черкесская Республика</c:v>
                </c:pt>
                <c:pt idx="12">
                  <c:v>Костромская область</c:v>
                </c:pt>
                <c:pt idx="13">
                  <c:v>Краснодарский край</c:v>
                </c:pt>
                <c:pt idx="14">
                  <c:v>Красноярский край</c:v>
                </c:pt>
                <c:pt idx="15">
                  <c:v>Липецкая область</c:v>
                </c:pt>
                <c:pt idx="16">
                  <c:v>Москва</c:v>
                </c:pt>
                <c:pt idx="17">
                  <c:v>Московская область</c:v>
                </c:pt>
                <c:pt idx="18">
                  <c:v>Новгородская область</c:v>
                </c:pt>
                <c:pt idx="19">
                  <c:v>Пензенская область</c:v>
                </c:pt>
                <c:pt idx="20">
                  <c:v>Приморский край</c:v>
                </c:pt>
                <c:pt idx="21">
                  <c:v>Республика Коми</c:v>
                </c:pt>
                <c:pt idx="22">
                  <c:v>Республика Хакасия</c:v>
                </c:pt>
                <c:pt idx="23">
                  <c:v>Санкт-Петербург</c:v>
                </c:pt>
                <c:pt idx="24">
                  <c:v>Саратовская область</c:v>
                </c:pt>
                <c:pt idx="25">
                  <c:v>Ставропольский край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B1-4306-8208-8EC5DF0AD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Астраханская область</c:v>
                </c:pt>
                <c:pt idx="1">
                  <c:v>Волгоградская область</c:v>
                </c:pt>
                <c:pt idx="2">
                  <c:v>Камчатский край</c:v>
                </c:pt>
                <c:pt idx="3">
                  <c:v>Карачаево-Черкесская Республика</c:v>
                </c:pt>
                <c:pt idx="4">
                  <c:v>Краснодарский край</c:v>
                </c:pt>
                <c:pt idx="5">
                  <c:v>Курская область</c:v>
                </c:pt>
                <c:pt idx="6">
                  <c:v>Ленинградская область</c:v>
                </c:pt>
                <c:pt idx="7">
                  <c:v>Московская область</c:v>
                </c:pt>
                <c:pt idx="8">
                  <c:v>Новгородская область</c:v>
                </c:pt>
                <c:pt idx="9">
                  <c:v>Пензенская область</c:v>
                </c:pt>
                <c:pt idx="10">
                  <c:v>Приморский край</c:v>
                </c:pt>
                <c:pt idx="11">
                  <c:v>Республика Башкортостан</c:v>
                </c:pt>
                <c:pt idx="12">
                  <c:v>Республика Коми</c:v>
                </c:pt>
                <c:pt idx="13">
                  <c:v>Санкт-Петербург</c:v>
                </c:pt>
                <c:pt idx="14">
                  <c:v>Саратовская область</c:v>
                </c:pt>
                <c:pt idx="15">
                  <c:v>Тамбовская область</c:v>
                </c:pt>
                <c:pt idx="16">
                  <c:v>Челябинская область</c:v>
                </c:pt>
                <c:pt idx="17">
                  <c:v>Калужская область</c:v>
                </c:pt>
                <c:pt idx="18">
                  <c:v>Костромская область</c:v>
                </c:pt>
                <c:pt idx="19">
                  <c:v>Республика Хакасия</c:v>
                </c:pt>
                <c:pt idx="20">
                  <c:v>Ставропольский край</c:v>
                </c:pt>
                <c:pt idx="21">
                  <c:v>Владимирская область</c:v>
                </c:pt>
                <c:pt idx="22">
                  <c:v>Иркутская область</c:v>
                </c:pt>
                <c:pt idx="23">
                  <c:v>Красноярский край</c:v>
                </c:pt>
                <c:pt idx="24">
                  <c:v>Липецкая область</c:v>
                </c:pt>
                <c:pt idx="25">
                  <c:v>Москва</c:v>
                </c:pt>
                <c:pt idx="26">
                  <c:v>Рязанская область</c:v>
                </c:pt>
                <c:pt idx="27">
                  <c:v>Тверская область</c:v>
                </c:pt>
                <c:pt idx="28">
                  <c:v>Удмуртская республика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1.6</c:v>
                </c:pt>
                <c:pt idx="18">
                  <c:v>1.6</c:v>
                </c:pt>
                <c:pt idx="19">
                  <c:v>1.6</c:v>
                </c:pt>
                <c:pt idx="20">
                  <c:v>1.6</c:v>
                </c:pt>
                <c:pt idx="21">
                  <c:v>1.2</c:v>
                </c:pt>
                <c:pt idx="22">
                  <c:v>1.2</c:v>
                </c:pt>
                <c:pt idx="23">
                  <c:v>1.2</c:v>
                </c:pt>
                <c:pt idx="24">
                  <c:v>1.2</c:v>
                </c:pt>
                <c:pt idx="25">
                  <c:v>1.2</c:v>
                </c:pt>
                <c:pt idx="26">
                  <c:v>1.2</c:v>
                </c:pt>
                <c:pt idx="27">
                  <c:v>1.2</c:v>
                </c:pt>
                <c:pt idx="28">
                  <c:v>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ст. 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Лист1!$A$2:$A$30</c:f>
              <c:strCache>
                <c:ptCount val="29"/>
                <c:pt idx="0">
                  <c:v>Астраханская область</c:v>
                </c:pt>
                <c:pt idx="1">
                  <c:v>Волгоградская область</c:v>
                </c:pt>
                <c:pt idx="2">
                  <c:v>Камчатский край</c:v>
                </c:pt>
                <c:pt idx="3">
                  <c:v>Карачаево-Черкесская Республика</c:v>
                </c:pt>
                <c:pt idx="4">
                  <c:v>Краснодарский край</c:v>
                </c:pt>
                <c:pt idx="5">
                  <c:v>Курская область</c:v>
                </c:pt>
                <c:pt idx="6">
                  <c:v>Ленинградская область</c:v>
                </c:pt>
                <c:pt idx="7">
                  <c:v>Московская область</c:v>
                </c:pt>
                <c:pt idx="8">
                  <c:v>Новгородская область</c:v>
                </c:pt>
                <c:pt idx="9">
                  <c:v>Пензенская область</c:v>
                </c:pt>
                <c:pt idx="10">
                  <c:v>Приморский край</c:v>
                </c:pt>
                <c:pt idx="11">
                  <c:v>Республика Башкортостан</c:v>
                </c:pt>
                <c:pt idx="12">
                  <c:v>Республика Коми</c:v>
                </c:pt>
                <c:pt idx="13">
                  <c:v>Санкт-Петербург</c:v>
                </c:pt>
                <c:pt idx="14">
                  <c:v>Саратовская область</c:v>
                </c:pt>
                <c:pt idx="15">
                  <c:v>Тамбовская область</c:v>
                </c:pt>
                <c:pt idx="16">
                  <c:v>Челябинская область</c:v>
                </c:pt>
                <c:pt idx="17">
                  <c:v>Калужская область</c:v>
                </c:pt>
                <c:pt idx="18">
                  <c:v>Костромская область</c:v>
                </c:pt>
                <c:pt idx="19">
                  <c:v>Республика Хакасия</c:v>
                </c:pt>
                <c:pt idx="20">
                  <c:v>Ставропольский край</c:v>
                </c:pt>
                <c:pt idx="21">
                  <c:v>Владимирская область</c:v>
                </c:pt>
                <c:pt idx="22">
                  <c:v>Иркутская область</c:v>
                </c:pt>
                <c:pt idx="23">
                  <c:v>Красноярский край</c:v>
                </c:pt>
                <c:pt idx="24">
                  <c:v>Липецкая область</c:v>
                </c:pt>
                <c:pt idx="25">
                  <c:v>Москва</c:v>
                </c:pt>
                <c:pt idx="26">
                  <c:v>Рязанская область</c:v>
                </c:pt>
                <c:pt idx="27">
                  <c:v>Тверская область</c:v>
                </c:pt>
                <c:pt idx="28">
                  <c:v>Удмуртская республика</c:v>
                </c:pt>
              </c:strCache>
            </c:strRef>
          </c:cat>
          <c:val>
            <c:numRef>
              <c:f>Лист1!$C$2:$C$30</c:f>
              <c:numCache>
                <c:formatCode>General</c:formatCode>
                <c:ptCount val="29"/>
                <c:pt idx="0">
                  <c:v>1.5</c:v>
                </c:pt>
                <c:pt idx="1">
                  <c:v>1.5</c:v>
                </c:pt>
                <c:pt idx="2">
                  <c:v>1.5</c:v>
                </c:pt>
                <c:pt idx="3">
                  <c:v>1.5</c:v>
                </c:pt>
                <c:pt idx="4">
                  <c:v>1.5</c:v>
                </c:pt>
                <c:pt idx="5">
                  <c:v>1.5</c:v>
                </c:pt>
                <c:pt idx="6">
                  <c:v>1.5</c:v>
                </c:pt>
                <c:pt idx="7">
                  <c:v>1.5</c:v>
                </c:pt>
                <c:pt idx="8">
                  <c:v>1.5</c:v>
                </c:pt>
                <c:pt idx="9">
                  <c:v>1.5</c:v>
                </c:pt>
                <c:pt idx="10">
                  <c:v>1.5</c:v>
                </c:pt>
                <c:pt idx="11">
                  <c:v>1.5</c:v>
                </c:pt>
                <c:pt idx="12">
                  <c:v>1.5</c:v>
                </c:pt>
                <c:pt idx="13">
                  <c:v>1.1000000000000001</c:v>
                </c:pt>
                <c:pt idx="14">
                  <c:v>1.1000000000000001</c:v>
                </c:pt>
                <c:pt idx="15">
                  <c:v>1.1000000000000001</c:v>
                </c:pt>
                <c:pt idx="16">
                  <c:v>0.7</c:v>
                </c:pt>
                <c:pt idx="17">
                  <c:v>0.7</c:v>
                </c:pt>
                <c:pt idx="18">
                  <c:v>0.7</c:v>
                </c:pt>
                <c:pt idx="19">
                  <c:v>0.7</c:v>
                </c:pt>
                <c:pt idx="20">
                  <c:v>0.7</c:v>
                </c:pt>
                <c:pt idx="21">
                  <c:v>0.7</c:v>
                </c:pt>
                <c:pt idx="22">
                  <c:v>0.7</c:v>
                </c:pt>
                <c:pt idx="23">
                  <c:v>0.7</c:v>
                </c:pt>
                <c:pt idx="24">
                  <c:v>0.7</c:v>
                </c:pt>
                <c:pt idx="25">
                  <c:v>0.7</c:v>
                </c:pt>
                <c:pt idx="26">
                  <c:v>0.7</c:v>
                </c:pt>
                <c:pt idx="27">
                  <c:v>0.7</c:v>
                </c:pt>
                <c:pt idx="28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77-46BA-AE5E-C855A1BE645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ст. 9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Лист1!$A$2:$A$30</c:f>
              <c:strCache>
                <c:ptCount val="29"/>
                <c:pt idx="0">
                  <c:v>Астраханская область</c:v>
                </c:pt>
                <c:pt idx="1">
                  <c:v>Волгоградская область</c:v>
                </c:pt>
                <c:pt idx="2">
                  <c:v>Камчатский край</c:v>
                </c:pt>
                <c:pt idx="3">
                  <c:v>Карачаево-Черкесская Республика</c:v>
                </c:pt>
                <c:pt idx="4">
                  <c:v>Краснодарский край</c:v>
                </c:pt>
                <c:pt idx="5">
                  <c:v>Курская область</c:v>
                </c:pt>
                <c:pt idx="6">
                  <c:v>Ленинградская область</c:v>
                </c:pt>
                <c:pt idx="7">
                  <c:v>Московская область</c:v>
                </c:pt>
                <c:pt idx="8">
                  <c:v>Новгородская область</c:v>
                </c:pt>
                <c:pt idx="9">
                  <c:v>Пензенская область</c:v>
                </c:pt>
                <c:pt idx="10">
                  <c:v>Приморский край</c:v>
                </c:pt>
                <c:pt idx="11">
                  <c:v>Республика Башкортостан</c:v>
                </c:pt>
                <c:pt idx="12">
                  <c:v>Республика Коми</c:v>
                </c:pt>
                <c:pt idx="13">
                  <c:v>Санкт-Петербург</c:v>
                </c:pt>
                <c:pt idx="14">
                  <c:v>Саратовская область</c:v>
                </c:pt>
                <c:pt idx="15">
                  <c:v>Тамбовская область</c:v>
                </c:pt>
                <c:pt idx="16">
                  <c:v>Челябинская область</c:v>
                </c:pt>
                <c:pt idx="17">
                  <c:v>Калужская область</c:v>
                </c:pt>
                <c:pt idx="18">
                  <c:v>Костромская область</c:v>
                </c:pt>
                <c:pt idx="19">
                  <c:v>Республика Хакасия</c:v>
                </c:pt>
                <c:pt idx="20">
                  <c:v>Ставропольский край</c:v>
                </c:pt>
                <c:pt idx="21">
                  <c:v>Владимирская область</c:v>
                </c:pt>
                <c:pt idx="22">
                  <c:v>Иркутская область</c:v>
                </c:pt>
                <c:pt idx="23">
                  <c:v>Красноярский край</c:v>
                </c:pt>
                <c:pt idx="24">
                  <c:v>Липецкая область</c:v>
                </c:pt>
                <c:pt idx="25">
                  <c:v>Москва</c:v>
                </c:pt>
                <c:pt idx="26">
                  <c:v>Рязанская область</c:v>
                </c:pt>
                <c:pt idx="27">
                  <c:v>Тверская область</c:v>
                </c:pt>
                <c:pt idx="28">
                  <c:v>Удмуртская республика</c:v>
                </c:pt>
              </c:strCache>
            </c:strRef>
          </c:cat>
          <c:val>
            <c:numRef>
              <c:f>Лист1!$D$2:$D$30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0.6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77-46BA-AE5E-C855A1BE64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Волгоградская область</c:v>
                </c:pt>
                <c:pt idx="1">
                  <c:v>Камчатский край</c:v>
                </c:pt>
                <c:pt idx="2">
                  <c:v>Карачаево-Черкесская Республика</c:v>
                </c:pt>
                <c:pt idx="3">
                  <c:v>Костромская область</c:v>
                </c:pt>
                <c:pt idx="4">
                  <c:v>Краснодарский край</c:v>
                </c:pt>
                <c:pt idx="5">
                  <c:v>Красноярский край</c:v>
                </c:pt>
                <c:pt idx="6">
                  <c:v>Курская область</c:v>
                </c:pt>
                <c:pt idx="7">
                  <c:v>Ленинградская область</c:v>
                </c:pt>
                <c:pt idx="8">
                  <c:v>Липецкая область</c:v>
                </c:pt>
                <c:pt idx="9">
                  <c:v>Москва</c:v>
                </c:pt>
                <c:pt idx="10">
                  <c:v>Республика Башкортостан</c:v>
                </c:pt>
                <c:pt idx="11">
                  <c:v>Республика Хакасия</c:v>
                </c:pt>
                <c:pt idx="12">
                  <c:v>Рязанская область</c:v>
                </c:pt>
                <c:pt idx="13">
                  <c:v>Ставропольский край</c:v>
                </c:pt>
                <c:pt idx="14">
                  <c:v>Тамбовская область</c:v>
                </c:pt>
                <c:pt idx="15">
                  <c:v>Челябинская область</c:v>
                </c:pt>
                <c:pt idx="16">
                  <c:v>Московская область</c:v>
                </c:pt>
                <c:pt idx="17">
                  <c:v>Астраханская область</c:v>
                </c:pt>
                <c:pt idx="18">
                  <c:v>Владимирская область</c:v>
                </c:pt>
                <c:pt idx="19">
                  <c:v>Иркутская область</c:v>
                </c:pt>
                <c:pt idx="20">
                  <c:v>Калужская область</c:v>
                </c:pt>
                <c:pt idx="21">
                  <c:v>Новгородская область</c:v>
                </c:pt>
                <c:pt idx="22">
                  <c:v>Пензенская область</c:v>
                </c:pt>
                <c:pt idx="23">
                  <c:v>Приморский край</c:v>
                </c:pt>
                <c:pt idx="24">
                  <c:v>Республика Коми</c:v>
                </c:pt>
                <c:pt idx="25">
                  <c:v>Санкт-Петербург</c:v>
                </c:pt>
                <c:pt idx="26">
                  <c:v>Саратовская область</c:v>
                </c:pt>
                <c:pt idx="27">
                  <c:v>Тверская область</c:v>
                </c:pt>
                <c:pt idx="28">
                  <c:v>Удмуртская республика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0.6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Астраханская область</c:v>
                </c:pt>
                <c:pt idx="1">
                  <c:v>Владимирская область</c:v>
                </c:pt>
                <c:pt idx="2">
                  <c:v>Камчатский край</c:v>
                </c:pt>
                <c:pt idx="3">
                  <c:v>Карачаево-Черкесская Республика</c:v>
                </c:pt>
                <c:pt idx="4">
                  <c:v>Краснодарский край</c:v>
                </c:pt>
                <c:pt idx="5">
                  <c:v>Курская область</c:v>
                </c:pt>
                <c:pt idx="6">
                  <c:v>Ленинградская область</c:v>
                </c:pt>
                <c:pt idx="7">
                  <c:v>Липецкая область</c:v>
                </c:pt>
                <c:pt idx="8">
                  <c:v>Московская область</c:v>
                </c:pt>
                <c:pt idx="9">
                  <c:v>Новгородская область</c:v>
                </c:pt>
                <c:pt idx="10">
                  <c:v>Пензенская область</c:v>
                </c:pt>
                <c:pt idx="11">
                  <c:v>Приморский край</c:v>
                </c:pt>
                <c:pt idx="12">
                  <c:v>Республика Коми</c:v>
                </c:pt>
                <c:pt idx="13">
                  <c:v>Республика Хакасия</c:v>
                </c:pt>
                <c:pt idx="14">
                  <c:v>Рязанская область</c:v>
                </c:pt>
                <c:pt idx="15">
                  <c:v>Саратовская область</c:v>
                </c:pt>
                <c:pt idx="16">
                  <c:v>Волгоградская область</c:v>
                </c:pt>
                <c:pt idx="17">
                  <c:v>Иркутская область</c:v>
                </c:pt>
                <c:pt idx="18">
                  <c:v>Калужская область</c:v>
                </c:pt>
                <c:pt idx="19">
                  <c:v>Костромская область</c:v>
                </c:pt>
                <c:pt idx="20">
                  <c:v>Красноярский край</c:v>
                </c:pt>
                <c:pt idx="21">
                  <c:v>Москва</c:v>
                </c:pt>
                <c:pt idx="22">
                  <c:v>Республика Башкортостан</c:v>
                </c:pt>
                <c:pt idx="23">
                  <c:v>Санкт-Петербург</c:v>
                </c:pt>
                <c:pt idx="24">
                  <c:v>Ставропольский край</c:v>
                </c:pt>
                <c:pt idx="25">
                  <c:v>Тамбовская область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0.6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Карачаево-Черкесская Республика</c:v>
                </c:pt>
                <c:pt idx="1">
                  <c:v>Ленинградская область</c:v>
                </c:pt>
                <c:pt idx="2">
                  <c:v>Москва</c:v>
                </c:pt>
                <c:pt idx="3">
                  <c:v>Московская область</c:v>
                </c:pt>
                <c:pt idx="4">
                  <c:v>Иркутская область</c:v>
                </c:pt>
                <c:pt idx="5">
                  <c:v>Камчатский край</c:v>
                </c:pt>
                <c:pt idx="6">
                  <c:v>Курская область</c:v>
                </c:pt>
                <c:pt idx="7">
                  <c:v>Приморский край</c:v>
                </c:pt>
                <c:pt idx="8">
                  <c:v>Республика Башкортостан</c:v>
                </c:pt>
                <c:pt idx="9">
                  <c:v>Рязанская область</c:v>
                </c:pt>
                <c:pt idx="10">
                  <c:v>Саратовская область</c:v>
                </c:pt>
                <c:pt idx="11">
                  <c:v>Челябинская область</c:v>
                </c:pt>
                <c:pt idx="12">
                  <c:v>Астраханская область</c:v>
                </c:pt>
                <c:pt idx="13">
                  <c:v>Владимирская область</c:v>
                </c:pt>
                <c:pt idx="14">
                  <c:v>Волгоградская область</c:v>
                </c:pt>
                <c:pt idx="15">
                  <c:v>Калужская область</c:v>
                </c:pt>
                <c:pt idx="16">
                  <c:v>Костромская область</c:v>
                </c:pt>
                <c:pt idx="17">
                  <c:v>Краснодарский край</c:v>
                </c:pt>
                <c:pt idx="18">
                  <c:v>Красноярский край</c:v>
                </c:pt>
                <c:pt idx="19">
                  <c:v>Липецкая область</c:v>
                </c:pt>
                <c:pt idx="20">
                  <c:v>Новгородская область</c:v>
                </c:pt>
                <c:pt idx="21">
                  <c:v>Пензенская область</c:v>
                </c:pt>
                <c:pt idx="22">
                  <c:v>Республика Коми</c:v>
                </c:pt>
                <c:pt idx="23">
                  <c:v>Республика Хакасия</c:v>
                </c:pt>
                <c:pt idx="24">
                  <c:v>Санкт-Петербург</c:v>
                </c:pt>
                <c:pt idx="25">
                  <c:v>Ставропольский край</c:v>
                </c:pt>
                <c:pt idx="26">
                  <c:v>Тамбовская область</c:v>
                </c:pt>
                <c:pt idx="27">
                  <c:v>Тверская область</c:v>
                </c:pt>
                <c:pt idx="28">
                  <c:v>Удмуртская республика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0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Иркутская область</c:v>
                </c:pt>
                <c:pt idx="1">
                  <c:v>Курская область</c:v>
                </c:pt>
                <c:pt idx="2">
                  <c:v>Пензенская область</c:v>
                </c:pt>
                <c:pt idx="3">
                  <c:v>Владимирская область</c:v>
                </c:pt>
                <c:pt idx="4">
                  <c:v>Костромская область</c:v>
                </c:pt>
                <c:pt idx="5">
                  <c:v>Ленинградская область</c:v>
                </c:pt>
                <c:pt idx="6">
                  <c:v>Липецкая область</c:v>
                </c:pt>
                <c:pt idx="7">
                  <c:v>Москва</c:v>
                </c:pt>
                <c:pt idx="8">
                  <c:v>Республика Башкортостан</c:v>
                </c:pt>
                <c:pt idx="9">
                  <c:v>Рязанская область</c:v>
                </c:pt>
                <c:pt idx="10">
                  <c:v>Санкт-Петербург</c:v>
                </c:pt>
                <c:pt idx="11">
                  <c:v>Астраханская область</c:v>
                </c:pt>
                <c:pt idx="12">
                  <c:v>Волгоградская область</c:v>
                </c:pt>
                <c:pt idx="13">
                  <c:v>Калужская область</c:v>
                </c:pt>
                <c:pt idx="14">
                  <c:v>Камчатский край</c:v>
                </c:pt>
                <c:pt idx="15">
                  <c:v>Карачаево-Черкесская Республика</c:v>
                </c:pt>
                <c:pt idx="16">
                  <c:v>Краснодарский край</c:v>
                </c:pt>
                <c:pt idx="17">
                  <c:v>Красноярский край</c:v>
                </c:pt>
                <c:pt idx="18">
                  <c:v>Московская область</c:v>
                </c:pt>
                <c:pt idx="19">
                  <c:v>Новгородская область</c:v>
                </c:pt>
                <c:pt idx="20">
                  <c:v>Приморский край</c:v>
                </c:pt>
                <c:pt idx="21">
                  <c:v>Республика Коми</c:v>
                </c:pt>
                <c:pt idx="22">
                  <c:v>Республика Хакасия</c:v>
                </c:pt>
                <c:pt idx="23">
                  <c:v>Саратовская область</c:v>
                </c:pt>
                <c:pt idx="24">
                  <c:v>Ставропольский край</c:v>
                </c:pt>
                <c:pt idx="25">
                  <c:v>Тамбовская область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ст. 7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28575" cap="sq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3-430D-9E13-306ED9515A78}"/>
              </c:ext>
            </c:extLst>
          </c:dPt>
          <c:cat>
            <c:strRef>
              <c:f>Лист1!$A$2:$A$30</c:f>
              <c:strCache>
                <c:ptCount val="29"/>
                <c:pt idx="0">
                  <c:v>Пензенская область</c:v>
                </c:pt>
                <c:pt idx="1">
                  <c:v>Волгоградская область</c:v>
                </c:pt>
                <c:pt idx="2">
                  <c:v>Калужская область</c:v>
                </c:pt>
                <c:pt idx="3">
                  <c:v>Камчатский край</c:v>
                </c:pt>
                <c:pt idx="4">
                  <c:v>Карачаево-Черкесская Республика</c:v>
                </c:pt>
                <c:pt idx="5">
                  <c:v>Курская область</c:v>
                </c:pt>
                <c:pt idx="6">
                  <c:v>Ленинградская область</c:v>
                </c:pt>
                <c:pt idx="7">
                  <c:v>Астраханская область</c:v>
                </c:pt>
                <c:pt idx="8">
                  <c:v>Владимирская область</c:v>
                </c:pt>
                <c:pt idx="9">
                  <c:v>Иркутская область</c:v>
                </c:pt>
                <c:pt idx="10">
                  <c:v>Костромская область</c:v>
                </c:pt>
                <c:pt idx="11">
                  <c:v>Краснодарский край</c:v>
                </c:pt>
                <c:pt idx="12">
                  <c:v>Красноярский край</c:v>
                </c:pt>
                <c:pt idx="13">
                  <c:v>Липецкая область</c:v>
                </c:pt>
                <c:pt idx="14">
                  <c:v>Москва</c:v>
                </c:pt>
                <c:pt idx="15">
                  <c:v>Московская область</c:v>
                </c:pt>
                <c:pt idx="16">
                  <c:v>Новгородская область</c:v>
                </c:pt>
                <c:pt idx="17">
                  <c:v>Приморский край</c:v>
                </c:pt>
                <c:pt idx="18">
                  <c:v>Республика Башкортостан</c:v>
                </c:pt>
                <c:pt idx="19">
                  <c:v>Республика Коми</c:v>
                </c:pt>
                <c:pt idx="20">
                  <c:v>Республика Хакасия</c:v>
                </c:pt>
                <c:pt idx="21">
                  <c:v>Рязанская область</c:v>
                </c:pt>
                <c:pt idx="22">
                  <c:v>Санкт-Петербург</c:v>
                </c:pt>
                <c:pt idx="23">
                  <c:v>Саратовская область</c:v>
                </c:pt>
                <c:pt idx="24">
                  <c:v>Ставропольский край</c:v>
                </c:pt>
                <c:pt idx="25">
                  <c:v>Тамбовская область</c:v>
                </c:pt>
                <c:pt idx="26">
                  <c:v>Тверская область</c:v>
                </c:pt>
                <c:pt idx="27">
                  <c:v>Удмуртская республика</c:v>
                </c:pt>
                <c:pt idx="28">
                  <c:v>Челябинская область</c:v>
                </c:pt>
              </c:strCache>
            </c:str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1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0.2</c:v>
                </c:pt>
                <c:pt idx="20">
                  <c:v>0.2</c:v>
                </c:pt>
                <c:pt idx="21">
                  <c:v>0.2</c:v>
                </c:pt>
                <c:pt idx="22">
                  <c:v>0.2</c:v>
                </c:pt>
                <c:pt idx="23">
                  <c:v>0.2</c:v>
                </c:pt>
                <c:pt idx="24">
                  <c:v>0.2</c:v>
                </c:pt>
                <c:pt idx="25">
                  <c:v>0.2</c:v>
                </c:pt>
                <c:pt idx="26">
                  <c:v>0.2</c:v>
                </c:pt>
                <c:pt idx="27">
                  <c:v>0.2</c:v>
                </c:pt>
                <c:pt idx="28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93-430D-9E13-306ED9515A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0717263"/>
        <c:axId val="800457743"/>
      </c:lineChart>
      <c:catAx>
        <c:axId val="8407172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00457743"/>
        <c:crosses val="autoZero"/>
        <c:auto val="1"/>
        <c:lblAlgn val="ctr"/>
        <c:lblOffset val="100"/>
        <c:noMultiLvlLbl val="0"/>
      </c:catAx>
      <c:valAx>
        <c:axId val="800457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0717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E4F2D-C6F0-4B8D-85F1-10A0ED727DE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82613-553D-4CEE-8CA3-26BA382A9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02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82613-553D-4CEE-8CA3-26BA382A957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577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82613-553D-4CEE-8CA3-26BA382A957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332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80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996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55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04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76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7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51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233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851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55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59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916A4-E729-4512-AE3F-565D9785B989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435E5-98E0-48DF-983C-711691E4B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5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42" y="148651"/>
            <a:ext cx="12569443" cy="62293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79436" y="986930"/>
            <a:ext cx="91125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Обобщение замечаний и предложений бюджетных учреждений по проекту закона «о внесении изменений в отдельные законодательные акты РФ в части совершенствования ГКО»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62" y="5484860"/>
            <a:ext cx="566078" cy="5918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86040" y="5411445"/>
            <a:ext cx="63148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Рязанской области</a:t>
            </a:r>
          </a:p>
          <a:p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государственной кадастровой оценки»</a:t>
            </a: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 flipH="1">
            <a:off x="319963" y="5332807"/>
            <a:ext cx="66442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96D0EA-1595-4BCF-BAF7-F68F9DAC6720}"/>
              </a:ext>
            </a:extLst>
          </p:cNvPr>
          <p:cNvSpPr txBox="1"/>
          <p:nvPr/>
        </p:nvSpPr>
        <p:spPr>
          <a:xfrm>
            <a:off x="319962" y="4697152"/>
            <a:ext cx="7845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Ульянов Андрей Юрьевич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80510CB-335B-4EF8-B5D4-3D5E7A4719F7}"/>
              </a:ext>
            </a:extLst>
          </p:cNvPr>
          <p:cNvCxnSpPr/>
          <p:nvPr/>
        </p:nvCxnSpPr>
        <p:spPr>
          <a:xfrm>
            <a:off x="3168073" y="4154053"/>
            <a:ext cx="8100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726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10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контроль качества полученных результатов кадастровой оценки на основе</a:t>
            </a:r>
          </a:p>
          <a:p>
            <a:pPr algn="ctr"/>
            <a:r>
              <a:rPr lang="ru-RU" dirty="0"/>
              <a:t>в том числе сведений о ценах возмездных сделок, содержащихся в ЕГРН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6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4 Федерального закона № 237-ФЗ (часть 11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826815285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(10%)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43665" y="2850186"/>
            <a:ext cx="3137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(28%)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(62%)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1244879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375508" y="4578349"/>
            <a:ext cx="3282461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657970" y="4578349"/>
            <a:ext cx="7403402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17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11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замечания подаются любыми заинтересованными лицами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20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4 Федерального закона № 237-ФЗ (часть 11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0579963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(3%)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86871" y="2630113"/>
            <a:ext cx="200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(21%)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(76%)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424263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4892" y="4578349"/>
            <a:ext cx="2454031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008924" y="4578349"/>
            <a:ext cx="9052448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007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12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обязанность бюджетного учреждения при учете замечания и пересчете кадастровой стоимости по одному объекту проверить «соседние, смежные, однотипные объекты» на предмет возможного пересчета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25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4 Федерального закона № 237-ФЗ (часть 11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614998038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71087" y="1859523"/>
            <a:ext cx="2791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(2</a:t>
            </a:r>
            <a:r>
              <a:rPr lang="en-US" b="1" dirty="0">
                <a:solidFill>
                  <a:schemeClr val="accent1"/>
                </a:solidFill>
              </a:rPr>
              <a:t>1</a:t>
            </a:r>
            <a:r>
              <a:rPr lang="ru-RU" b="1" dirty="0">
                <a:solidFill>
                  <a:schemeClr val="accent1"/>
                </a:solidFill>
              </a:rPr>
              <a:t>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417634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(7</a:t>
            </a:r>
            <a:r>
              <a:rPr lang="en-US" b="1" dirty="0">
                <a:solidFill>
                  <a:schemeClr val="accent3"/>
                </a:solidFill>
              </a:rPr>
              <a:t>9</a:t>
            </a:r>
            <a:r>
              <a:rPr lang="ru-RU" b="1" dirty="0">
                <a:solidFill>
                  <a:schemeClr val="accent3"/>
                </a:solidFill>
              </a:rPr>
              <a:t>%)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40678" y="4578349"/>
            <a:ext cx="2469660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610338" y="4578349"/>
            <a:ext cx="9451033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06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13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порядок составления, размещения обновленных версий проектов отчетов и завершение процедуры приема замечаний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Части 26-35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4 Федерального закона № 237-ФЗ (часть 11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936677092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(3%)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5910" y="2850186"/>
            <a:ext cx="3855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(38%)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(59%)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424263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4892" y="4578349"/>
            <a:ext cx="4501661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056554" y="4578349"/>
            <a:ext cx="7004817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9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14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акт об утверждении результатов определения кадастровой стоимости вступает в силу</a:t>
            </a:r>
          </a:p>
          <a:p>
            <a:pPr algn="ctr"/>
            <a:r>
              <a:rPr lang="ru-RU" dirty="0"/>
              <a:t>по истечении одного месяца после дня его официального опубликования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4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5 Федерального закона № 237-ФЗ (часть 12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331344706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(14%)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88654" y="2885021"/>
            <a:ext cx="191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(3%)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(83%)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1659092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789722" y="4578349"/>
            <a:ext cx="406401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196124" y="4578349"/>
            <a:ext cx="9865248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4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15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индексы рынка недвижимости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Статья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9</a:t>
            </a:r>
            <a:r>
              <a:rPr lang="en-US" sz="2400" b="1" baseline="30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Федерального закона № 237-ФЗ (части 16, 17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979619248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(7%)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07844" y="2832769"/>
            <a:ext cx="277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(21%)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(72%)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846294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76924" y="4578349"/>
            <a:ext cx="2461845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438770" y="4578349"/>
            <a:ext cx="8622602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715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16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рассмотрение заявлений об исправлении ошибок, допущенных при определении кадастровой стоимости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Статья 21 Федерального закона № 237-ФЗ (часть 19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774713090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(3%)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07844" y="2832769"/>
            <a:ext cx="277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(45%)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(52%)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432079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62708" y="4578349"/>
            <a:ext cx="5314461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877169" y="4578349"/>
            <a:ext cx="6184202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67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17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установление кадастровой стоимости в размере рыночной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Статья 22</a:t>
            </a:r>
            <a:r>
              <a:rPr lang="en-US" sz="2400" b="1" baseline="30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Федерального закона № 237-ФЗ (части 20, 21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095965100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(24%)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54232" y="2824061"/>
            <a:ext cx="277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(28%)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(48%)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2870479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001108" y="4578349"/>
            <a:ext cx="3290277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91385" y="4578349"/>
            <a:ext cx="5769986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265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18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исправление бюджетным учреждением ошибок предыдущих туров оценки, проведенных по 135-ФЗ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2 статьи 4 Проекта закона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628227167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(30%)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33925" y="2667306"/>
            <a:ext cx="1962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(7%)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(63%)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3698908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829537" y="4578349"/>
            <a:ext cx="844063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673600" y="4578349"/>
            <a:ext cx="7387771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31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80510CB-335B-4EF8-B5D4-3D5E7A4719F7}"/>
              </a:ext>
            </a:extLst>
          </p:cNvPr>
          <p:cNvCxnSpPr/>
          <p:nvPr/>
        </p:nvCxnSpPr>
        <p:spPr>
          <a:xfrm>
            <a:off x="3168073" y="4154053"/>
            <a:ext cx="8100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39718" y="3075057"/>
            <a:ext cx="9112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Спасибо за внимание!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EE2CF36-5B41-4E18-BDB3-2BCC27BFA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62" y="4661900"/>
            <a:ext cx="566078" cy="59183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86040" y="4588485"/>
            <a:ext cx="63148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Рязанской области</a:t>
            </a:r>
          </a:p>
          <a:p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государственной кадастровой оценки»</a:t>
            </a:r>
          </a:p>
        </p:txBody>
      </p:sp>
      <p:cxnSp>
        <p:nvCxnSpPr>
          <p:cNvPr id="18" name="Прямая соединительная линия 17"/>
          <p:cNvCxnSpPr>
            <a:cxnSpLocks/>
          </p:cNvCxnSpPr>
          <p:nvPr/>
        </p:nvCxnSpPr>
        <p:spPr>
          <a:xfrm flipH="1">
            <a:off x="319963" y="5332807"/>
            <a:ext cx="66442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8A99CA1-B5F9-4E54-9830-E4B558647B12}"/>
              </a:ext>
            </a:extLst>
          </p:cNvPr>
          <p:cNvSpPr/>
          <p:nvPr/>
        </p:nvSpPr>
        <p:spPr>
          <a:xfrm>
            <a:off x="477036" y="5385578"/>
            <a:ext cx="90097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390006, г. Рязань,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</a:rPr>
              <a:t>Солотчинское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шоссе, д.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2.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Время приема: пн.-чт. с 09:00 до 17:00, пт. с 09:00 до 16:30,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                              перерыв на обед 13:00-14:00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(4912) 559-062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mail@cgkoro.ru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http://cgkoro.ru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" y="5425200"/>
            <a:ext cx="243842" cy="2438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" y="6094800"/>
            <a:ext cx="191195" cy="1911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6296400"/>
            <a:ext cx="229988" cy="2299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0" y="6523200"/>
            <a:ext cx="193966" cy="1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7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-1" y="732103"/>
            <a:ext cx="12192001" cy="5750774"/>
          </a:xfrm>
          <a:prstGeom prst="rect">
            <a:avLst/>
          </a:prstGeom>
          <a:gradFill>
            <a:gsLst>
              <a:gs pos="84000">
                <a:srgbClr val="C1D9F0"/>
              </a:gs>
              <a:gs pos="50000">
                <a:srgbClr val="BAD5EE">
                  <a:lumMod val="86000"/>
                </a:srgbClr>
              </a:gs>
              <a:gs pos="20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89" y="732102"/>
            <a:ext cx="11711023" cy="6060454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ru-R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36614" y="744628"/>
            <a:ext cx="842904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+mj-lt"/>
              </a:rPr>
              <a:t>Бюджетные учреждения, представившие замечания и предложения</a:t>
            </a:r>
          </a:p>
        </p:txBody>
      </p:sp>
    </p:spTree>
    <p:extLst>
      <p:ext uri="{BB962C8B-B14F-4D97-AF65-F5344CB8AC3E}">
        <p14:creationId xmlns:p14="http://schemas.microsoft.com/office/powerpoint/2010/main" val="1076453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024224467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ru-R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2 статьи 6 Федерального закона № 237-ФЗ (часть 3 статьи 3 Проекта закона)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1781" y="1938229"/>
            <a:ext cx="232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(69%)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(31%)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назначение руководителя бюджетного учреждения по согласованию с органом регистрации прав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30631" y="4578349"/>
            <a:ext cx="8229598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360229" y="4578349"/>
            <a:ext cx="3701142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93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ru-R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полномочия бюджетных учреждений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Статья 7 Федерального закона № 237-ФЗ (часть 4 статьи 3 Проекта закона)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09052341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81781" y="1938229"/>
            <a:ext cx="232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(34%)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(52%)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28425" y="2557311"/>
            <a:ext cx="194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</a:t>
            </a:r>
          </a:p>
          <a:p>
            <a:r>
              <a:rPr lang="ru-RU" b="1" dirty="0">
                <a:solidFill>
                  <a:schemeClr val="accent1"/>
                </a:solidFill>
              </a:rPr>
              <a:t>РЕДАКЦИЯ (14%)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4123871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254501" y="4578349"/>
            <a:ext cx="1651000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905500" y="4578349"/>
            <a:ext cx="6155871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58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ru-R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исключение представления в орган регистрации прав информации о данных рынка недвижимости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Пункт 7 статьи 8 Федерального закона № 237-ФЗ (часть 5 статьи 3 Проекта закона)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557403886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</a:t>
            </a:r>
            <a:r>
              <a:rPr lang="en-US" b="1" dirty="0">
                <a:solidFill>
                  <a:srgbClr val="FF0000"/>
                </a:solidFill>
              </a:rPr>
              <a:t>17</a:t>
            </a:r>
            <a:r>
              <a:rPr lang="ru-RU" b="1" dirty="0">
                <a:solidFill>
                  <a:srgbClr val="FF0000"/>
                </a:solidFill>
              </a:rPr>
              <a:t>%)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</a:t>
            </a:r>
            <a:r>
              <a:rPr lang="en-US" b="1" dirty="0">
                <a:solidFill>
                  <a:schemeClr val="accent3"/>
                </a:solidFill>
              </a:rPr>
              <a:t>83</a:t>
            </a:r>
            <a:r>
              <a:rPr lang="ru-RU" b="1" dirty="0">
                <a:solidFill>
                  <a:schemeClr val="accent3"/>
                </a:solidFill>
              </a:rPr>
              <a:t>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30" y="4578349"/>
            <a:ext cx="2073728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04358" y="4578349"/>
            <a:ext cx="9857013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490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ru-R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увольнение директора бюджетного учреждения по результатам проверки соблюдения обязательных требований, а также по результатам оспаривания отказов бюджетного учреждения об исправлении ошибок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Части 7,8,9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9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Федерального закона № 237-ФЗ (часть 6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/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614661" y="2328696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(59%)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03518" y="2794958"/>
            <a:ext cx="194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</a:t>
            </a:r>
          </a:p>
          <a:p>
            <a:r>
              <a:rPr lang="ru-RU" b="1" dirty="0">
                <a:solidFill>
                  <a:schemeClr val="accent1"/>
                </a:solidFill>
              </a:rPr>
              <a:t>РЕДАКЦИЯ (14%)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06348" y="3799248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(28%)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297" y="2362494"/>
            <a:ext cx="106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ч. 7 ст. 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48" y="3274451"/>
            <a:ext cx="106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ч. 8 </a:t>
            </a:r>
            <a:r>
              <a:rPr lang="ru-RU" dirty="0"/>
              <a:t>ст. 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959" y="4168580"/>
            <a:ext cx="106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ч. 9 </a:t>
            </a:r>
            <a:r>
              <a:rPr lang="ru-RU" dirty="0"/>
              <a:t>ст. 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14661" y="3244071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</a:t>
            </a:r>
            <a:r>
              <a:rPr lang="en-US" b="1" dirty="0">
                <a:solidFill>
                  <a:srgbClr val="FF0000"/>
                </a:solidFill>
              </a:rPr>
              <a:t>45</a:t>
            </a:r>
            <a:r>
              <a:rPr lang="ru-RU" b="1" dirty="0">
                <a:solidFill>
                  <a:srgbClr val="FF0000"/>
                </a:solidFill>
              </a:rPr>
              <a:t>%)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14661" y="4146448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</a:t>
            </a:r>
            <a:r>
              <a:rPr lang="en-US" b="1" dirty="0">
                <a:solidFill>
                  <a:srgbClr val="FF0000"/>
                </a:solidFill>
              </a:rPr>
              <a:t>45</a:t>
            </a:r>
            <a:r>
              <a:rPr lang="ru-RU" b="1" dirty="0">
                <a:solidFill>
                  <a:srgbClr val="FF0000"/>
                </a:solidFill>
              </a:rPr>
              <a:t>%)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21641" y="3628200"/>
            <a:ext cx="194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</a:t>
            </a:r>
          </a:p>
          <a:p>
            <a:r>
              <a:rPr lang="ru-RU" b="1" dirty="0">
                <a:solidFill>
                  <a:schemeClr val="accent1"/>
                </a:solidFill>
              </a:rPr>
              <a:t>РЕДАКЦИЯ (1</a:t>
            </a:r>
            <a:r>
              <a:rPr lang="en-US" b="1" dirty="0">
                <a:solidFill>
                  <a:schemeClr val="accent1"/>
                </a:solidFill>
              </a:rPr>
              <a:t>0</a:t>
            </a:r>
            <a:r>
              <a:rPr lang="ru-RU" b="1" dirty="0">
                <a:solidFill>
                  <a:schemeClr val="accent1"/>
                </a:solidFill>
              </a:rPr>
              <a:t>%)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29796" y="5045237"/>
            <a:ext cx="194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</a:t>
            </a:r>
          </a:p>
          <a:p>
            <a:r>
              <a:rPr lang="ru-RU" b="1" dirty="0">
                <a:solidFill>
                  <a:schemeClr val="accent1"/>
                </a:solidFill>
              </a:rPr>
              <a:t>РЕДАКЦИЯ (</a:t>
            </a:r>
            <a:r>
              <a:rPr lang="en-US" b="1" dirty="0">
                <a:solidFill>
                  <a:schemeClr val="accent1"/>
                </a:solidFill>
              </a:rPr>
              <a:t>3</a:t>
            </a:r>
            <a:r>
              <a:rPr lang="ru-RU" b="1" dirty="0">
                <a:solidFill>
                  <a:schemeClr val="accent1"/>
                </a:solidFill>
              </a:rPr>
              <a:t>%)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06348" y="4675905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</a:t>
            </a:r>
            <a:r>
              <a:rPr lang="en-US" b="1" dirty="0">
                <a:solidFill>
                  <a:schemeClr val="accent3"/>
                </a:solidFill>
              </a:rPr>
              <a:t>45</a:t>
            </a:r>
            <a:r>
              <a:rPr lang="ru-RU" b="1" dirty="0">
                <a:solidFill>
                  <a:schemeClr val="accent3"/>
                </a:solidFill>
              </a:rPr>
              <a:t>%)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06348" y="5567315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</a:t>
            </a:r>
            <a:r>
              <a:rPr lang="en-US" b="1" dirty="0">
                <a:solidFill>
                  <a:schemeClr val="accent3"/>
                </a:solidFill>
              </a:rPr>
              <a:t>52</a:t>
            </a:r>
            <a:r>
              <a:rPr lang="ru-RU" b="1" dirty="0">
                <a:solidFill>
                  <a:schemeClr val="accent3"/>
                </a:solidFill>
              </a:rPr>
              <a:t>%)</a:t>
            </a:r>
          </a:p>
        </p:txBody>
      </p:sp>
    </p:spTree>
    <p:extLst>
      <p:ext uri="{BB962C8B-B14F-4D97-AF65-F5344CB8AC3E}">
        <p14:creationId xmlns:p14="http://schemas.microsoft.com/office/powerpoint/2010/main" val="796786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7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требования к руководителю как к работнику учреждения, непосредственно осуществляющему</a:t>
            </a:r>
          </a:p>
          <a:p>
            <a:pPr algn="ctr"/>
            <a:r>
              <a:rPr lang="ru-RU" dirty="0"/>
              <a:t>определение кадастровой стоимости и подписывающему отчет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3(1)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10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Федерального закона № 237-ФЗ (часть 7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554098902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(55%)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11122" y="2873959"/>
            <a:ext cx="194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</a:t>
            </a:r>
          </a:p>
          <a:p>
            <a:r>
              <a:rPr lang="ru-RU" b="1" dirty="0">
                <a:solidFill>
                  <a:schemeClr val="accent1"/>
                </a:solidFill>
              </a:rPr>
              <a:t>РЕДАКЦИЯ (3%)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(42%)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6580414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711043" y="4578349"/>
            <a:ext cx="400050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111093" y="4578349"/>
            <a:ext cx="4950278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0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8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принятие решения о проведении государственной кадастровой оценки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Статья 11 Федерального закона № 237-ФЗ (часть 8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311504614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50372" y="1898060"/>
            <a:ext cx="2994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(55%)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437299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(45%)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30630" y="4578349"/>
            <a:ext cx="6582785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713415" y="4578349"/>
            <a:ext cx="5347956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89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E68445-FBDF-49DE-B451-DF356657A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087" y="168218"/>
            <a:ext cx="447634" cy="46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88B959-B842-4DB5-8B21-4FE762E1EA4E}"/>
              </a:ext>
            </a:extLst>
          </p:cNvPr>
          <p:cNvSpPr txBox="1"/>
          <p:nvPr/>
        </p:nvSpPr>
        <p:spPr>
          <a:xfrm>
            <a:off x="10885721" y="141338"/>
            <a:ext cx="1306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782C8"/>
                </a:solidFill>
              </a:rPr>
              <a:t>ГБУ РО</a:t>
            </a:r>
          </a:p>
          <a:p>
            <a:r>
              <a:rPr lang="ru-RU" sz="1400" b="1" dirty="0">
                <a:solidFill>
                  <a:srgbClr val="0782C8"/>
                </a:solidFill>
              </a:rPr>
              <a:t>«Центр ГКО»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" y="166"/>
            <a:ext cx="1107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783D0"/>
                </a:solidFill>
                <a:latin typeface="+mj-lt"/>
              </a:rPr>
              <a:t>2018</a:t>
            </a:r>
            <a:endParaRPr lang="ru-RU" sz="3200" b="1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C21040-61CE-4E04-95A6-2079F0A5DA05}"/>
              </a:ext>
            </a:extLst>
          </p:cNvPr>
          <p:cNvCxnSpPr/>
          <p:nvPr/>
        </p:nvCxnSpPr>
        <p:spPr>
          <a:xfrm>
            <a:off x="1107844" y="106664"/>
            <a:ext cx="0" cy="646329"/>
          </a:xfrm>
          <a:prstGeom prst="line">
            <a:avLst/>
          </a:prstGeom>
          <a:ln>
            <a:solidFill>
              <a:srgbClr val="0879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6346A63-BEC7-4177-BFC4-11877958FB16}"/>
              </a:ext>
            </a:extLst>
          </p:cNvPr>
          <p:cNvSpPr txBox="1"/>
          <p:nvPr/>
        </p:nvSpPr>
        <p:spPr>
          <a:xfrm>
            <a:off x="0" y="439625"/>
            <a:ext cx="110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783D0"/>
                </a:solidFill>
              </a:rPr>
              <a:t>МОСКВА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F97A817-512E-4BA3-B7EE-BD1A1EB90E7D}"/>
              </a:ext>
            </a:extLst>
          </p:cNvPr>
          <p:cNvCxnSpPr/>
          <p:nvPr/>
        </p:nvCxnSpPr>
        <p:spPr>
          <a:xfrm flipH="1">
            <a:off x="2013857" y="732103"/>
            <a:ext cx="816428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44" y="106664"/>
            <a:ext cx="719206" cy="76084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75885"/>
            <a:ext cx="260137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783D0"/>
                </a:solidFill>
                <a:latin typeface="+mj-lt"/>
              </a:rPr>
              <a:t>ГОСУДАРСТВЕННАЯ ДУМА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A498DD0-9914-4BF7-AD5C-CC97FC321A31}"/>
              </a:ext>
            </a:extLst>
          </p:cNvPr>
          <p:cNvSpPr/>
          <p:nvPr/>
        </p:nvSpPr>
        <p:spPr>
          <a:xfrm>
            <a:off x="1827050" y="346048"/>
            <a:ext cx="28543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rgbClr val="0783D0"/>
                </a:solidFill>
                <a:latin typeface="+mj-lt"/>
              </a:rPr>
              <a:t>ФЕДЕРАЛЬНОГО СОБРАНИЯ РОССИЙСКОЙ ФЕДЕРАЦИИ</a:t>
            </a:r>
            <a:endParaRPr lang="ru-RU" sz="1200" dirty="0">
              <a:solidFill>
                <a:srgbClr val="0783D0"/>
              </a:solidFill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50372" y="6482877"/>
            <a:ext cx="11691257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1216763" y="6503480"/>
            <a:ext cx="614264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04626" y="6484779"/>
            <a:ext cx="43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9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356130" y="6522532"/>
            <a:ext cx="2225950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17353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обязанность бюджетного учреждения в случае выявления ошибок в сведениях ЕГРН</a:t>
            </a:r>
          </a:p>
          <a:p>
            <a:pPr algn="ctr"/>
            <a:r>
              <a:rPr lang="ru-RU" dirty="0"/>
              <a:t>направлять сведения о таких ошибках в </a:t>
            </a:r>
            <a:r>
              <a:rPr lang="ru-RU" dirty="0" err="1"/>
              <a:t>Росреестр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" y="73742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Часть 8 статьи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2 Федерального закона № 237-ФЗ (часть 9 статьи 3 Проекта закона)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429472055"/>
              </p:ext>
            </p:extLst>
          </p:nvPr>
        </p:nvGraphicFramePr>
        <p:xfrm>
          <a:off x="0" y="1741713"/>
          <a:ext cx="12192000" cy="472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79151" y="1938229"/>
            <a:ext cx="178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ПРОТИВ (14%)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66453" y="2850186"/>
            <a:ext cx="2714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ДРУГАЯ РЕДАКЦИЯ (28%)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45375" y="3712602"/>
            <a:ext cx="318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</a:rPr>
              <a:t>ВОЗДЕРЖАЛИСЬ (5</a:t>
            </a:r>
            <a:r>
              <a:rPr lang="en-US" b="1" dirty="0">
                <a:solidFill>
                  <a:schemeClr val="accent3"/>
                </a:solidFill>
              </a:rPr>
              <a:t>8</a:t>
            </a:r>
            <a:r>
              <a:rPr lang="ru-RU" b="1" dirty="0">
                <a:solidFill>
                  <a:schemeClr val="accent3"/>
                </a:solidFill>
              </a:rPr>
              <a:t>%)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0629" y="4578349"/>
            <a:ext cx="1659092" cy="1904528"/>
          </a:xfrm>
          <a:prstGeom prst="rect">
            <a:avLst/>
          </a:prstGeom>
          <a:solidFill>
            <a:srgbClr val="C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789722" y="4578349"/>
            <a:ext cx="3266831" cy="1904528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056554" y="4578349"/>
            <a:ext cx="7004817" cy="1904528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216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1071</Words>
  <Application>Microsoft Office PowerPoint</Application>
  <PresentationFormat>Широкоэкранный</PresentationFormat>
  <Paragraphs>237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Евгеньевич Холопов</dc:creator>
  <cp:lastModifiedBy>Андрей Юрьевич Ульянов</cp:lastModifiedBy>
  <cp:revision>110</cp:revision>
  <dcterms:created xsi:type="dcterms:W3CDTF">2018-12-10T12:00:34Z</dcterms:created>
  <dcterms:modified xsi:type="dcterms:W3CDTF">2018-12-16T11:54:46Z</dcterms:modified>
</cp:coreProperties>
</file>