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  <p:sldMasterId id="2147483651" r:id="rId2"/>
  </p:sldMasterIdLst>
  <p:notesMasterIdLst>
    <p:notesMasterId r:id="rId38"/>
  </p:notesMasterIdLst>
  <p:handoutMasterIdLst>
    <p:handoutMasterId r:id="rId39"/>
  </p:handoutMasterIdLst>
  <p:sldIdLst>
    <p:sldId id="256" r:id="rId3"/>
    <p:sldId id="333" r:id="rId4"/>
    <p:sldId id="372" r:id="rId5"/>
    <p:sldId id="373" r:id="rId6"/>
    <p:sldId id="343" r:id="rId7"/>
    <p:sldId id="344" r:id="rId8"/>
    <p:sldId id="345" r:id="rId9"/>
    <p:sldId id="346" r:id="rId10"/>
    <p:sldId id="347" r:id="rId11"/>
    <p:sldId id="348" r:id="rId12"/>
    <p:sldId id="349" r:id="rId13"/>
    <p:sldId id="350" r:id="rId14"/>
    <p:sldId id="351" r:id="rId15"/>
    <p:sldId id="352" r:id="rId16"/>
    <p:sldId id="353" r:id="rId17"/>
    <p:sldId id="354" r:id="rId18"/>
    <p:sldId id="374" r:id="rId19"/>
    <p:sldId id="355" r:id="rId20"/>
    <p:sldId id="356" r:id="rId21"/>
    <p:sldId id="357" r:id="rId22"/>
    <p:sldId id="358" r:id="rId23"/>
    <p:sldId id="359" r:id="rId24"/>
    <p:sldId id="360" r:id="rId25"/>
    <p:sldId id="361" r:id="rId26"/>
    <p:sldId id="362" r:id="rId27"/>
    <p:sldId id="363" r:id="rId28"/>
    <p:sldId id="364" r:id="rId29"/>
    <p:sldId id="365" r:id="rId30"/>
    <p:sldId id="366" r:id="rId31"/>
    <p:sldId id="367" r:id="rId32"/>
    <p:sldId id="368" r:id="rId33"/>
    <p:sldId id="375" r:id="rId34"/>
    <p:sldId id="370" r:id="rId35"/>
    <p:sldId id="371" r:id="rId36"/>
    <p:sldId id="342" r:id="rId37"/>
  </p:sldIdLst>
  <p:sldSz cx="9144000" cy="6858000" type="screen4x3"/>
  <p:notesSz cx="6797675" cy="987425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AD43"/>
    <a:srgbClr val="000000"/>
    <a:srgbClr val="FF970D"/>
    <a:srgbClr val="006C00"/>
    <a:srgbClr val="00AD00"/>
    <a:srgbClr val="004300"/>
    <a:srgbClr val="777A73"/>
    <a:srgbClr val="595C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677" autoAdjust="0"/>
    <p:restoredTop sz="93083" autoAdjust="0"/>
  </p:normalViewPr>
  <p:slideViewPr>
    <p:cSldViewPr snapToObjects="1">
      <p:cViewPr varScale="1">
        <p:scale>
          <a:sx n="139" d="100"/>
          <a:sy n="139" d="100"/>
        </p:scale>
        <p:origin x="-113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716856-F21C-441D-BDED-EF7683F01834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02DE31B6-9F31-4834-B863-0C435BFF3A8D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rPr>
            <a:t>Шепелев Владимир Борисович</a:t>
          </a:r>
          <a:endParaRPr lang="ru-RU" sz="2800" b="1" dirty="0">
            <a:solidFill>
              <a:srgbClr val="000000"/>
            </a:solidFill>
            <a:latin typeface="Tahoma" pitchFamily="34" charset="0"/>
            <a:cs typeface="Tahoma" pitchFamily="34" charset="0"/>
          </a:endParaRPr>
        </a:p>
      </dgm:t>
    </dgm:pt>
    <dgm:pt modelId="{C91C65F3-54FE-455B-A216-74D53AB46E54}" type="parTrans" cxnId="{4B4DF488-B7BA-4C08-B5A6-05DE84DD98D3}">
      <dgm:prSet/>
      <dgm:spPr/>
      <dgm:t>
        <a:bodyPr/>
        <a:lstStyle/>
        <a:p>
          <a:endParaRPr lang="ru-RU" sz="2000">
            <a:solidFill>
              <a:srgbClr val="000000"/>
            </a:solidFill>
            <a:latin typeface="Tahoma" pitchFamily="34" charset="0"/>
            <a:cs typeface="Tahoma" pitchFamily="34" charset="0"/>
          </a:endParaRPr>
        </a:p>
      </dgm:t>
    </dgm:pt>
    <dgm:pt modelId="{858B3513-5496-48E2-9444-85C6DEF6A563}" type="sibTrans" cxnId="{4B4DF488-B7BA-4C08-B5A6-05DE84DD98D3}">
      <dgm:prSet/>
      <dgm:spPr/>
      <dgm:t>
        <a:bodyPr/>
        <a:lstStyle/>
        <a:p>
          <a:endParaRPr lang="ru-RU" sz="2000">
            <a:solidFill>
              <a:srgbClr val="000000"/>
            </a:solidFill>
            <a:latin typeface="Tahoma" pitchFamily="34" charset="0"/>
            <a:cs typeface="Tahoma" pitchFamily="34" charset="0"/>
          </a:endParaRPr>
        </a:p>
      </dgm:t>
    </dgm:pt>
    <dgm:pt modelId="{E5FA4A29-91D5-449D-94F4-E8843656FFFC}" type="pres">
      <dgm:prSet presAssocID="{DC716856-F21C-441D-BDED-EF7683F0183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3C10BA-626A-4904-B8CC-B1394074D646}" type="pres">
      <dgm:prSet presAssocID="{02DE31B6-9F31-4834-B863-0C435BFF3A8D}" presName="parentText" presStyleLbl="node1" presStyleIdx="0" presStyleCnt="1" custScaleY="23019" custLinFactNeighborX="3300" custLinFactNeighborY="-4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001724-119F-4F15-AF5D-491AE22CF6F1}" type="presOf" srcId="{02DE31B6-9F31-4834-B863-0C435BFF3A8D}" destId="{A73C10BA-626A-4904-B8CC-B1394074D646}" srcOrd="0" destOrd="0" presId="urn:microsoft.com/office/officeart/2005/8/layout/vList2"/>
    <dgm:cxn modelId="{4B4DF488-B7BA-4C08-B5A6-05DE84DD98D3}" srcId="{DC716856-F21C-441D-BDED-EF7683F01834}" destId="{02DE31B6-9F31-4834-B863-0C435BFF3A8D}" srcOrd="0" destOrd="0" parTransId="{C91C65F3-54FE-455B-A216-74D53AB46E54}" sibTransId="{858B3513-5496-48E2-9444-85C6DEF6A563}"/>
    <dgm:cxn modelId="{BC74BDAC-6143-46A3-9EE5-2BB58469C5AC}" type="presOf" srcId="{DC716856-F21C-441D-BDED-EF7683F01834}" destId="{E5FA4A29-91D5-449D-94F4-E8843656FFFC}" srcOrd="0" destOrd="0" presId="urn:microsoft.com/office/officeart/2005/8/layout/vList2"/>
    <dgm:cxn modelId="{944053D3-F78F-4FD5-BA4B-CDCFF3A3194E}" type="presParOf" srcId="{E5FA4A29-91D5-449D-94F4-E8843656FFFC}" destId="{A73C10BA-626A-4904-B8CC-B1394074D6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C716856-F21C-441D-BDED-EF7683F01834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02DE31B6-9F31-4834-B863-0C435BFF3A8D}">
      <dgm:prSet phldrT="[Текст]" custT="1"/>
      <dgm:spPr>
        <a:ln>
          <a:noFill/>
        </a:ln>
      </dgm:spPr>
      <dgm:t>
        <a:bodyPr/>
        <a:lstStyle/>
        <a:p>
          <a:r>
            <a:rPr lang="ru-RU" sz="4800" b="1" dirty="0" smtClean="0">
              <a:solidFill>
                <a:srgbClr val="6CAD43"/>
              </a:solidFill>
              <a:latin typeface="Tahoma" pitchFamily="34" charset="0"/>
              <a:cs typeface="Tahoma" pitchFamily="34" charset="0"/>
            </a:rPr>
            <a:t>Спасибо за внимание!</a:t>
          </a:r>
          <a:endParaRPr lang="ru-RU" sz="4800" b="1" dirty="0">
            <a:solidFill>
              <a:srgbClr val="6CAD43"/>
            </a:solidFill>
            <a:latin typeface="Tahoma" pitchFamily="34" charset="0"/>
            <a:cs typeface="Tahoma" pitchFamily="34" charset="0"/>
          </a:endParaRPr>
        </a:p>
      </dgm:t>
    </dgm:pt>
    <dgm:pt modelId="{C91C65F3-54FE-455B-A216-74D53AB46E54}" type="parTrans" cxnId="{4B4DF488-B7BA-4C08-B5A6-05DE84DD98D3}">
      <dgm:prSet/>
      <dgm:spPr/>
      <dgm:t>
        <a:bodyPr/>
        <a:lstStyle/>
        <a:p>
          <a:endParaRPr lang="ru-RU" sz="4000">
            <a:solidFill>
              <a:schemeClr val="bg2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858B3513-5496-48E2-9444-85C6DEF6A563}" type="sibTrans" cxnId="{4B4DF488-B7BA-4C08-B5A6-05DE84DD98D3}">
      <dgm:prSet/>
      <dgm:spPr/>
      <dgm:t>
        <a:bodyPr/>
        <a:lstStyle/>
        <a:p>
          <a:endParaRPr lang="ru-RU" sz="4000">
            <a:solidFill>
              <a:schemeClr val="bg2">
                <a:lumMod val="75000"/>
              </a:schemeClr>
            </a:solidFill>
            <a:latin typeface="Tahoma" pitchFamily="34" charset="0"/>
            <a:cs typeface="Tahoma" pitchFamily="34" charset="0"/>
          </a:endParaRPr>
        </a:p>
      </dgm:t>
    </dgm:pt>
    <dgm:pt modelId="{E5FA4A29-91D5-449D-94F4-E8843656FFFC}" type="pres">
      <dgm:prSet presAssocID="{DC716856-F21C-441D-BDED-EF7683F0183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3C10BA-626A-4904-B8CC-B1394074D646}" type="pres">
      <dgm:prSet presAssocID="{02DE31B6-9F31-4834-B863-0C435BFF3A8D}" presName="parentText" presStyleLbl="node1" presStyleIdx="0" presStyleCnt="1" custScaleY="23019" custLinFactNeighborX="3300" custLinFactNeighborY="-47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1A3A39-6536-4835-B7BE-0A52908642A5}" type="presOf" srcId="{02DE31B6-9F31-4834-B863-0C435BFF3A8D}" destId="{A73C10BA-626A-4904-B8CC-B1394074D646}" srcOrd="0" destOrd="0" presId="urn:microsoft.com/office/officeart/2005/8/layout/vList2"/>
    <dgm:cxn modelId="{4B4DF488-B7BA-4C08-B5A6-05DE84DD98D3}" srcId="{DC716856-F21C-441D-BDED-EF7683F01834}" destId="{02DE31B6-9F31-4834-B863-0C435BFF3A8D}" srcOrd="0" destOrd="0" parTransId="{C91C65F3-54FE-455B-A216-74D53AB46E54}" sibTransId="{858B3513-5496-48E2-9444-85C6DEF6A563}"/>
    <dgm:cxn modelId="{9B48A218-B06E-41CC-9A41-F983015C9BCC}" type="presOf" srcId="{DC716856-F21C-441D-BDED-EF7683F01834}" destId="{E5FA4A29-91D5-449D-94F4-E8843656FFFC}" srcOrd="0" destOrd="0" presId="urn:microsoft.com/office/officeart/2005/8/layout/vList2"/>
    <dgm:cxn modelId="{E11587C3-B452-4CCC-B9A9-2AB6DF53C5FE}" type="presParOf" srcId="{E5FA4A29-91D5-449D-94F4-E8843656FFFC}" destId="{A73C10BA-626A-4904-B8CC-B1394074D646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3C10BA-626A-4904-B8CC-B1394074D646}">
      <dsp:nvSpPr>
        <dsp:cNvPr id="0" name=""/>
        <dsp:cNvSpPr/>
      </dsp:nvSpPr>
      <dsp:spPr>
        <a:xfrm>
          <a:off x="0" y="285032"/>
          <a:ext cx="7786743" cy="2757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0000"/>
              </a:solidFill>
              <a:latin typeface="Tahoma" pitchFamily="34" charset="0"/>
              <a:cs typeface="Tahoma" pitchFamily="34" charset="0"/>
            </a:rPr>
            <a:t>Шепелев Владимир Борисович</a:t>
          </a:r>
          <a:endParaRPr lang="ru-RU" sz="2800" b="1" kern="1200" dirty="0">
            <a:solidFill>
              <a:srgbClr val="000000"/>
            </a:solidFill>
            <a:latin typeface="Tahoma" pitchFamily="34" charset="0"/>
            <a:cs typeface="Tahoma" pitchFamily="34" charset="0"/>
          </a:endParaRPr>
        </a:p>
      </dsp:txBody>
      <dsp:txXfrm>
        <a:off x="13463" y="298495"/>
        <a:ext cx="7759817" cy="2488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3C10BA-626A-4904-B8CC-B1394074D646}">
      <dsp:nvSpPr>
        <dsp:cNvPr id="0" name=""/>
        <dsp:cNvSpPr/>
      </dsp:nvSpPr>
      <dsp:spPr>
        <a:xfrm>
          <a:off x="0" y="285032"/>
          <a:ext cx="7786743" cy="2757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182880" rIns="182880" bIns="182880" numCol="1" spcCol="1270" anchor="ctr" anchorCtr="0">
          <a:noAutofit/>
        </a:bodyPr>
        <a:lstStyle/>
        <a:p>
          <a:pPr lvl="0" algn="l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800" b="1" kern="1200" dirty="0" smtClean="0">
              <a:solidFill>
                <a:srgbClr val="6CAD43"/>
              </a:solidFill>
              <a:latin typeface="Tahoma" pitchFamily="34" charset="0"/>
              <a:cs typeface="Tahoma" pitchFamily="34" charset="0"/>
            </a:rPr>
            <a:t>Спасибо за внимание!</a:t>
          </a:r>
          <a:endParaRPr lang="ru-RU" sz="4800" b="1" kern="1200" dirty="0">
            <a:solidFill>
              <a:srgbClr val="6CAD43"/>
            </a:solidFill>
            <a:latin typeface="Tahoma" pitchFamily="34" charset="0"/>
            <a:cs typeface="Tahoma" pitchFamily="34" charset="0"/>
          </a:endParaRPr>
        </a:p>
      </dsp:txBody>
      <dsp:txXfrm>
        <a:off x="13463" y="298495"/>
        <a:ext cx="7759817" cy="2488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5949D7-6ACE-4705-93FC-449699AA8BC2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A8EEB2-6896-4CB2-887B-7764A622D9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56763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34" tIns="45717" rIns="91434" bIns="45717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334FC12-037E-4A1A-AA9A-B79B081F7609}" type="datetimeFigureOut">
              <a:rPr lang="en-US"/>
              <a:pPr>
                <a:defRPr/>
              </a:pPr>
              <a:t>12/12/2018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41363"/>
            <a:ext cx="4937125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4" tIns="45717" rIns="91434" bIns="45717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34" tIns="45717" rIns="91434" bIns="45717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34" tIns="45717" rIns="91434" bIns="45717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73486F6-E8F0-4E0D-9CAE-A9706F61FB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9940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3486F6-E8F0-4E0D-9CAE-A9706F61FBC8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807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5135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371600" y="3429000"/>
            <a:ext cx="7772400" cy="304800"/>
          </a:xfrm>
          <a:prstGeom prst="rect">
            <a:avLst/>
          </a:prstGeom>
        </p:spPr>
        <p:txBody>
          <a:bodyPr anchor="ctr"/>
          <a:lstStyle>
            <a:lvl1pPr>
              <a:defRPr sz="2400">
                <a:solidFill>
                  <a:schemeClr val="accent3">
                    <a:lumMod val="50000"/>
                  </a:schemeClr>
                </a:solidFill>
                <a:latin typeface="Helvetica"/>
                <a:cs typeface="Helvetica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en-US" dirty="0" smtClean="0">
              <a:solidFill>
                <a:schemeClr val="bg1"/>
              </a:solidFill>
              <a:ea typeface="+mj-ea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895600"/>
            <a:ext cx="7772400" cy="476250"/>
          </a:xfrm>
        </p:spPr>
        <p:txBody>
          <a:bodyPr>
            <a:noAutofit/>
          </a:bodyPr>
          <a:lstStyle>
            <a:lvl1pPr algn="l">
              <a:defRPr sz="2400">
                <a:solidFill>
                  <a:schemeClr val="tx1">
                    <a:lumMod val="50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3810000"/>
            <a:ext cx="1981200" cy="609600"/>
          </a:xfrm>
        </p:spPr>
        <p:txBody>
          <a:bodyPr>
            <a:noAutofit/>
          </a:bodyPr>
          <a:lstStyle>
            <a:lvl1pPr marL="0" indent="0" algn="l">
              <a:buNone/>
              <a:defRPr sz="1600">
                <a:solidFill>
                  <a:srgbClr val="000000"/>
                </a:solidFill>
                <a:latin typeface="Helvetica"/>
                <a:cs typeface="Helvetic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064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0970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0" y="0"/>
            <a:ext cx="5715000" cy="914400"/>
          </a:xfrm>
        </p:spPr>
        <p:txBody>
          <a:bodyPr/>
          <a:lstStyle>
            <a:lvl1pPr>
              <a:defRPr sz="3200"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E58B7F-7838-43EB-854E-2B3125976958}" type="datetime1">
              <a:rPr lang="ru-RU" smtClean="0"/>
              <a:t>12.12.2018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4990E6-BDF9-41ED-B131-706643B7AF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289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>
                <a:solidFill>
                  <a:srgbClr val="365722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A074AB06-6F43-4FB7-B15A-F8CB44DE98F7}" type="datetime1">
              <a:rPr lang="ru-RU" smtClean="0"/>
              <a:t>12.12.2018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1628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6F5674C2-2BF8-415C-98E6-66C6B0EA54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6688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838200"/>
          </a:xfrm>
        </p:spPr>
        <p:txBody>
          <a:bodyPr/>
          <a:lstStyle>
            <a:lvl1pPr>
              <a:defRPr sz="3200">
                <a:solidFill>
                  <a:srgbClr val="365722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28800"/>
            <a:ext cx="7772400" cy="4114800"/>
          </a:xfrm>
        </p:spPr>
        <p:txBody>
          <a:bodyPr/>
          <a:lstStyle>
            <a:lvl1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1pPr>
            <a:lvl2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2pPr>
            <a:lvl3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3pPr>
            <a:lvl4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4pPr>
            <a:lvl5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" y="60960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CD0B9429-B322-42DC-AF4A-DFC76840220B}" type="datetime1">
              <a:rPr lang="ru-RU" smtClean="0"/>
              <a:t>12.12.2018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096000"/>
            <a:ext cx="28956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600" y="60960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E1B50D60-8BB7-46F9-9BCC-472B439B00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7519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167187"/>
            <a:ext cx="7772400" cy="1362075"/>
          </a:xfrm>
        </p:spPr>
        <p:txBody>
          <a:bodyPr anchor="t"/>
          <a:lstStyle>
            <a:lvl1pPr algn="l">
              <a:defRPr sz="4000" b="1" cap="all">
                <a:solidFill>
                  <a:srgbClr val="000000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6670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365722"/>
                </a:solidFill>
                <a:latin typeface="Helvetica"/>
                <a:cs typeface="Helvetica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1C753F57-3D81-4FF3-BEF6-EDE43CD22A19}" type="datetime1">
              <a:rPr lang="ru-RU" smtClean="0"/>
              <a:t>12.12.2018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00400" y="6172200"/>
            <a:ext cx="28956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866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9DEEBD80-7CA3-4CA9-9A53-CEF7AC22C9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5379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2400" cy="762000"/>
          </a:xfrm>
        </p:spPr>
        <p:txBody>
          <a:bodyPr/>
          <a:lstStyle>
            <a:lvl1pPr>
              <a:defRPr sz="3200">
                <a:solidFill>
                  <a:srgbClr val="365722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221163"/>
          </a:xfrm>
        </p:spPr>
        <p:txBody>
          <a:bodyPr/>
          <a:lstStyle>
            <a:lvl1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1pPr>
            <a:lvl2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2pPr>
            <a:lvl3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3pPr>
            <a:lvl4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4pPr>
            <a:lvl5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221163"/>
          </a:xfrm>
        </p:spPr>
        <p:txBody>
          <a:bodyPr/>
          <a:lstStyle>
            <a:lvl1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1pPr>
            <a:lvl2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2pPr>
            <a:lvl3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3pPr>
            <a:lvl4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4pPr>
            <a:lvl5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C3AEB385-2CC1-4F0E-90E7-9BDEC20F94B5}" type="datetime1">
              <a:rPr lang="ru-RU" smtClean="0"/>
              <a:t>12.12.2018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D8CE60F7-35B2-4B81-A4F0-0DD2E114AA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6435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772400" cy="838200"/>
          </a:xfrm>
        </p:spPr>
        <p:txBody>
          <a:bodyPr/>
          <a:lstStyle>
            <a:lvl1pPr>
              <a:defRPr sz="3200">
                <a:solidFill>
                  <a:srgbClr val="365722"/>
                </a:solidFill>
                <a:latin typeface="Helvetica"/>
                <a:cs typeface="Helvetica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599"/>
            <a:ext cx="4040188" cy="422275"/>
          </a:xfrm>
        </p:spPr>
        <p:txBody>
          <a:bodyPr anchor="b"/>
          <a:lstStyle>
            <a:lvl1pPr marL="0" indent="0">
              <a:buNone/>
              <a:defRPr sz="2000" b="1"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1pPr>
            <a:lvl2pPr>
              <a:defRPr sz="2000">
                <a:solidFill>
                  <a:srgbClr val="000000"/>
                </a:solidFill>
                <a:latin typeface="Helvetica"/>
                <a:cs typeface="Helvetica"/>
              </a:defRPr>
            </a:lvl2pPr>
            <a:lvl3pPr>
              <a:defRPr sz="1800">
                <a:solidFill>
                  <a:srgbClr val="000000"/>
                </a:solidFill>
                <a:latin typeface="Helvetica"/>
                <a:cs typeface="Helvetica"/>
              </a:defRPr>
            </a:lvl3pPr>
            <a:lvl4pPr>
              <a:defRPr sz="1600">
                <a:solidFill>
                  <a:srgbClr val="000000"/>
                </a:solidFill>
                <a:latin typeface="Helvetica"/>
                <a:cs typeface="Helvetica"/>
              </a:defRPr>
            </a:lvl4pPr>
            <a:lvl5pPr>
              <a:defRPr sz="1600">
                <a:solidFill>
                  <a:srgbClr val="000000"/>
                </a:solidFill>
                <a:latin typeface="Helvetica"/>
                <a:cs typeface="Helvetica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52599"/>
            <a:ext cx="4041775" cy="422275"/>
          </a:xfrm>
        </p:spPr>
        <p:txBody>
          <a:bodyPr anchor="b"/>
          <a:lstStyle>
            <a:lvl1pPr marL="0" indent="0">
              <a:buNone/>
              <a:defRPr sz="2000" b="1">
                <a:latin typeface="Helvetica"/>
                <a:cs typeface="Helvetic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solidFill>
                  <a:srgbClr val="000000"/>
                </a:solidFill>
                <a:latin typeface="Helvetica"/>
                <a:cs typeface="Helvetica"/>
              </a:defRPr>
            </a:lvl1pPr>
            <a:lvl2pPr>
              <a:defRPr sz="2000">
                <a:solidFill>
                  <a:srgbClr val="000000"/>
                </a:solidFill>
                <a:latin typeface="Helvetica"/>
                <a:cs typeface="Helvetica"/>
              </a:defRPr>
            </a:lvl2pPr>
            <a:lvl3pPr>
              <a:defRPr sz="1800">
                <a:solidFill>
                  <a:srgbClr val="000000"/>
                </a:solidFill>
                <a:latin typeface="Helvetica"/>
                <a:cs typeface="Helvetica"/>
              </a:defRPr>
            </a:lvl3pPr>
            <a:lvl4pPr>
              <a:defRPr sz="1600">
                <a:solidFill>
                  <a:srgbClr val="000000"/>
                </a:solidFill>
                <a:latin typeface="Helvetica"/>
                <a:cs typeface="Helvetica"/>
              </a:defRPr>
            </a:lvl4pPr>
            <a:lvl5pPr>
              <a:defRPr sz="1600">
                <a:solidFill>
                  <a:srgbClr val="000000"/>
                </a:solidFill>
                <a:latin typeface="Helvetica"/>
                <a:cs typeface="Helvetica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73F440C8-F7AF-4EAE-A175-0D9F61444BF1}" type="datetime1">
              <a:rPr lang="ru-RU" smtClean="0"/>
              <a:t>12.12.2018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866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703032DB-DCCD-4DC5-973E-2906D3C905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29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905000"/>
            <a:ext cx="7772400" cy="1143000"/>
          </a:xfrm>
        </p:spPr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  <a:latin typeface="Helvetica"/>
                <a:cs typeface="Helvetica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4ECA01E8-3BD6-4AE3-AE88-DECF34EDF0C4}" type="datetime1">
              <a:rPr lang="ru-RU" smtClean="0"/>
              <a:t>12.12.2018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5D455998-F8EF-409D-9EA7-630ED642F7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9844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Helvetica"/>
                <a:cs typeface="Helvetica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600"/>
            <a:ext cx="5486400" cy="4114800"/>
          </a:xfrm>
        </p:spPr>
        <p:txBody>
          <a:bodyPr/>
          <a:lstStyle>
            <a:lvl1pPr marL="0" indent="0">
              <a:buNone/>
              <a:defRPr sz="3200">
                <a:latin typeface="Helvetica"/>
                <a:cs typeface="Helvetica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257800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rgbClr val="0000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58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A0E6FF38-C35E-495A-BDA4-653FFF84617F}" type="datetime1">
              <a:rPr lang="ru-RU" smtClean="0"/>
              <a:t>12.12.2018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172200"/>
            <a:ext cx="28956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86600" y="6172200"/>
            <a:ext cx="1905000" cy="457200"/>
          </a:xfrm>
        </p:spPr>
        <p:txBody>
          <a:bodyPr/>
          <a:lstStyle>
            <a:lvl1pPr>
              <a:defRPr>
                <a:latin typeface="Helvetica"/>
                <a:cs typeface="Helvetica"/>
              </a:defRPr>
            </a:lvl1pPr>
          </a:lstStyle>
          <a:p>
            <a:pPr>
              <a:defRPr/>
            </a:pPr>
            <a:fld id="{9D4C70B0-9671-4A3C-BF61-E594734722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63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7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19266EDF-1BFA-4365-81F9-150A7D2D6201}" type="datetime1">
              <a:rPr lang="ru-RU" smtClean="0"/>
              <a:t>12.12.2018</a:t>
            </a:fld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58A98F28-18E6-41DE-980F-9F30634E63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031" name="Picture 5" descr="UNTITLED:otkrities:PPT:ref:ppt internal 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21" descr="UNTITLED:otkrities:PPT:ref:PREP FOR PPT 1:ppt cover prep 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0"/>
            <a:ext cx="47625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21" descr="UNTITLED:otkrities:PPT:ref:PREP FOR PPT 1:ppt cover prep 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886200"/>
            <a:ext cx="47625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66" r:id="rId1"/>
    <p:sldLayoutId id="2147484267" r:id="rId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B7AACA4E-C06C-45D4-80C3-C1FA047EB4C8}" type="datetime1">
              <a:rPr lang="ru-RU" smtClean="0"/>
              <a:t>12.12.2018</a:t>
            </a:fld>
            <a:endParaRPr lang="en-US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latin typeface="+mn-lt"/>
              </a:defRPr>
            </a:lvl1pPr>
          </a:lstStyle>
          <a:p>
            <a:pPr>
              <a:defRPr/>
            </a:pPr>
            <a:fld id="{3429030B-8266-489C-BE3C-E6583EF1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2055" name="Picture 5" descr="UNTITLED:otkrities:PPT:ref:ppt internal 5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21" descr="UNTITLED:otkrities:PPT:ref:PREP FOR PPT 1:ppt cover prep 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5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0"/>
            <a:ext cx="476250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1" descr="UNTITLED:otkrities:PPT:ref:PREP FOR PPT 1:ppt cover prep 1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5" descr="UNTITLED:otkrities:PPT:ref:ppt internal 5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268" r:id="rId1"/>
    <p:sldLayoutId id="2147484269" r:id="rId2"/>
    <p:sldLayoutId id="2147484270" r:id="rId3"/>
    <p:sldLayoutId id="2147484271" r:id="rId4"/>
    <p:sldLayoutId id="2147484272" r:id="rId5"/>
    <p:sldLayoutId id="2147484273" r:id="rId6"/>
    <p:sldLayoutId id="2147484274" r:id="rId7"/>
    <p:sldLayoutId id="2147484275" r:id="rId8"/>
    <p:sldLayoutId id="2147484276" r:id="rId9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ＭＳ Ｐゴシック" charset="-128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Osaka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  <a:cs typeface="ＭＳ Ｐゴシック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mailto:V.Shepelev@stocf.ru" TargetMode="External"/><Relationship Id="rId13" Type="http://schemas.microsoft.com/office/2007/relationships/diagramDrawing" Target="../diagrams/drawing2.xml"/><Relationship Id="rId3" Type="http://schemas.openxmlformats.org/officeDocument/2006/relationships/diagramLayout" Target="../diagrams/layout1.xml"/><Relationship Id="rId7" Type="http://schemas.openxmlformats.org/officeDocument/2006/relationships/hyperlink" Target="http://www.stocf.ru/" TargetMode="External"/><Relationship Id="rId12" Type="http://schemas.openxmlformats.org/officeDocument/2006/relationships/diagramColors" Target="../diagrams/colors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Relationship Id="rId1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30"/>
          <p:cNvSpPr>
            <a:spLocks noGrp="1"/>
          </p:cNvSpPr>
          <p:nvPr>
            <p:ph type="ctrTitle"/>
          </p:nvPr>
        </p:nvSpPr>
        <p:spPr>
          <a:xfrm>
            <a:off x="746125" y="2060848"/>
            <a:ext cx="8112125" cy="1260475"/>
          </a:xfrm>
        </p:spPr>
        <p:txBody>
          <a:bodyPr/>
          <a:lstStyle/>
          <a:p>
            <a:pPr algn="ctr"/>
            <a:r>
              <a:rPr lang="ru-RU" sz="1600" dirty="0"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«СУДЕБНАЯ ФИНАНСОВО-ЭКОНОМИЧЕСКАЯ ЭКСПЕРТИЗА: </a:t>
            </a:r>
            <a:br>
              <a:rPr lang="ru-RU" sz="1600" dirty="0"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</a:br>
            <a:r>
              <a:rPr lang="ru-RU" sz="1600" dirty="0"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ДОПРОС СУДЕБНОГО ЭКСПЕРТА В ГРАЖДАНСКОМ, АРБИТРАЖНОМ И УГОЛОВНОМ ПРОЦЕССЕ»</a:t>
            </a:r>
            <a:br>
              <a:rPr lang="ru-RU" sz="1600" dirty="0"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</a:br>
            <a:r>
              <a:rPr lang="ru-RU" sz="1600" dirty="0"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/>
            </a:r>
            <a:br>
              <a:rPr lang="ru-RU" sz="1600" dirty="0"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</a:b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Шепелев Владимир Борисович</a:t>
            </a:r>
          </a:p>
        </p:txBody>
      </p:sp>
      <p:sp>
        <p:nvSpPr>
          <p:cNvPr id="14339" name="TextBox 1"/>
          <p:cNvSpPr txBox="1">
            <a:spLocks noChangeArrowheads="1"/>
          </p:cNvSpPr>
          <p:nvPr/>
        </p:nvSpPr>
        <p:spPr bwMode="auto">
          <a:xfrm>
            <a:off x="7092950" y="3860800"/>
            <a:ext cx="17653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Декабрь 2018 </a:t>
            </a: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г.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3800" y="5407839"/>
            <a:ext cx="1800200" cy="145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44704" y="914400"/>
            <a:ext cx="66868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"Три </a:t>
            </a:r>
            <a:r>
              <a:rPr lang="ru-RU" sz="1200" i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вещи никогда не возвращаются обратно – время, слово, возможность. </a:t>
            </a:r>
            <a:endParaRPr lang="ru-RU" sz="1200" i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Поэтому</a:t>
            </a:r>
            <a:r>
              <a:rPr lang="ru-RU" sz="1200" i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 не теряй времени, выбирай слова, не упускай </a:t>
            </a: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возможность"</a:t>
            </a:r>
            <a:endParaRPr lang="ru-RU" sz="1200" i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endParaRPr lang="ru-RU" sz="1200" i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Конфуций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7902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51520" y="2924944"/>
            <a:ext cx="8663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>
                <a:solidFill>
                  <a:srgbClr val="6CAD43"/>
                </a:solidFill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Практические примеры судебной экспертизы</a:t>
            </a:r>
            <a:endParaRPr lang="ru-RU" sz="4000" dirty="0">
              <a:solidFill>
                <a:srgbClr val="6CAD43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21632" y="908720"/>
            <a:ext cx="66868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"На </a:t>
            </a:r>
            <a:r>
              <a:rPr lang="ru-RU" sz="1200" i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самом деле, жизнь проста, но мы настойчиво её </a:t>
            </a: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усложняем"</a:t>
            </a:r>
          </a:p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"Несдержанность </a:t>
            </a:r>
            <a:r>
              <a:rPr lang="ru-RU" sz="1200" i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мелочах погубит великое </a:t>
            </a: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дело"</a:t>
            </a:r>
            <a:endParaRPr lang="ru-RU" sz="1200" i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endParaRPr lang="ru-RU" sz="1200" i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Конфуций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6002152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2994047"/>
            <a:ext cx="8586936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Кейс </a:t>
            </a:r>
            <a:r>
              <a:rPr lang="ru-RU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№ 1</a:t>
            </a:r>
          </a:p>
          <a:p>
            <a:pPr algn="ctr">
              <a:defRPr/>
            </a:pPr>
            <a:r>
              <a:rPr lang="ru-RU" sz="20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Спор по поводу стоимости акций предприятия теплоэнергетики в рамках уголовного дела.</a:t>
            </a:r>
            <a:endParaRPr lang="ru-RU" sz="20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ru-RU" sz="48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131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6002152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1618922"/>
            <a:ext cx="8586936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обстоятельства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дела</a:t>
            </a: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Обвинение в совершении преступления, предусмотренного ч. 5 ст. 33 (в отношении оценщика), ч. 3 ст. 285 УК РФ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Из обвинительного заключения: </a:t>
            </a:r>
            <a:r>
              <a:rPr lang="ru-RU" sz="14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"Действия </a:t>
            </a:r>
            <a:r>
              <a:rPr lang="ru-RU" sz="14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обвиняемых привели к исключению из структуры муниципальной собственности 99,977% пакета акций ОАО </a:t>
            </a:r>
            <a:r>
              <a:rPr lang="ru-RU" sz="14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 </a:t>
            </a:r>
            <a:r>
              <a:rPr lang="ru-RU" sz="14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путем осуществления их продажи по цене, существенно ниже стоимости чистых активов указанной организации, и создания дискриминационных условий доступа на товарный рынок хозяйствующим субъектам, что в свою очередь повлекло существенное нарушение охраняемых законом интересов общества и государства, а также причинение тяжких последствий в виде значительного материального ущерба муниципальному образованию город … в сумме 173 537 951 </a:t>
            </a:r>
            <a:r>
              <a:rPr lang="ru-RU" sz="1400" dirty="0" smtClean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рублей".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основе обвинения – претензии к отчету и результатам оценки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Объект оценки: 99,977% пакет обыкновенных именных бездокументарных акций открытого акционерного общества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"ХХХ".</a:t>
            </a: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9291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97334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1153192"/>
            <a:ext cx="858693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Краткая характеристика общества (согласно отчета об оценке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algn="ctr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Имущество общества: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Две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котельные, одна из них – на стадии незавершенного строительства (первый пусковой комплекс введен в эксплуатацию в 2007 году, второй пусковой комплекс на дату оценки достроен и ведутся работы по вводу его в эксплуатацию);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11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центральных тепловых пунктов;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Тепловые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трассы протяженностью около 45 км. (из них около 12 км. – магистральные, остальные внутриквартальные).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Кабельные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линии.</a:t>
            </a:r>
          </a:p>
          <a:p>
            <a:pPr algn="just">
              <a:defRPr/>
            </a:pPr>
            <a:endParaRPr lang="ru-RU" sz="1400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Основной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вид деятельности – сдача внаем собственного имущества общества. Имущество общество используется для поставки тепловой энергии потребителям Н-ого района г. ….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Численность – 7 человек.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Валюта баланса - 314 479 тыс.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Основные средства - 128 516 тыс.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Финансовые вложения - 141 131 тыс.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Дебиторская задолженность - 37 564 тыс.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Денежные средства - 5 097 тыс.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Кредиторская задолженность - 87 915 тыс.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Заемных обязательств – нет.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Чистые активы - 226 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300 тыс. руб.</a:t>
            </a: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0496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65750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980728"/>
            <a:ext cx="85869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Показатели отчета о прибылях и убытках ОАО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"ХХХ",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тыс. руб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6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9632493"/>
              </p:ext>
            </p:extLst>
          </p:nvPr>
        </p:nvGraphicFramePr>
        <p:xfrm>
          <a:off x="217748" y="1386500"/>
          <a:ext cx="8746741" cy="47428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094112"/>
                <a:gridCol w="1152128"/>
                <a:gridCol w="1080120"/>
                <a:gridCol w="1116124"/>
                <a:gridCol w="1152128"/>
                <a:gridCol w="1152129"/>
              </a:tblGrid>
              <a:tr h="503457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cap="all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Показатель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cap="all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2010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cap="all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2011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cap="all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2012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cap="all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2013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cap="all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полугодие 2014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</a:tr>
              <a:tr h="194856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Выручка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26 263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29 325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35 556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35 070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17 332</a:t>
                      </a: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Себестоимость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22 759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15 799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19 993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25 218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10 605</a:t>
                      </a: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Валовая прибыль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3 504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13 526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15 563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9 852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6 727</a:t>
                      </a: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Коммерческие расходы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Управленческие расходы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Прибыль (убыток) от продаж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3 504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13 526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15 563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9 852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6 727</a:t>
                      </a:r>
                    </a:p>
                  </a:txBody>
                  <a:tcPr marL="68580" marR="68580" marT="0" marB="0"/>
                </a:tc>
              </a:tr>
              <a:tr h="251728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Доходы от участия в других организациях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21030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Проценты к получению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1 846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1 638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852</a:t>
                      </a: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Проценты к уплате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Прочие доходы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5 343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12 260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5 075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5 654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30 156</a:t>
                      </a:r>
                    </a:p>
                  </a:txBody>
                  <a:tcPr marL="68580" marR="68580" marT="0" marB="0"/>
                </a:tc>
              </a:tr>
              <a:tr h="21602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Прочие расходы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2 791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7 673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34 483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16 028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30 145</a:t>
                      </a:r>
                    </a:p>
                  </a:txBody>
                  <a:tcPr marL="68580" marR="68580" marT="0" marB="0"/>
                </a:tc>
              </a:tr>
              <a:tr h="251728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Прибыль (убыток) до налогообложения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6 254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18 969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-11 999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1 116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7 590</a:t>
                      </a:r>
                    </a:p>
                  </a:txBody>
                  <a:tcPr marL="68580" marR="68580" marT="0" marB="0"/>
                </a:tc>
              </a:tr>
              <a:tr h="21030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Текущий налог на прибыль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1 797</a:t>
                      </a:r>
                    </a:p>
                  </a:txBody>
                  <a:tcPr marL="68580" marR="68580" marT="0" marB="0"/>
                </a:tc>
              </a:tr>
              <a:tr h="251728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Изменение отложенных налоговых обязательств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251728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Изменение отложенных налоговых активов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-1 375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-2 398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</a:tr>
              <a:tr h="204584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Прочее 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-38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2 487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-106</a:t>
                      </a:r>
                    </a:p>
                  </a:txBody>
                  <a:tcPr marL="68580" marR="68580" marT="0" marB="0"/>
                </a:tc>
              </a:tr>
              <a:tr h="180020">
                <a:tc>
                  <a:txBody>
                    <a:bodyPr/>
                    <a:lstStyle/>
                    <a:p>
                      <a:pPr indent="180340" algn="l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Чистая прибыль (убыток)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4 879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18 966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-12 037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1 205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indent="55245" algn="r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5 687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971163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1052736"/>
            <a:ext cx="8586936" cy="46166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предпосылки оценки:</a:t>
            </a: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Оценка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выполнена доходным подходом, в отношении затратного и сравнительного подхода приведен отказ от использования;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Прогнозный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период: с 01.07.2014 г. по 2019 г.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Прогнозирование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выручки: от фактических показателей с учетом прогнозируемой инфляции.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Прогноз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рентабельности продаж: по среднему показателю за период 2010 г.-30.06.2014 г. Среднее за период значение – 39,2% (при разбросе показателей отдельных лет от 13,3% до 46,1%).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Прогноз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прочих доходов и расходов: по среднему историческому сальдо в процентах от выручки за период 2011-2013 гг. Принятое в отчете 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значение: –2,5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Капитальные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вложения равны амортизации на уровне 2013 г.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Прогноз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СОК: оценщиком определен на дату оценки дефицит собственного </a:t>
            </a:r>
            <a:r>
              <a:rPr lang="ru-RU" sz="1400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неденежного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оборотного капитала в размере 30 699 тыс. руб., который равномерно снижается до 0 к концу прогнозного периода.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Ставка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дисконтирования (CAPM): 18,8%.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Долгосрочный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темп роста при расчете терминальной стоимости: 3,8%.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Учтенные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расчете </a:t>
            </a:r>
            <a:r>
              <a:rPr lang="ru-RU" sz="1400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неоперационные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активы: денежные средства 5 097 тыс.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Стоимость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собственного капитала: 59 531 тыс.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Скидка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 ликвидность: 15,7%.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Стоимость 99,977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% акций ОАО 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"ХХХ":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50 200 тыс. руб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0135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75124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872716"/>
            <a:ext cx="8586936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недостатки отчета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Излишне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упрощенный и формальный подход к обоснованию прогноза всех ключевых показателей расчетной модели, отсутствие анализа условий основных договоров и экономических факторов ретроспективной деятельности предприятия, в частности: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отсутствие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элементарного анализа причин значительного разброса усредняемых исторических показателей рентабельности (с 13,3% до 46,1%) и сальдо прочих доходов и расходов (с 3,8% до 10%);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отсутствие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анализа статьи 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"Финансовые вложения"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(самой большой по величине) и отсутствие корректировки на величину финансовых вложений при расчете собственного капитала общества;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фактически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отсутствует обоснование и расчет прогноза капитальных вложений и амортизации;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методически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неверно рассчитан прогноз потребности в СОК;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применение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скидки на ликвидность не очевидно и не обосновано в отчете.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общая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небрежность и наличие расчетных и технических ошибок в отчете, например: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принятое оценщиком расчетное среднее значение показателя сальдо прочих доходов и расходов в размере 2,5% не соответствует приведенным в отчете данным (правильное расчетное значение будет 0,625%), при этом в расчетах денежных потоков используется отрицательное значение -2,5%;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расчет </a:t>
            </a:r>
            <a:r>
              <a:rPr lang="ru-RU" sz="1400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постпрогнозной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стоимости выполнен с ошибкой и не соответствует приведенной в отчете формуле;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расчетах без пояснений и обоснований использовалось значение коэффициента β для компаний отрасли электроники;</a:t>
            </a:r>
          </a:p>
          <a:p>
            <a:pPr marL="742950" lvl="1" indent="-285750" algn="just">
              <a:buFont typeface="Wingdings" panose="05000000000000000000" pitchFamily="2" charset="2"/>
              <a:buChar char="§"/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отчете указано, что подписавший отчет оценщик состоит в одном СРО, а в перечне используемых стандартов указаны стандарты другой СРО.</a:t>
            </a:r>
          </a:p>
        </p:txBody>
      </p:sp>
    </p:spTree>
    <p:extLst>
      <p:ext uri="{BB962C8B-B14F-4D97-AF65-F5344CB8AC3E}">
        <p14:creationId xmlns:p14="http://schemas.microsoft.com/office/powerpoint/2010/main" val="2133699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0827" y="5986229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259632" y="2924944"/>
            <a:ext cx="684076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специалиста в отношении отчета;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протокол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допроса свидетеля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"Y"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(специалиста-оценщика) с оценкой отчета;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проколы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допросов иных оценщиков (свидетелей и подозреваемых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552" y="2384884"/>
            <a:ext cx="85869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доказательства недостоверности отчета об оценке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28123325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7928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9532" y="1700808"/>
            <a:ext cx="8586936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тезисы оценщиков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"от обвинения":</a:t>
            </a:r>
          </a:p>
          <a:p>
            <a:pPr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отказ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использования затратного подхода – основная ошибка отчета;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утверждение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оценщика о наличии экономического износа у объектов инфраструктуры бездоказательно и является его личным мнением, поэтому отказ от применения затратного подхода по причине наличия внешнего износа является необоснованным;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отсутствие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отчете описания характеристик имущества оцениваемого общества, ссылок на правоустанавливающие или </a:t>
            </a:r>
            <a:r>
              <a:rPr lang="ru-RU" sz="14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правоподтверждающие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документы в отношении имущества, отсутствие анализа условий договоров аренды имущества, отсутствие анализа финансовых вложений является очевидным нарушением принципов существенности, обоснованности и достаточности;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значительного числа пробелов и пропусков в расчете, отсутствие необходимых сведений для воспроизведения результатов расчетов оценщика (нарушен принцип </a:t>
            </a:r>
            <a:r>
              <a:rPr lang="ru-RU" sz="14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проверяемости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значительного количества технических ошибок в отчете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9898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075" y="5975377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9532" y="1700808"/>
            <a:ext cx="8586936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выводы обвинения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отчет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 соответствует требованиям законодательства, результат оценки недостоверен и значительно занижен;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реальная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стоимость компании должна быть не менее величины чистых активов;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"В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случае продажи активов ОАО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"ХХХ",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том числе недвижимого имущества, стоимость активов, вероятнее всего будет выше, чем стоимость акций, определенных оценщиком. На текущий момент времени цены предложения на производственные объекты недвижимости в Н-ом и С-ом районах г. …. составляют от 14 до 42 тысяч рублей за квадратный метр с учетом НДС и стоимости земли, относящейся к зданию. Соответственно, даже если ориентироваться на минимальные значения, то стоимость недвижимости, перечисленной в отчете об оценке, может составить свыше 320 000 000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рублей".</a:t>
            </a:r>
            <a:endParaRPr lang="ru-RU" sz="1400" i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767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446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59532" y="1879081"/>
            <a:ext cx="8586936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задачи в процессе в части вопросов непосредственно касающихся оценки общества:</a:t>
            </a: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Донести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 суда мысль о том, что в вопросах выбора и применения подходов и методов при оценке бизнеса, строго говоря, не может быть субъективизма (вопреки навязываемой обвинением точки зрения) – данный вопрос абсолютно четко регламентирован ФСО и все существующие в деле разногласия тех или иных оценщиков по этому вопросу являются следствием игнорирования или неверной трактовки положений стандартов.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Попытаться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объяснить искусственность и бессмысленность противопоставления доходного и затратного подхода при оценке специализированных активов.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Некорректность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 показателей рынка коммерческой недвижимости для определения стоимости специализированных активов.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Попытаться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максимально нивелировать для суда влияние объективно существующих ошибок в отчете на итоговый результат оценки объекта оценки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48143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8464" y="914400"/>
            <a:ext cx="8586936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положения заключения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специалиста (часть 1 из 4):</a:t>
            </a:r>
          </a:p>
          <a:p>
            <a:pPr>
              <a:defRPr/>
            </a:pPr>
            <a:endParaRPr lang="ru-RU" sz="12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"Первое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на что следует обратить внимание – это тот факт, что оценщику … не были представлены технические паспорта БТИ на 19 зданий и сооружений, принадлежащих ОАО 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"ХХХ".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Следовательно, при определении стоимости предприятия Оценщиком не использовались данные о строениях и сооружениях, находящиеся на балансе исследуемой организации, что нарушает принцип существенности, закрепленный в ФСО №3: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"При 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составлении отчета об оценке оценщик должен придерживаться следующих принципов: в отчете должна быть изложена вся информация, существенная с точки зрения стоимости объекта оценки (принцип существенности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;".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Кроме того, не соблюдается п. 18 ФСО №1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"Оценщик 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осуществляет сбор и анализ информации, необходимой для проведения оценки объекта оценки. Оценщик изучает количественные и качественные характеристики объекта оценки, собирает информацию, существенную для определения стоимости объекта оценки теми подходами и методами, которые на основании суждения оценщика должны быть применены при проведении оценки, в том числе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:… 																	в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информацию об объекте оценки, включая правоустанавливающие документы, сведения об обременениях, связанных с объектом оценки, информацию о физических свойствах объекта оценки, его технических и эксплуатационных характеристиках, износе и </a:t>
            </a:r>
            <a:r>
              <a:rPr lang="ru-RU" sz="1200" i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устареваниях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…".</a:t>
            </a:r>
            <a:endParaRPr lang="ru-RU" sz="1200" i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	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"При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этом оценщик не проводит осмотр движимого и недвижимого имущества, находящегося в собственности ОАО 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(стр. 4 Отчета: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"Обследование 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основных средств ОАО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«ХХХ" 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проводилось"),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чем нарушает п. 19 ФСО №1: 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"Информация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используемая при проведении оценки, должна удовлетворять требованиям достаточности и 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достоверности",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 также нарушает методику по оценке бизнеса, используемую самим оценщиком., - Методология и руководство по проведению оценки бизнеса и/или активов ОАО РАО 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"ЕЭС России"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ДЗО ОАО РАО 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"ЕЭС России"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(с изменениями от 15.02.2007 г.), где сказано: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"При 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проведении оценки бизнеса оценщик должен провести всесторонний анализ факторов, влияющих на деятельность компании. Предметом анализа оценщика должна быть информация, необходимая для проведения оценки, включая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		…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данные об активах, использующихся в производственной деятельности компании, характере и эффективности их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использования;												Подробные </a:t>
            </a:r>
            <a:r>
              <a:rPr lang="ru-RU" sz="12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данные об основном производственном оборудовании, его технических характеристиках,…, его физическом </a:t>
            </a:r>
            <a:r>
              <a:rPr lang="ru-RU" sz="12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состоянии"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0451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3947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8464" y="1368055"/>
            <a:ext cx="8586936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положения заключения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специалиста (часть 2 из 4):</a:t>
            </a:r>
          </a:p>
          <a:p>
            <a:pPr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"На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стр. 30 исследуемого Отчета Оценщик утверждает, что физическое состояние зданий и строений, находящихся на балансе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"ХХХ",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удовлетворительное. При этом Оценщик не производил осмотр вышеуказанного имущества, паспорта БТИ на здания им не использовались. Таким образом, не понятно, откуда были получены данные сведения, что нарушает принцип обоснованности, закрепленный в ФСО №3: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информация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приведенная в отчете об оценке, использованная или полученная в результате расчетов при проведении оценки, существенная с точки зрения стоимости объекта оценки, должна быть подтверждена (принцип обоснованности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"Главной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ошибкой Отчета является использование только доходного подхода для определения стоимости акций и отказ от затратного подхода. Согласно Методике по оценке бизнеса (автор Грязнова А.Г.), затратный подход наиболее применим: во-первых, для оценки объектов специального назначения, именно к которым относится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"ХХХ",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во-вторых, когда компания обладает значительными материальными активами, как в случае с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"ХХХ",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когда активы организации составляют 314 480 000 (триста четырнадцать миллионов четыреста восемьдесят тысяч) рублей. Оценщик при оценке акций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 применяет затратный подход, чем нарушает Методику по оценке бизнеса Грязновой А.Г. При этом Оценщик в тексте своего Отчета неоднократно ссылается на данную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Методику".</a:t>
            </a:r>
          </a:p>
          <a:p>
            <a:pPr marL="285750" indent="-285750" algn="just">
              <a:buBlip>
                <a:blip r:embed="rId3"/>
              </a:buBlip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54653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462" y="5996270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8464" y="830897"/>
            <a:ext cx="8586936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положения заключения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специалиста (часть 3 из 4):</a:t>
            </a:r>
          </a:p>
          <a:p>
            <a:pPr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"Отказ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затратного подхода на стр. 52 исследуемого Отчета не обоснован. Оценщик не применяет данный подход в связи с тем, что: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"экономическое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устаревание инфраструктурных сооружений, которое (общество сдает в аренду), может достигать 60-70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%%"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Данные цифры ничем не подтверждаются, что нарушает п. 4 ФСО №3: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"информация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приведенная в отчете об оценке, использованная или полученная в результате расчетов при проведении оценки, существенная с точки зрения стоимости объекта оценки, должна быть подтверждена (принцип обоснованности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)"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Тут же Оценщик утверждает: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"при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существенных затратах на создание подобных объектов их рыночная стоимость значительно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ниже".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Данное утверждение также ничем не подтверждено. Следовательно, отказ от затратного подхода на стр. 52 Отчета об оценке не обоснован, что является нарушением п. 20 ФСО №1: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"Оценщик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проведении оценки обязан использовать затратный, сравнительный и доходный подходы к оценке или обосновать отказ от использования того или иного подхода. Оценщик вправе самостоятельно определить конкретные методы оценки в рамках применения каждого из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подходов"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этом оценщик на стр. 54 Отчета утверждает, что затратный подход применяется для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"предприятий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основным бизнесом которых является владение портфелем, включающим недвижимость, ценные бумаги, где большой вес, по сравнению с прибылью, дивидендами или денежными поступлениями приобретает стоимость соответствующих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активов".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Данная фраза Оценщика означает, что при определении стоимости акций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необходимо использовать затратный подход, так как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организация, активы которой составляют 314 480 000 (Триста четырнадцать миллионов четыреста восемьдесят тысяч) рублей, согласно бухгалтерскому балансу. Отказ от затратного подхода приводит к тому, что не учитывается стоимость движимого и недвижимого имущества, нематериальных активов, что приводит к существенному занижению итоговой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суммы".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79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№1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774" y="5970965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28464" y="1700808"/>
            <a:ext cx="8586936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положения заключения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специалиста (часть 4 из 4):</a:t>
            </a:r>
          </a:p>
          <a:p>
            <a:pPr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	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"В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Отчете отсутствует точное описание объекта оценки. Так оценщик упоминает о том, что у исследуемой организации есть допуск СРО (лицензия), не описывая сроки действия данной лицензии, допуск к каким работам она разрешает. В Отчете нет упоминания и о том, что у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"ХХХ"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долгосрочной аренде находятся земельные участки площадью 41 762 кв. м., что подтверждается Свидетельством о государственной регистрации права. Данные факты противоречат ст. 11 Федерального закона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"Об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оценочной деятельности в Российской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Федерации"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 29 июля 1998 года №135-ФЗ: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"В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отчете должны быть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указаны:				Точное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описание объекта оценки, а в отношении объекта оценки, принадлежащего юридическому лицу – реквизиты юридического лица и балансовая стоимость данного объекта оценки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;".</a:t>
            </a:r>
            <a:endParaRPr lang="ru-RU" sz="1400" i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•	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"Оценщиком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 рассчитывается рыночная стоимость недвижимого имущества, находящегося на балансе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«ХХХ",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стоимость аренды земельных участков, стоимость лицензии (допуска СРО), дебиторская задолженность. Все эти нарушения приводят к существенному занижению итоговой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стоимости".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8810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21632" y="908720"/>
            <a:ext cx="66868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"Драгоценный </a:t>
            </a:r>
            <a:r>
              <a:rPr lang="ru-RU" sz="1200" i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камень нельзя отполировать без трения. Также и человек не может стать успешным без достаточного количества трудных </a:t>
            </a: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попыток"</a:t>
            </a:r>
            <a:endParaRPr lang="ru-RU" sz="1200" i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endParaRPr lang="ru-RU" sz="1200" i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Конфуций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6002152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2994047"/>
            <a:ext cx="858693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Кейс </a:t>
            </a:r>
            <a:r>
              <a:rPr lang="ru-RU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№ 2</a:t>
            </a:r>
          </a:p>
          <a:p>
            <a:pPr algn="ctr">
              <a:defRPr/>
            </a:pPr>
            <a:r>
              <a:rPr lang="ru-RU" sz="20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Судебный спор </a:t>
            </a:r>
            <a:r>
              <a:rPr lang="ru-RU" sz="20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 </a:t>
            </a:r>
            <a:r>
              <a:rPr lang="ru-RU" sz="20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налоговым органом, где в основе материалов налоговой проверки были заключения экспертов, подготовленные согласно ст. 95 НК РФ, и оспаривание этих заключений в судебном процессе</a:t>
            </a:r>
          </a:p>
        </p:txBody>
      </p:sp>
    </p:spTree>
    <p:extLst>
      <p:ext uri="{BB962C8B-B14F-4D97-AF65-F5344CB8AC3E}">
        <p14:creationId xmlns:p14="http://schemas.microsoft.com/office/powerpoint/2010/main" val="6861617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6001087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1988840"/>
            <a:ext cx="858693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обстоятельства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дела</a:t>
            </a: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Оспаривание решения налогового органа по результатам налоговой проверки в части определения рыночной цены сделки с 100%-ой долей участия в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Обращение в суд – июль 2015 г., решение первой инстанции – 30 июня 2016 г. </a:t>
            </a:r>
            <a:endParaRPr lang="ru-RU" sz="14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Постановление кассационной инстанции – 22 марта 2017 г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Сделка – 13.12.2010 г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Оценка по состоянию на 30.06.2010 г. – 1 руб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Номинальная стоимость доли на балансе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400" dirty="0" err="1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Нарьянмарнефтегаз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- 1 840 817 363 руб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1832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63114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2132856"/>
            <a:ext cx="8586936" cy="27084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Что такое ООО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"НМНГ-МНА"?</a:t>
            </a: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6 лицензионных участков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Извлекаемые запасы: категории С1 – 45 785 млн. тонн., категории С2 – 43 203 млн. тонн. (суммарно С1+С2 – 88 988 млн. тонн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Начало проектирования – 2001 г., начало пробной эксплуатации – май 2003 г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Ключевой момент – 2005 г. (стала очевидна неверность предпосылок исходного проектного решения).</a:t>
            </a: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36010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2024844"/>
            <a:ext cx="8586936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Информация для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понимания</a:t>
            </a:r>
            <a:endParaRPr lang="ru-RU" sz="16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ru-RU" sz="1400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Формула </a:t>
            </a:r>
            <a:r>
              <a:rPr lang="ru-RU" sz="1400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Дюпюи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:</a:t>
            </a:r>
          </a:p>
          <a:p>
            <a:pPr algn="ctr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						</a:t>
            </a:r>
            <a:r>
              <a:rPr lang="en-US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где</a:t>
            </a:r>
          </a:p>
          <a:p>
            <a:pPr algn="ctr">
              <a:defRPr/>
            </a:pPr>
            <a:endParaRPr lang="ru-RU" sz="1400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ru-RU" sz="1400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ctr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684000" indent="540000">
              <a:defRPr/>
            </a:pPr>
            <a:r>
              <a:rPr lang="en-US" sz="14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</a:t>
            </a:r>
            <a:r>
              <a:rPr lang="en-US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en-US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-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проницаемость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</a:t>
            </a:r>
          </a:p>
          <a:p>
            <a:pPr marL="684000" indent="-540000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684000" indent="540000">
              <a:defRPr/>
            </a:pPr>
            <a:r>
              <a:rPr lang="en-US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 –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мощность (эффективная </a:t>
            </a:r>
            <a:r>
              <a:rPr lang="ru-RU" sz="1400" dirty="0" err="1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нефтенасыщенная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толщина),</a:t>
            </a:r>
          </a:p>
          <a:p>
            <a:pPr marL="684000" indent="-540000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684000" indent="540000">
              <a:defRPr/>
            </a:pPr>
            <a:r>
              <a:rPr lang="el-GR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ϻ -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вязкость жидкости.</a:t>
            </a:r>
          </a:p>
          <a:p>
            <a:pPr algn="ctr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828" y="2888940"/>
            <a:ext cx="2763866" cy="982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59455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9576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1016732"/>
            <a:ext cx="8586936" cy="1661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Результат анализа показателей разработки в Протоколе ТО ЦКР по ТПП от 25.10.2005 №414 (далее – Протокол).</a:t>
            </a: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таблицах 3.1-3.3 Протокола приведено сравнение проектных и фактических показателей разработки за период 2002-2005 гг. по каждому из объектов и по месторождению в целом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Ряд показателей по месторождению в целом из Табл. 3.1 Протокола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377338"/>
              </p:ext>
            </p:extLst>
          </p:nvPr>
        </p:nvGraphicFramePr>
        <p:xfrm>
          <a:off x="395536" y="2716451"/>
          <a:ext cx="8280921" cy="21167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20080"/>
                <a:gridCol w="2815897"/>
                <a:gridCol w="790544"/>
                <a:gridCol w="790544"/>
                <a:gridCol w="790544"/>
                <a:gridCol w="790544"/>
                <a:gridCol w="791384"/>
                <a:gridCol w="791384"/>
              </a:tblGrid>
              <a:tr h="155436">
                <a:tc rowSpan="3"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№ </a:t>
                      </a:r>
                      <a:r>
                        <a:rPr lang="ru-RU" sz="10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п/п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 </a:t>
                      </a:r>
                      <a:r>
                        <a:rPr lang="ru-RU" sz="10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Показатели</a:t>
                      </a:r>
                      <a:endParaRPr lang="ru-RU" sz="1000" b="1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400"/>
                        </a:spcAft>
                      </a:pPr>
                      <a:r>
                        <a:rPr lang="ru-RU" sz="1000" dirty="0">
                          <a:solidFill>
                            <a:srgbClr val="000000"/>
                          </a:solidFill>
                          <a:effectLst/>
                        </a:rPr>
                        <a:t>Годы</a:t>
                      </a:r>
                      <a:endParaRPr lang="ru-RU" sz="10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93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2003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2004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2005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016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факт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факт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факт*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</a:tr>
              <a:tr h="180161"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Добыча нефти, всего, тыс. т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22.5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392.4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20.1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886.0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11.7</a:t>
                      </a:r>
                    </a:p>
                  </a:txBody>
                  <a:tcPr marL="68580" marR="68580" marT="0" marB="0"/>
                </a:tc>
              </a:tr>
              <a:tr h="315507"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Среднесут</a:t>
                      </a: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дебит новой скважины, т/</a:t>
                      </a:r>
                      <a:r>
                        <a:rPr lang="ru-RU" sz="1000" b="0" kern="120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сут</a:t>
                      </a: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166.2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39.6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199.0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184.6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7.4</a:t>
                      </a:r>
                    </a:p>
                  </a:txBody>
                  <a:tcPr marL="68580" marR="68580" marT="0" marB="0"/>
                </a:tc>
              </a:tr>
              <a:tr h="369918"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ru-RU" sz="1000" b="1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Средняя </a:t>
                      </a:r>
                      <a:r>
                        <a:rPr lang="ru-RU" sz="1000" b="0" kern="120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обводненность</a:t>
                      </a: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продукции действ. фонда скважин,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34.2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66.6</a:t>
                      </a:r>
                    </a:p>
                  </a:txBody>
                  <a:tcPr marL="68580" marR="68580" marT="0" marB="0"/>
                </a:tc>
              </a:tr>
              <a:tr h="369918"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ru-RU" sz="1000" b="1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Средняя </a:t>
                      </a:r>
                      <a:r>
                        <a:rPr lang="ru-RU" sz="1000" b="0" kern="120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обводненность</a:t>
                      </a: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продукции новых скважин,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14.4</a:t>
                      </a:r>
                    </a:p>
                  </a:txBody>
                  <a:tcPr marL="68580" marR="68580" marT="0" marB="0"/>
                </a:tc>
              </a:tr>
              <a:tr h="315507">
                <a:tc>
                  <a:txBody>
                    <a:bodyPr/>
                    <a:lstStyle/>
                    <a:p>
                      <a:pPr marL="0" indent="180340" algn="ctr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ru-RU" sz="1000" b="1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Средний дебит действующих скважин по нефти, т/</a:t>
                      </a:r>
                      <a:r>
                        <a:rPr lang="ru-RU" sz="1000" b="0" kern="1200" dirty="0" err="1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сут</a:t>
                      </a: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166.2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39.6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140.0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165.1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0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17.5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322023" y="5049180"/>
            <a:ext cx="83544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Примечание – фактические показатели 2005 г. представлены по состоянию на 01.07.2005 г.</a:t>
            </a:r>
          </a:p>
        </p:txBody>
      </p:sp>
    </p:spTree>
    <p:extLst>
      <p:ext uri="{BB962C8B-B14F-4D97-AF65-F5344CB8AC3E}">
        <p14:creationId xmlns:p14="http://schemas.microsoft.com/office/powerpoint/2010/main" val="12486710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2257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872716"/>
            <a:ext cx="8586936" cy="53860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Протоколе (раздел 6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"Состояние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разработки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месторождения",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стр. 5) указано:</a:t>
            </a: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"Основной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причиной расхождения фактических и проектных значений технологических показателей разработки месторождения в целом является невыполнение проектных решений по </a:t>
            </a:r>
            <a:r>
              <a:rPr lang="ru-RU" sz="12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разбуриванию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и вводу в эксплуатацию основного пласта D1l (на долю которого приходится 56% проектной добычи нефти), связанное с 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невозможностью получения промышленного притока нефти 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 многократных интенсификациях различными методами</a:t>
            </a: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r>
              <a:rPr lang="ru-RU" sz="12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Вторая причина отставания с формированием эксплуатационного фонда на залежах пластов D1f и D1p являются </a:t>
            </a:r>
            <a:r>
              <a:rPr lang="ru-RU" sz="12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низкие дебиты скважин, не позволяющие даже компенсировать затраты на их бурение.</a:t>
            </a:r>
          </a:p>
          <a:p>
            <a:pPr algn="just">
              <a:defRPr/>
            </a:pPr>
            <a:endParaRPr lang="ru-RU" sz="12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Фактический среднегодовой дебит нефти в 2005 г. по скважинам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разрабатываемых пластов D1f и D1p </a:t>
            </a:r>
            <a:r>
              <a:rPr lang="ru-RU" sz="12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Тобойского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месторождения 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оказался в 5,6 раза ниже проектного.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Несмотря на проведение многочисленных ГТМ, направленных на рост дебитов, до настоящего момента </a:t>
            </a:r>
            <a:r>
              <a:rPr lang="ru-RU" sz="12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недропользователю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не удалось подобрать технологию интенсификации дебитов скважин. Опробованные многочисленные модификации кислотных обработок </a:t>
            </a:r>
            <a:r>
              <a:rPr lang="ru-RU" sz="12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призабойной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зоны во всех скважинах эксплуатационных объектов не давали ожидаемых результатов</a:t>
            </a:r>
            <a:r>
              <a:rPr lang="ru-RU" sz="12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>
              <a:defRPr/>
            </a:pPr>
            <a:endParaRPr lang="ru-RU" sz="12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2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Третьей причиной невыполнения проектных показателей является несоответствие фактических темпов обводнения продукции проектным значениям. Опережающее обводнение скважин, отмеченное в процессе разработки, привело к расхождениям в значениях данного параметра в кратное число раз (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66,6% по факту против 0,2 по проекту в 2005 г.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). 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Анализ динамики обводнения залежей и скважин </a:t>
            </a:r>
            <a:r>
              <a:rPr lang="ru-RU" sz="12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Тобойского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месторождения показал, что добывающие скважины обводняются пластовой водой</a:t>
            </a:r>
            <a:r>
              <a:rPr lang="ru-RU" sz="12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Фактические показатели эксплуатации и результаты геолого-промысловых исследований свидетельствуют, что 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наиболее вероятной причиной прогрессирующего обводнения скважин является опережающий прорыв воды по узким высокопродуктивным интервалам разреза, связанных с трещиновато-кавернозными каналами. Опережающая выработка запасов высокопродуктивных коллекторов приведет к консервации запасов </a:t>
            </a:r>
            <a:r>
              <a:rPr lang="ru-RU" sz="12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низкопроницаемых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коллекторов, к существенному снижению значения конечного </a:t>
            </a:r>
            <a:r>
              <a:rPr lang="ru-RU" sz="12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нефтеизвлечения</a:t>
            </a:r>
            <a:r>
              <a:rPr lang="ru-RU" sz="12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750238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1307080"/>
            <a:ext cx="8586936" cy="4678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Протоколе (раздел 6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"Состояние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разработки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месторождения",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стр. 5)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указано (продолжение):</a:t>
            </a: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r>
              <a:rPr lang="ru-RU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Низкая продуктивность пластов и опережающее обводнение обусловлены сложностью геологического строения продуктивных пластов </a:t>
            </a:r>
            <a:r>
              <a:rPr lang="ru-RU" sz="1400" b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Тобойского</a:t>
            </a:r>
            <a:r>
              <a:rPr lang="ru-RU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месторождения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представленного трещиновато-порово-кавернозным коллектором </a:t>
            </a:r>
            <a:r>
              <a:rPr lang="ru-RU" sz="1400" b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учтенным в недостаточном объеме в геологической основе проектного </a:t>
            </a:r>
            <a:r>
              <a:rPr lang="ru-RU" sz="1400" b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документа".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разделе 7 Протокола (Рекомендации по выполнению проектных решений) на стр. 6 указано: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"Экономический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анализ расчетных вариантов разработки </a:t>
            </a:r>
            <a:r>
              <a:rPr lang="ru-RU" sz="14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Тобойского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месторождения показал экономическую нецелесообразность разработки месторождения без решения задач поставленных проектным документом – подбора технологии обеспечивающей экономическую целесообразность эксплуатации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месторождений".</a:t>
            </a: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 Протоколе рассмотрены два варианта дальнейшей реализации пробной эксплуатации скважин. Первый – пробная эксплуатация залежей существующим фондом скважин (по состоянию на 01.07.2005 г.). Вторая – в течение 2006-2009 гг. осуществляется </a:t>
            </a:r>
            <a:r>
              <a:rPr lang="ru-RU" sz="14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разбуривание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залежей согласно проекту пробной эксплуатации. Экономические показатели эффективности вариантов разработки представлены в Табл. 7 Протокола. Чистый дисконтированный доход по обоим вариантам составляет отрицательную величину при норме дисконта 10%.</a:t>
            </a: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1064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480" y="5985284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1160162"/>
            <a:ext cx="8586936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ru-RU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ru-RU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доказательства несоответствия цены сделки рыночной цене со стороны налогового органа, сформированные по основаниям ст. 95 НК РФ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algn="ctr"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экспертное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 (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отчет об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оценке)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стоимость определена в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размере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5 468 167 000 руб.;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положительное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 по результатам экспертизы на подтверждение стоимости отчета об оценке от СРО, в которой состоит оценщик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"Х";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экспертное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 ЗАО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"Y"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(расчет рыночной цены методами ст. 40 НК РФ) – 7 422 500 000 руб.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факт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отчуждения скважин (при внесении их в качестве вклада в оплату УК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2009 г.) по цене 1 840 817 363 руб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4309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1016732"/>
            <a:ext cx="8586936" cy="49552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положения экспертного заключение (отчета об оценке) ООО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"Х" </a:t>
            </a:r>
          </a:p>
          <a:p>
            <a:pPr algn="ctr">
              <a:defRPr/>
            </a:pP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5 468 167 000 руб.):</a:t>
            </a: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доходный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подход не применим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"поскольку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период хозяйственной деятельности предприятия с даты создания до даты оценки составляет менее 3-х лет (предприятие развивающееся, находится на стадии становления); во-вторых, оцениваемое предприятие терпит систематические убытки, а отсутствие ретроспективы прибыли затрудняет объективное прогнозирование будущих денежных потоков бизнеса в </a:t>
            </a:r>
            <a:r>
              <a:rPr lang="ru-RU" sz="1400" i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постпрогнозном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периоде";</a:t>
            </a:r>
            <a:endParaRPr lang="ru-RU" sz="1400" i="1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сравнительный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подход не применим по причине отсутствия информации о сделках с акциями/долями сопоставимыми компаниями;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затратный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подход – единственно применим в данных условиях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("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компания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недавно создана, не имеет устоявшихся положительных потоков доходов, а будущие денежные потоки не могут быть определены достаточно достоверно, значительную долю составляют материальные активы компании, способные генерировать доход, не находится в ситуации банкротства и не планируется к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ликвидации"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),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реализован в отчете путем расчета чистых активов по данным бухгалтерского учета без каких-либо корректировок отдельных статей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285750" indent="-285750">
              <a:buBlip>
                <a:blip r:embed="rId3"/>
              </a:buBlip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возражения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algn="ctr">
              <a:defRPr/>
            </a:pP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Экспертное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заключение составлено с нарушением законодательства об оценочной деятельности и не является достоверным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8094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2079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1306500"/>
            <a:ext cx="8586936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положения экспертного заключения (расчет рыночной цены методами ст. 40 НК РФ) ЗАО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"Y"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(7 422 500 000 руб.):</a:t>
            </a: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основной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метод определения рыночной цены доли участия в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метод аналогов;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доходный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затратный подходы не применимы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Критерии сопоставимости аналогов в заключении:</a:t>
            </a: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компании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принадлежат той же отрасли, что и исследуемая, имеют те же направления деятельности;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компании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зарегистрированы и ведут свою деятельность на территории Российской Федерации;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даты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совершения сделок с акциями/долями компаний-аналогов незначительно (от нескольких месяцев до нескольких лет) отличаются от даты определения рыночной цены в рамках настоящего исследования;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бизнес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компаний-аналогов, также как исследуемой компании, территориально характеризуется работой в схожих условиях.</a:t>
            </a: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02540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96270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944724"/>
            <a:ext cx="858693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Выбранные экспертом аналоги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6799437"/>
              </p:ext>
            </p:extLst>
          </p:nvPr>
        </p:nvGraphicFramePr>
        <p:xfrm>
          <a:off x="251520" y="1349709"/>
          <a:ext cx="8756763" cy="23273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01080"/>
                <a:gridCol w="1943071"/>
                <a:gridCol w="1943071"/>
                <a:gridCol w="1769562"/>
                <a:gridCol w="1699979"/>
              </a:tblGrid>
              <a:tr h="346915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Параметр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ОАО </a:t>
                      </a:r>
                      <a:r>
                        <a:rPr lang="ru-RU" sz="11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"</a:t>
                      </a:r>
                      <a:r>
                        <a:rPr lang="ru-RU" sz="1100" b="1" kern="1200" dirty="0" err="1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Верхнечонскнефтегаз</a:t>
                      </a:r>
                      <a:r>
                        <a:rPr lang="ru-RU" sz="11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"</a:t>
                      </a:r>
                      <a:endParaRPr lang="ru-RU" sz="1100" b="1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ОАО </a:t>
                      </a:r>
                      <a:r>
                        <a:rPr lang="ru-RU" sz="11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"Новосибирскнефтегаз"</a:t>
                      </a:r>
                      <a:endParaRPr lang="ru-RU" sz="1100" b="1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ОАО </a:t>
                      </a:r>
                      <a:r>
                        <a:rPr lang="ru-RU" sz="11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"</a:t>
                      </a:r>
                      <a:r>
                        <a:rPr lang="ru-RU" sz="1100" b="1" kern="1200" dirty="0" err="1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Оренбургнефть</a:t>
                      </a:r>
                      <a:r>
                        <a:rPr lang="ru-RU" sz="11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"</a:t>
                      </a:r>
                      <a:endParaRPr lang="ru-RU" sz="1100" b="1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1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ООО </a:t>
                      </a:r>
                      <a:r>
                        <a:rPr lang="ru-RU" sz="11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"</a:t>
                      </a:r>
                      <a:r>
                        <a:rPr lang="ru-RU" sz="1100" b="1" kern="1200" dirty="0" err="1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Бугурусланнефть</a:t>
                      </a:r>
                      <a:r>
                        <a:rPr lang="ru-RU" sz="1100" b="1" kern="1200" dirty="0" smtClean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"</a:t>
                      </a:r>
                      <a:endParaRPr lang="ru-RU" sz="1100" b="1" kern="1200" dirty="0">
                        <a:solidFill>
                          <a:srgbClr val="00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</a:tr>
              <a:tr h="141495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Доля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11,29%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2,96%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100%</a:t>
                      </a:r>
                    </a:p>
                  </a:txBody>
                  <a:tcPr marL="68580" marR="68580" marT="0" marB="0"/>
                </a:tc>
              </a:tr>
              <a:tr h="206680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Дата сделки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Июль 2007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Август 2007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Август 2007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Август 2007</a:t>
                      </a:r>
                    </a:p>
                  </a:txBody>
                  <a:tcPr marL="68580" marR="68580" marT="0" marB="0"/>
                </a:tc>
              </a:tr>
              <a:tr h="298901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Добыча, тыс. тонн в год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1 904,00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17 208,00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745,00</a:t>
                      </a:r>
                    </a:p>
                  </a:txBody>
                  <a:tcPr marL="68580" marR="68580" marT="0" marB="0"/>
                </a:tc>
              </a:tr>
              <a:tr h="346915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Выручка за 2009 г., млн. руб.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7 409,36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12 838,58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127 606,85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9 111,53</a:t>
                      </a:r>
                    </a:p>
                  </a:txBody>
                  <a:tcPr marL="68580" marR="68580" marT="0" marB="0"/>
                </a:tc>
              </a:tr>
              <a:tr h="346915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Прибыль за 2009 г., млн. руб.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697,47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1 565,32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44 811,66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2 370,76</a:t>
                      </a:r>
                    </a:p>
                  </a:txBody>
                  <a:tcPr marL="68580" marR="68580" marT="0" marB="0"/>
                </a:tc>
              </a:tr>
              <a:tr h="298901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Регион деятельности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Восточная Сибирь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Восточная Сибирь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Урал, Поволжье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1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Поволжье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079612" y="4545124"/>
            <a:ext cx="6694664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корректировка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размер доли/пакета акций компании-аналога по сделке;</a:t>
            </a:r>
          </a:p>
          <a:p>
            <a:pPr marL="285750" indent="-285750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корректировка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дату сделки;</a:t>
            </a:r>
          </a:p>
          <a:p>
            <a:pPr marL="285750" indent="-285750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корректировка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премию за контроль;</a:t>
            </a:r>
          </a:p>
          <a:p>
            <a:pPr marL="285750" indent="-285750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корректировка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разницу в ликвидности;</a:t>
            </a:r>
          </a:p>
          <a:p>
            <a:pPr marL="285750" indent="-285750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корректировка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избыток/недостаток СОК;</a:t>
            </a:r>
          </a:p>
          <a:p>
            <a:pPr marL="285750" indent="-285750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корректировка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уровень доходности собственного капитала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3826202"/>
            <a:ext cx="86511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Расчет выполнен на основе мультипликатора </a:t>
            </a:r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"Цена/Балансовая </a:t>
            </a: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стоимость инвестированного </a:t>
            </a:r>
            <a:r>
              <a:rPr lang="ru-RU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капитала" </a:t>
            </a:r>
            <a:r>
              <a:rPr lang="ru-RU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 применением корректировок к ценам аналогов:</a:t>
            </a:r>
          </a:p>
        </p:txBody>
      </p:sp>
    </p:spTree>
    <p:extLst>
      <p:ext uri="{BB962C8B-B14F-4D97-AF65-F5344CB8AC3E}">
        <p14:creationId xmlns:p14="http://schemas.microsoft.com/office/powerpoint/2010/main" val="39510733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2622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1016732"/>
            <a:ext cx="858693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Ключевое основание для оспаривания данного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заключения</a:t>
            </a:r>
          </a:p>
          <a:p>
            <a:pPr algn="ctr"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Выбранные в качестве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"компаний-аналогов"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нефтедобывающие компании не являются аналогами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"НМНГ-МНА",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силу следующих обстоятельств: </a:t>
            </a:r>
            <a:endParaRPr lang="ru-RU" sz="14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Все "компании-аналоги"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являются прибыльными, а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убыточно как в предшествовавшем оценке периоде, так и в прогнозном периоде. Это вызвано тем, что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"НМНГ-НМА"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переданы только лицензии на малоэффективные по геологическим основаниям месторождения, а у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"компаний-аналогов"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преимущественно эффективные месторождения, о чем свидетельствует прибыльность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"компаний-аналогов".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Данное обстоятельство полностью игнорируется не только при выборе аналогов, но и при введении корректировок, имеющих целью сделать выбранные аналоги сопоставимыми с оцениваемым обществом);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ООО 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осуществляет деятельность в Тимано-Печорской нефтегазовой провинции, а выбранные в качестве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"компаний-аналогов"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общества – в других регионах, экономика недропользования в которых существенно отличается;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Все "компании-аналоги"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несоизмеримы по масштабам деятельности с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"НМНГ-МНА".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Превышение объема добычи у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"аналогов"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над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составляет от 24 раз для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400" dirty="0" err="1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Бугурусланнефть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до 555 раз для ОАО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400" dirty="0" err="1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Оренбургнефть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".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Аналогичная ситуация имеет место быть по другим показателям (выручка, прибыль);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Все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компании несопоставимы с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"НМНГ-МНА",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так как их месторождения находятся на тех стадиях разработки, когда основные капитальные вложения уже осуществлены, в то время как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требуется осуществлять существенные капитальные вложения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9392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7440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1873275"/>
            <a:ext cx="8586936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4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endParaRPr lang="ru-RU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возражения:</a:t>
            </a:r>
            <a:endParaRPr lang="ru-RU" sz="1600" b="1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связи с использованием в расчетах показателей предприятий, необоснованно выбранных в качестве аналогов, а также методическими ошибками в расчетах оценочных мультипликаторов рыночная стоимость оцениваемой доли определена ЗАО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"Y"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неправильно. </a:t>
            </a:r>
          </a:p>
          <a:p>
            <a:pPr algn="just">
              <a:defRPr/>
            </a:pPr>
            <a:endParaRPr lang="ru-RU" sz="1400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Также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особенно отмечали, что налоговый орган сам указал, что метод сопоставимой неконтролируемой цены (сравнительный подход)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"…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неприменим, поскольку в официальных информационных источниках отсутствует информация о сделках (предложениях) по реализации в Ненецком автономном округе в 2010 году 100% долей в уставных капиталах крупных нефтедобывающих предприятий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…"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0983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30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133" y="5970965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1016732"/>
            <a:ext cx="8586936" cy="5047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тезисы налогового органа при оспаривании результатов оценки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285750" indent="-285750" algn="ctr">
              <a:buBlip>
                <a:blip r:embed="rId3"/>
              </a:buBlip>
              <a:defRPr/>
            </a:pPr>
            <a:endParaRPr lang="ru-RU" sz="1400" b="1" dirty="0" smtClean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"неправдоподобность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стоимости 1 руб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."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априорное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несогласие с доводами о низкой эффективности месторождений, переданных в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(месторождения имеют значительные извлекаемые запасы, которые практически не выработаны; величина </a:t>
            </a:r>
            <a:r>
              <a:rPr lang="ru-RU" sz="14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обводненности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продукции скважин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"находится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низком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уровне"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"у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нефтедобывающих предприятий присутствуют множество примеров осуществления добычи даже при </a:t>
            </a:r>
            <a:r>
              <a:rPr lang="ru-RU" sz="1400" i="1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обводненности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продукции в размере 98-99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%"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;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процессе бурения скважин установлена зона аномально высоких пластовых давлений (АВПД); при опробовании скважин месторождения им. Ю. </a:t>
            </a:r>
            <a:r>
              <a:rPr lang="ru-RU" sz="14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Россихина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получены потенциально высокие значения дебитов и т.п.);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утверждения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текущий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отрицательный финансовый результат не может быть принят в качестве основополагающего параметра деятельности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Общества",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что основывается на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"предположении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 рациональном поведении инвесторов, в данном случае собственников ООО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",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предпосылке того, что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и поддержание жизнедеятельности компаний, о которых имеется понимание того, что они не будут в обозримом будущем приносить прибыль, является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нецелесообразным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"; "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поскольку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 дату оценки в отношении ООО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 было инициировано или запланировано никаких процедур реорганизации или банкротства, само продолжение существования ООО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 его текущем (на дату оценки – 30.06.2010) состоянии не подвергается сомнению. Следовательно, способность ООО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приносить прибыль также не подвергается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сомнению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";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оценка 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нефтедобывающего предприятия осуществлялась без необходимой для этого полной информации о перспективах разработки месторождений ООО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";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145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№2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075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2024" y="944724"/>
            <a:ext cx="8586936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</a:t>
            </a: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тезисы налогового органа при оспаривании результатов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оценки (продолжение):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необоснованное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применение метода дисконтированных денежных потоков в рамках доходного подхода вследствие того, что период деятельности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составляет менее 3-х лет (при том, что необходимый период функционирования компании, достаточный для прогнозирования будущих доходов, составляет не менее пяти лет), предприятие терпело систематические убытки, а отсутствие ретроспективы прибыли затрудняет прогнозирование денежных потоков в </a:t>
            </a:r>
            <a:r>
              <a:rPr lang="ru-RU" sz="1400" dirty="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постпрогнозном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периоде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("…</a:t>
            </a:r>
            <a:r>
              <a:rPr lang="ru-RU" sz="1400" i="1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единственные объективные данные об осуществляемой деятельности оцениваемой организации заключались в показателях лишь одного 2009 года (первого полноценного года существования новой организации), что не способно обеспечить какой-либо анализ предыдущей хозяйственной деятельности и, соответственно, достоверно спрогнозировать финансовые показатели в </a:t>
            </a:r>
            <a:r>
              <a:rPr lang="ru-RU" sz="1400" i="1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будущем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");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наличие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противоречий требованиям законодательства в выводах выводов оценщиков в части указания на ограниченность оборота основных активов нефтегазодобывающего предприятия при обосновании отказа от применения затратного подхода является доказательством необоснованности этого отказа;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необоснованный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отказ от использования методов сравнительного подхода;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единственно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приемлемым и оправданным подходом к оценке ООО 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"НМНГ-МНА" </a:t>
            </a:r>
            <a:r>
              <a:rPr lang="ru-RU" sz="14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является затратный подход, поскольку не требует ретроспективы и не базируется на ожиданиях, и основывается исключительно на оценке стоимости реально существующих на дату оценки активов компании и не зависит от истории доходов и темпов роста. Существенным является лишь наличие значительных материальных активов, находящихся на балансе компании. Кроме того, затратный подход в оценке бизнеса рекомендовано применять к оценке компаний со специализированными активами</a:t>
            </a:r>
            <a:r>
              <a:rPr lang="ru-RU" sz="1400" dirty="0" smtClean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0964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32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21632" y="908720"/>
            <a:ext cx="6686872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"Три </a:t>
            </a:r>
            <a:r>
              <a:rPr lang="ru-RU" sz="1200" i="1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пути ведут к знанию: путь размышления — это путь самый благородный, путь подражания — это путь самый легкий и путь опыта — это путь самый </a:t>
            </a: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горький"</a:t>
            </a:r>
            <a:endParaRPr lang="ru-RU" sz="1200" i="1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endParaRPr lang="ru-RU" sz="1200" i="1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r">
              <a:defRPr/>
            </a:pPr>
            <a:r>
              <a:rPr lang="ru-RU" sz="1200" i="1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Конфуций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6002152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41548" y="2994047"/>
            <a:ext cx="8586936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Кейс </a:t>
            </a:r>
            <a:r>
              <a:rPr lang="ru-RU" sz="3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№ 3</a:t>
            </a:r>
          </a:p>
          <a:p>
            <a:pPr algn="ctr">
              <a:defRPr/>
            </a:pPr>
            <a:r>
              <a:rPr lang="ru-RU" sz="20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Допрос </a:t>
            </a:r>
            <a:r>
              <a:rPr lang="ru-RU" sz="20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эксперта в судебном споре в части определения рыночной стоимости предмета залога для залогового кредитора (банка).</a:t>
            </a:r>
          </a:p>
        </p:txBody>
      </p:sp>
    </p:spTree>
    <p:extLst>
      <p:ext uri="{BB962C8B-B14F-4D97-AF65-F5344CB8AC3E}">
        <p14:creationId xmlns:p14="http://schemas.microsoft.com/office/powerpoint/2010/main" val="1420360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№3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33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2079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1304764"/>
            <a:ext cx="8586936" cy="2277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Основные обстоятельства </a:t>
            </a:r>
            <a:r>
              <a:rPr lang="ru-RU" sz="16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дела</a:t>
            </a:r>
          </a:p>
          <a:p>
            <a:pPr>
              <a:defRPr/>
            </a:pP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Оспаривание заключения судебного эксперта об определении рыночной стоимости предмета залога.</a:t>
            </a:r>
          </a:p>
          <a:p>
            <a:pPr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Объект оценки: 100% доля ООО 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"YYY".</a:t>
            </a: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Дата оценки: 31.03.2012 г.</a:t>
            </a:r>
          </a:p>
          <a:p>
            <a:pPr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Так, например, годовая выручка за первый год принята (согласно бизнес-плану) равной в табл. 9 – 9 234 364 тыс. руб., в таблице 11 -  8 103 364 тыс. руб., при этом годовые показатели выручки за 2008- 2011 гг. составили:</a:t>
            </a:r>
          </a:p>
          <a:p>
            <a:pPr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Фактические показатели выручки и себестоимости ООО 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"YYY":</a:t>
            </a:r>
            <a:endParaRPr lang="ru-RU" sz="1400" dirty="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7552496"/>
              </p:ext>
            </p:extLst>
          </p:nvPr>
        </p:nvGraphicFramePr>
        <p:xfrm>
          <a:off x="323528" y="3825044"/>
          <a:ext cx="8460939" cy="12618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65306"/>
                <a:gridCol w="1264317"/>
                <a:gridCol w="1381102"/>
                <a:gridCol w="1496193"/>
                <a:gridCol w="1354021"/>
              </a:tblGrid>
              <a:tr h="122682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Показатель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2008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2009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2010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2011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</a:tr>
              <a:tr h="157734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Выручка согласно отчетности, тыс. руб.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1 693 055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1 486 572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1 086 400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295 828</a:t>
                      </a:r>
                    </a:p>
                  </a:txBody>
                  <a:tcPr marL="68580" marR="68580" marT="0" marB="0" anchor="ctr"/>
                </a:tc>
              </a:tr>
              <a:tr h="157734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Себестоимость согласно отчетности, тыс. руб.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1 475 174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1 296 540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778 167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233 322</a:t>
                      </a:r>
                    </a:p>
                  </a:txBody>
                  <a:tcPr marL="68580" marR="68580" marT="0" marB="0" anchor="ctr"/>
                </a:tc>
              </a:tr>
              <a:tr h="157734"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Себестоимость, %</a:t>
                      </a:r>
                    </a:p>
                  </a:txBody>
                  <a:tcPr marL="68580" marR="68580" marT="0" marB="0">
                    <a:solidFill>
                      <a:srgbClr val="6CAD43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87%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87%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indent="180340" algn="l" defTabSz="914400" rtl="0" eaLnBrk="1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ru-RU" sz="1200" b="0" kern="1200" dirty="0">
                          <a:solidFill>
                            <a:srgbClr val="00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79%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23528" y="5373216"/>
            <a:ext cx="8591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Уровень рентабельности по чистой прибыли в ретроспективном периоде неуклонно снижался с 4,0% до 0,25%</a:t>
            </a:r>
          </a:p>
        </p:txBody>
      </p:sp>
    </p:spTree>
    <p:extLst>
      <p:ext uri="{BB962C8B-B14F-4D97-AF65-F5344CB8AC3E}">
        <p14:creationId xmlns:p14="http://schemas.microsoft.com/office/powerpoint/2010/main" val="20725339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>
          <a:xfrm>
            <a:off x="4103948" y="0"/>
            <a:ext cx="5040052" cy="914400"/>
          </a:xfrm>
        </p:spPr>
        <p:txBody>
          <a:bodyPr/>
          <a:lstStyle/>
          <a:p>
            <a:r>
              <a:rPr lang="ru-RU" sz="2400" b="1" dirty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Кейс </a:t>
            </a:r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№3</a:t>
            </a:r>
            <a:endParaRPr lang="ru-RU" sz="2400" dirty="0" smtClean="0">
              <a:latin typeface="Tahoma" pitchFamily="34" charset="0"/>
              <a:ea typeface="ＭＳ Ｐゴシック" pitchFamily="34" charset="-128"/>
              <a:cs typeface="Tahoma" pitchFamily="34" charset="0"/>
            </a:endParaRPr>
          </a:p>
        </p:txBody>
      </p:sp>
      <p:sp>
        <p:nvSpPr>
          <p:cNvPr id="15363" name="Номер слайда 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35D845AC-0EBD-4A54-A76F-2374C1C7CD6C}" type="slidenum">
              <a:rPr lang="en-US" smtClean="0">
                <a:latin typeface="Tahoma" pitchFamily="34" charset="0"/>
                <a:cs typeface="Tahoma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 smtClean="0"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8464" y="1832044"/>
            <a:ext cx="8586936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Экспертное заключение – отчет об оценке (в тексте отчета указано, что заказчиком оценки является ООО 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"YYY").</a:t>
            </a:r>
          </a:p>
          <a:p>
            <a:pPr algn="just">
              <a:defRPr/>
            </a:pPr>
            <a:endParaRPr lang="ru-RU" sz="1400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algn="just"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Основные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положения экспертного заключение (отчета об оценке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):</a:t>
            </a:r>
          </a:p>
          <a:p>
            <a:pPr algn="just">
              <a:defRPr/>
            </a:pPr>
            <a:endParaRPr lang="ru-RU" sz="1400" dirty="0" smtClean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результат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оценки доходным подходом – 10 220 858 469 руб.;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результат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оценки затратным подходом – 571 105 180 руб.;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итоговая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величина рыночной стоимости – 5 802 236 438 руб.;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при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оценке доходным подходом годовая выручка за первый год принята экспертом на уровне 9 234 364 тыс. руб. (в другом месте отчете приведена цифра 8 103 364 тыс. руб.), выручка последнего года прогнозного периода – более 12 млрд. руб.;</a:t>
            </a:r>
          </a:p>
          <a:p>
            <a:pPr marL="285750" indent="-285750" algn="just">
              <a:buBlip>
                <a:blip r:embed="rId3"/>
              </a:buBlip>
              <a:defRPr/>
            </a:pP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рентабельность </a:t>
            </a:r>
            <a:r>
              <a:rPr lang="ru-RU" sz="1400" dirty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по чистой прибыли в прогнозном периоде принят экспертом на уровне 19% в первом прогнозном году и далее увеличивается до 21% к концу прогнозного периода</a:t>
            </a:r>
            <a:r>
              <a:rPr lang="ru-RU" sz="1400" dirty="0" smtClean="0">
                <a:solidFill>
                  <a:srgbClr val="00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.</a:t>
            </a:r>
            <a:endParaRPr lang="ru-RU" sz="1400" dirty="0">
              <a:solidFill>
                <a:srgbClr val="00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85218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3779838" y="0"/>
            <a:ext cx="5364162" cy="914400"/>
          </a:xfrm>
        </p:spPr>
        <p:txBody>
          <a:bodyPr/>
          <a:lstStyle/>
          <a:p>
            <a:pPr eaLnBrk="1" hangingPunct="1"/>
            <a:r>
              <a:rPr lang="ru-RU" sz="2400" b="1" dirty="0" smtClean="0">
                <a:latin typeface="Tahoma" pitchFamily="34" charset="0"/>
                <a:ea typeface="ＭＳ Ｐゴシック" pitchFamily="34" charset="-128"/>
                <a:cs typeface="Tahoma" pitchFamily="34" charset="0"/>
              </a:rPr>
              <a:t>Контакты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30759388"/>
              </p:ext>
            </p:extLst>
          </p:nvPr>
        </p:nvGraphicFramePr>
        <p:xfrm>
          <a:off x="817960" y="3626134"/>
          <a:ext cx="7786743" cy="85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55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1F2E6C5-DDA2-4AA5-97F5-467E326A2D22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 dirty="0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4288" y="5093357"/>
            <a:ext cx="9144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indent="803275" defTabSz="914400">
              <a:defRPr/>
            </a:pP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ООО </a:t>
            </a: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"СТРЕМЛЕНИЕ"</a:t>
            </a:r>
          </a:p>
          <a:p>
            <a:pPr marL="803275" defTabSz="914400">
              <a:defRPr/>
            </a:pP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Россия, 105066, г. Москва, ул. Нижняя </a:t>
            </a:r>
            <a:r>
              <a:rPr lang="ru-RU" sz="1600" dirty="0" err="1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Красносельская</a:t>
            </a: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, д. 40/12, корп. 8</a:t>
            </a:r>
          </a:p>
          <a:p>
            <a:pPr marL="803275" defTabSz="914400">
              <a:defRPr/>
            </a:pP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тел</a:t>
            </a: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./факс: +7 (495) 120-111-8 , +7 (495) </a:t>
            </a: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739-49-94</a:t>
            </a:r>
            <a:endParaRPr lang="ru-RU" sz="16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marL="803275" defTabSz="914400">
              <a:defRPr/>
            </a:pPr>
            <a:r>
              <a:rPr lang="en-US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  <a:hlinkClick r:id="rId7"/>
              </a:rPr>
              <a:t>www.stocf.ru</a:t>
            </a: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ru-RU" sz="16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indent="449263" defTabSz="914400">
              <a:defRPr/>
            </a:pP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</a:t>
            </a: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817960" y="4376234"/>
            <a:ext cx="584227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>
              <a:defRPr/>
            </a:pP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Генеральный </a:t>
            </a: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директор ООО </a:t>
            </a: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"СТРЕМЛЕНИЕ",</a:t>
            </a:r>
          </a:p>
          <a:p>
            <a:pPr>
              <a:defRPr/>
            </a:pP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Председатель экспертного совета Ассоциации СРО </a:t>
            </a: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"НКСО"</a:t>
            </a: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/>
            </a:r>
            <a:b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</a:br>
            <a:r>
              <a:rPr lang="en-US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e</a:t>
            </a: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-</a:t>
            </a:r>
            <a:r>
              <a:rPr lang="en-US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mail</a:t>
            </a:r>
            <a:r>
              <a:rPr lang="ru-RU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:</a:t>
            </a:r>
            <a:r>
              <a:rPr lang="en-US" sz="1600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en-US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  <a:hlinkClick r:id="rId8"/>
              </a:rPr>
              <a:t>stocf@stocf.ru</a:t>
            </a:r>
            <a:r>
              <a:rPr lang="ru-RU" sz="1600" dirty="0" smtClean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  </a:t>
            </a:r>
            <a:endParaRPr lang="ru-RU" sz="16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225719020"/>
              </p:ext>
            </p:extLst>
          </p:nvPr>
        </p:nvGraphicFramePr>
        <p:xfrm>
          <a:off x="709498" y="1772816"/>
          <a:ext cx="7786743" cy="857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3880" y="5987903"/>
            <a:ext cx="1080120" cy="87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ENERIC PPT 2">
  <a:themeElements>
    <a:clrScheme name="Blank Presentation 1">
      <a:dk1>
        <a:srgbClr val="6CAD43"/>
      </a:dk1>
      <a:lt1>
        <a:srgbClr val="FFFFFF"/>
      </a:lt1>
      <a:dk2>
        <a:srgbClr val="FFFFFF"/>
      </a:dk2>
      <a:lt2>
        <a:srgbClr val="777A73"/>
      </a:lt2>
      <a:accent1>
        <a:srgbClr val="76CE00"/>
      </a:accent1>
      <a:accent2>
        <a:srgbClr val="FF990D"/>
      </a:accent2>
      <a:accent3>
        <a:srgbClr val="FFFFFF"/>
      </a:accent3>
      <a:accent4>
        <a:srgbClr val="5B9338"/>
      </a:accent4>
      <a:accent5>
        <a:srgbClr val="BDE3AA"/>
      </a:accent5>
      <a:accent6>
        <a:srgbClr val="E78A0B"/>
      </a:accent6>
      <a:hlink>
        <a:srgbClr val="378B20"/>
      </a:hlink>
      <a:folHlink>
        <a:srgbClr val="378B2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1" charset="-128"/>
          </a:defRPr>
        </a:defPPr>
      </a:lstStyle>
    </a:lnDef>
  </a:objectDefaults>
  <a:extraClrSchemeLst>
    <a:extraClrScheme>
      <a:clrScheme name="Blank Presentation 1">
        <a:dk1>
          <a:srgbClr val="6CAD43"/>
        </a:dk1>
        <a:lt1>
          <a:srgbClr val="FFFFFF"/>
        </a:lt1>
        <a:dk2>
          <a:srgbClr val="FFFFFF"/>
        </a:dk2>
        <a:lt2>
          <a:srgbClr val="777A73"/>
        </a:lt2>
        <a:accent1>
          <a:srgbClr val="76CE00"/>
        </a:accent1>
        <a:accent2>
          <a:srgbClr val="FF990D"/>
        </a:accent2>
        <a:accent3>
          <a:srgbClr val="FFFFFF"/>
        </a:accent3>
        <a:accent4>
          <a:srgbClr val="5B9338"/>
        </a:accent4>
        <a:accent5>
          <a:srgbClr val="BDE3AA"/>
        </a:accent5>
        <a:accent6>
          <a:srgbClr val="E78A0B"/>
        </a:accent6>
        <a:hlink>
          <a:srgbClr val="378B20"/>
        </a:hlink>
        <a:folHlink>
          <a:srgbClr val="378B2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10">
  <a:themeElements>
    <a:clrScheme name="Blank Presentation 1">
      <a:dk1>
        <a:srgbClr val="6CAD43"/>
      </a:dk1>
      <a:lt1>
        <a:srgbClr val="FFFFFF"/>
      </a:lt1>
      <a:dk2>
        <a:srgbClr val="FFFFFF"/>
      </a:dk2>
      <a:lt2>
        <a:srgbClr val="777A73"/>
      </a:lt2>
      <a:accent1>
        <a:srgbClr val="76CE00"/>
      </a:accent1>
      <a:accent2>
        <a:srgbClr val="FF990D"/>
      </a:accent2>
      <a:accent3>
        <a:srgbClr val="FFFFFF"/>
      </a:accent3>
      <a:accent4>
        <a:srgbClr val="5B9338"/>
      </a:accent4>
      <a:accent5>
        <a:srgbClr val="BDE3AA"/>
      </a:accent5>
      <a:accent6>
        <a:srgbClr val="E78A0B"/>
      </a:accent6>
      <a:hlink>
        <a:srgbClr val="378B20"/>
      </a:hlink>
      <a:folHlink>
        <a:srgbClr val="378B2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1" charset="-128"/>
          </a:defRPr>
        </a:defPPr>
      </a:lstStyle>
    </a:lnDef>
  </a:objectDefaults>
  <a:extraClrSchemeLst>
    <a:extraClrScheme>
      <a:clrScheme name="Blank Presentation 1">
        <a:dk1>
          <a:srgbClr val="6CAD43"/>
        </a:dk1>
        <a:lt1>
          <a:srgbClr val="FFFFFF"/>
        </a:lt1>
        <a:dk2>
          <a:srgbClr val="FFFFFF"/>
        </a:dk2>
        <a:lt2>
          <a:srgbClr val="777A73"/>
        </a:lt2>
        <a:accent1>
          <a:srgbClr val="76CE00"/>
        </a:accent1>
        <a:accent2>
          <a:srgbClr val="FF990D"/>
        </a:accent2>
        <a:accent3>
          <a:srgbClr val="FFFFFF"/>
        </a:accent3>
        <a:accent4>
          <a:srgbClr val="5B9338"/>
        </a:accent4>
        <a:accent5>
          <a:srgbClr val="BDE3AA"/>
        </a:accent5>
        <a:accent6>
          <a:srgbClr val="E78A0B"/>
        </a:accent6>
        <a:hlink>
          <a:srgbClr val="378B20"/>
        </a:hlink>
        <a:folHlink>
          <a:srgbClr val="378B2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GENERIC PPT 2.thmx</Template>
  <TotalTime>12913</TotalTime>
  <Words>4865</Words>
  <Application>Microsoft Office PowerPoint</Application>
  <PresentationFormat>Экран (4:3)</PresentationFormat>
  <Paragraphs>549</Paragraphs>
  <Slides>35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35</vt:i4>
      </vt:variant>
    </vt:vector>
  </HeadingPairs>
  <TitlesOfParts>
    <vt:vector size="37" baseType="lpstr">
      <vt:lpstr>GENERIC PPT 2</vt:lpstr>
      <vt:lpstr>Presentation10</vt:lpstr>
      <vt:lpstr>«СУДЕБНАЯ ФИНАНСОВО-ЭКОНОМИЧЕСКАЯ ЭКСПЕРТИЗА:  ДОПРОС СУДЕБНОГО ЭКСПЕРТА В ГРАЖДАНСКОМ, АРБИТРАЖНОМ И УГОЛОВНОМ ПРОЦЕССЕ»  Шепелев Владимир Борисович</vt:lpstr>
      <vt:lpstr>Презентация PowerPoint</vt:lpstr>
      <vt:lpstr>Презентация PowerPoint</vt:lpstr>
      <vt:lpstr>Кейс №1</vt:lpstr>
      <vt:lpstr>Кейс №1</vt:lpstr>
      <vt:lpstr>Кейс №1</vt:lpstr>
      <vt:lpstr>Кейс №1</vt:lpstr>
      <vt:lpstr>Кейс №1</vt:lpstr>
      <vt:lpstr>Кейс №1</vt:lpstr>
      <vt:lpstr>Кейс №1</vt:lpstr>
      <vt:lpstr>Кейс №1</vt:lpstr>
      <vt:lpstr>Кейс №1</vt:lpstr>
      <vt:lpstr>Кейс №1</vt:lpstr>
      <vt:lpstr>Кейс №1</vt:lpstr>
      <vt:lpstr>Кейс №1</vt:lpstr>
      <vt:lpstr>Кейс №1</vt:lpstr>
      <vt:lpstr>Презентация PowerPoint</vt:lpstr>
      <vt:lpstr>Кейс №2</vt:lpstr>
      <vt:lpstr>Кейс №2</vt:lpstr>
      <vt:lpstr>Кейс №2</vt:lpstr>
      <vt:lpstr>Кейс №2</vt:lpstr>
      <vt:lpstr>Кейс №2</vt:lpstr>
      <vt:lpstr>Кейс №2</vt:lpstr>
      <vt:lpstr>Кейс №2</vt:lpstr>
      <vt:lpstr>Кейс №2</vt:lpstr>
      <vt:lpstr>Кейс №2</vt:lpstr>
      <vt:lpstr>Кейс №2</vt:lpstr>
      <vt:lpstr>Кейс №2</vt:lpstr>
      <vt:lpstr>Кейс №2</vt:lpstr>
      <vt:lpstr>Кейс №2</vt:lpstr>
      <vt:lpstr>Кейс №2</vt:lpstr>
      <vt:lpstr>Презентация PowerPoint</vt:lpstr>
      <vt:lpstr>Кейс №3</vt:lpstr>
      <vt:lpstr>Кейс №3</vt:lpstr>
      <vt:lpstr>Контакты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1 1</dc:creator>
  <cp:lastModifiedBy>Шепелев Владимир Борисович</cp:lastModifiedBy>
  <cp:revision>527</cp:revision>
  <cp:lastPrinted>2015-04-08T08:36:43Z</cp:lastPrinted>
  <dcterms:created xsi:type="dcterms:W3CDTF">2010-05-12T09:55:23Z</dcterms:created>
  <dcterms:modified xsi:type="dcterms:W3CDTF">2018-12-12T04:12:04Z</dcterms:modified>
</cp:coreProperties>
</file>