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8" r:id="rId1"/>
  </p:sldMasterIdLst>
  <p:notesMasterIdLst>
    <p:notesMasterId r:id="rId37"/>
  </p:notesMasterIdLst>
  <p:sldIdLst>
    <p:sldId id="256" r:id="rId2"/>
    <p:sldId id="259" r:id="rId3"/>
    <p:sldId id="260" r:id="rId4"/>
    <p:sldId id="284" r:id="rId5"/>
    <p:sldId id="286" r:id="rId6"/>
    <p:sldId id="287" r:id="rId7"/>
    <p:sldId id="272" r:id="rId8"/>
    <p:sldId id="285" r:id="rId9"/>
    <p:sldId id="288" r:id="rId10"/>
    <p:sldId id="309" r:id="rId11"/>
    <p:sldId id="289" r:id="rId12"/>
    <p:sldId id="290" r:id="rId13"/>
    <p:sldId id="310" r:id="rId14"/>
    <p:sldId id="291" r:id="rId15"/>
    <p:sldId id="268" r:id="rId16"/>
    <p:sldId id="261" r:id="rId17"/>
    <p:sldId id="297" r:id="rId18"/>
    <p:sldId id="294" r:id="rId19"/>
    <p:sldId id="293" r:id="rId20"/>
    <p:sldId id="271" r:id="rId21"/>
    <p:sldId id="299" r:id="rId22"/>
    <p:sldId id="300" r:id="rId23"/>
    <p:sldId id="301" r:id="rId24"/>
    <p:sldId id="302" r:id="rId25"/>
    <p:sldId id="312" r:id="rId26"/>
    <p:sldId id="303" r:id="rId27"/>
    <p:sldId id="304" r:id="rId28"/>
    <p:sldId id="295" r:id="rId29"/>
    <p:sldId id="298" r:id="rId30"/>
    <p:sldId id="311" r:id="rId31"/>
    <p:sldId id="305" r:id="rId32"/>
    <p:sldId id="306" r:id="rId33"/>
    <p:sldId id="307" r:id="rId34"/>
    <p:sldId id="308" r:id="rId35"/>
    <p:sldId id="279" r:id="rId3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48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0A2F"/>
    <a:srgbClr val="141D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D66EF6E-3BB7-4AE0-B3E2-024D0B106D31}">
  <a:tblStyle styleId="{ED66EF6E-3BB7-4AE0-B3E2-024D0B106D3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18" autoAdjust="0"/>
  </p:normalViewPr>
  <p:slideViewPr>
    <p:cSldViewPr snapToGrid="0" showGuides="1">
      <p:cViewPr varScale="1">
        <p:scale>
          <a:sx n="73" d="100"/>
          <a:sy n="73" d="100"/>
        </p:scale>
        <p:origin x="1104" y="60"/>
      </p:cViewPr>
      <p:guideLst>
        <p:guide orient="horz" pos="1480"/>
        <p:guide pos="3840"/>
      </p:guideLst>
    </p:cSldViewPr>
  </p:slideViewPr>
  <p:notesTextViewPr>
    <p:cViewPr>
      <p:scale>
        <a:sx n="1" d="1"/>
        <a:sy n="1" d="1"/>
      </p:scale>
      <p:origin x="0" y="0"/>
    </p:cViewPr>
  </p:notesTextViewPr>
  <p:sorterViewPr>
    <p:cViewPr>
      <p:scale>
        <a:sx n="100" d="100"/>
        <a:sy n="100" d="100"/>
      </p:scale>
      <p:origin x="0" y="-85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gs.ru/pr/csr/lifecost/index.wbp"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oecd.org/officialdocuments/publicdisplaydocumentpdf/?cote=ENV/EPOC/WPNEP(2010)9/FINAL&amp;doclanguage=e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7712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83097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5008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227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2534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mtClean="0"/>
              <a:t>Speiser Krause. Our Work and Past Cases. URL : https://speiserkrause.com/lawyer/Our-Work-and-Past-Cases_cp14522.htm</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4423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smtClean="0"/>
              <a:t>Бычкова М.А. Состояние и задачи упорядочения выплат компенсаций в связи с потерей жизни // Контуры глобальных трансформаций: политика, экономика, право. - 2014. - №2. - С. 112-13.</a:t>
            </a:r>
            <a:endParaRPr/>
          </a:p>
        </p:txBody>
      </p:sp>
    </p:spTree>
    <p:extLst>
      <p:ext uri="{BB962C8B-B14F-4D97-AF65-F5344CB8AC3E}">
        <p14:creationId xmlns:p14="http://schemas.microsoft.com/office/powerpoint/2010/main" val="2839092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6725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5229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smtClean="0"/>
              <a:t>Определение экономического ущерба от медико-санитарных последствий чрезвычайных ситуаций (людские потери). Методические рекомендации: МР № 99/60: Утв. М-вом здравоохранения Рос. Федерации 20.11.98. : Методические рекомендации /  - М. : ВЦМК «Защита», 1999. - 45 с.</a:t>
            </a:r>
          </a:p>
          <a:p>
            <a:pPr marL="0" lvl="0" indent="0" algn="l" rtl="0">
              <a:spcBef>
                <a:spcPts val="0"/>
              </a:spcBef>
              <a:spcAft>
                <a:spcPts val="0"/>
              </a:spcAft>
              <a:buNone/>
            </a:pPr>
            <a:r>
              <a:rPr lang="ru-RU" sz="1100" b="0" i="0" u="none" strike="noStrike" cap="none" smtClean="0">
                <a:solidFill>
                  <a:srgbClr val="000000"/>
                </a:solidFill>
                <a:effectLst/>
                <a:latin typeface="Arial"/>
                <a:ea typeface="Arial"/>
                <a:cs typeface="Arial"/>
                <a:sym typeface="Arial"/>
              </a:rPr>
              <a:t>Стоимость человеческой жизни. Центр стратегических исследований Росгосстраха. URL : </a:t>
            </a:r>
            <a:r>
              <a:rPr lang="ru-RU" sz="1100" b="0" i="0" u="none" strike="noStrike" cap="none" smtClean="0">
                <a:solidFill>
                  <a:srgbClr val="000000"/>
                </a:solidFill>
                <a:effectLst/>
                <a:latin typeface="Arial"/>
                <a:ea typeface="Arial"/>
                <a:cs typeface="Arial"/>
                <a:sym typeface="Arial"/>
                <a:hlinkClick r:id="rId3"/>
              </a:rPr>
              <a:t>https://www.rgs.ru/pr/csr/lifecost/index.wbp</a:t>
            </a:r>
            <a:endParaRPr/>
          </a:p>
        </p:txBody>
      </p:sp>
    </p:spTree>
    <p:extLst>
      <p:ext uri="{BB962C8B-B14F-4D97-AF65-F5344CB8AC3E}">
        <p14:creationId xmlns:p14="http://schemas.microsoft.com/office/powerpoint/2010/main" val="1273310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mtClean="0"/>
              <a:t>Miller T. R. Variations between Countries in Values of Statistical Life //</a:t>
            </a:r>
            <a:r>
              <a:rPr lang="ru-RU" smtClean="0"/>
              <a:t> </a:t>
            </a:r>
            <a:r>
              <a:rPr lang="en-US" smtClean="0"/>
              <a:t> Journal of Transport Economics and Policy. - 2000. - Vol.34. - P.2. - pp. 169-188</a:t>
            </a:r>
          </a:p>
          <a:p>
            <a:pPr marL="0" lvl="0" indent="0" algn="l" rtl="0">
              <a:spcBef>
                <a:spcPts val="0"/>
              </a:spcBef>
              <a:spcAft>
                <a:spcPts val="0"/>
              </a:spcAft>
              <a:buNone/>
            </a:pPr>
            <a:endParaRPr/>
          </a:p>
        </p:txBody>
      </p:sp>
    </p:spTree>
    <p:extLst>
      <p:ext uri="{BB962C8B-B14F-4D97-AF65-F5344CB8AC3E}">
        <p14:creationId xmlns:p14="http://schemas.microsoft.com/office/powerpoint/2010/main" val="1122007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smtClean="0"/>
              <a:t>Организация экономического сотрудничества и развития (сокр. ОЭСР, англ. Organisation for Economic Co-operation and Development, OECD) — международная экономическая организация развитых стран, признающих принципы представительной демократии и свободной рыночной экономики. В организацию входят 36 государств, в том числе большинство государств — членов ЕС. В работе организации также принимает участие на правах отдельного члена Европейская комиссия (орган Евросоюза). На долю государств-членов ОЭСР приходится около 60 % мирового ВВП.</a:t>
            </a:r>
          </a:p>
          <a:p>
            <a:pPr marL="0" lvl="0" indent="0" algn="l" rtl="0">
              <a:spcBef>
                <a:spcPts val="0"/>
              </a:spcBef>
              <a:spcAft>
                <a:spcPts val="0"/>
              </a:spcAft>
              <a:buNone/>
            </a:pPr>
            <a:r>
              <a:rPr lang="en-US" smtClean="0"/>
              <a:t>Valuing Mortality Risk Reductions in Regulatory Analysis of Environmental, Health and Transport Policies: Policy Implications. OECD (2011). URL : http://www.oecd.org/env/tools-evaluation/48279549.pdf</a:t>
            </a:r>
            <a:endParaRPr lang="ru-RU" smtClean="0"/>
          </a:p>
          <a:p>
            <a:pPr marL="0" lvl="0" indent="0" algn="l" rtl="0">
              <a:spcBef>
                <a:spcPts val="0"/>
              </a:spcBef>
              <a:spcAft>
                <a:spcPts val="0"/>
              </a:spcAft>
              <a:buNone/>
            </a:pPr>
            <a:r>
              <a:rPr lang="en-US" sz="1100" b="0" i="0" u="none" strike="noStrike" cap="none" smtClean="0">
                <a:solidFill>
                  <a:srgbClr val="000000"/>
                </a:solidFill>
                <a:effectLst/>
                <a:latin typeface="Arial"/>
                <a:ea typeface="Arial"/>
                <a:cs typeface="Arial"/>
                <a:sym typeface="Arial"/>
              </a:rPr>
              <a:t>The value of statistical life: a meta-analysis. Organisation for Economic Co-operation and Development. 30.01.2012. URL : </a:t>
            </a:r>
            <a:r>
              <a:rPr lang="en-US" sz="1100" b="0" i="0" u="none" strike="noStrike" cap="none" smtClean="0">
                <a:solidFill>
                  <a:srgbClr val="000000"/>
                </a:solidFill>
                <a:effectLst/>
                <a:latin typeface="Arial"/>
                <a:ea typeface="Arial"/>
                <a:cs typeface="Arial"/>
                <a:sym typeface="Arial"/>
                <a:hlinkClick r:id="rId3"/>
              </a:rPr>
              <a:t>http://www.oecd.org/officialdocuments/publicdisplaydocumentpdf/?cote=ENV/EPOC/WPNEP%282010%299/FINAL&amp;doclanguage=en</a:t>
            </a:r>
            <a:endParaRPr/>
          </a:p>
        </p:txBody>
      </p:sp>
    </p:spTree>
    <p:extLst>
      <p:ext uri="{BB962C8B-B14F-4D97-AF65-F5344CB8AC3E}">
        <p14:creationId xmlns:p14="http://schemas.microsoft.com/office/powerpoint/2010/main" val="11174458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smtClean="0"/>
              <a:t>Отчет о научно - исследовательской работе по теме: Исследование справедливого возмещения «стоимости жизни» в связи с гибелью человека в чрезвычайных ситуациях. Руководитель НИР Зубец А.Н. : М.: Финансовый университет при Правительстве Российской Федерации, 2015. - 160 с. Регистрационный № НИОКР: 115070810143. URL: http://www.fa.ru/science/index/SiteAssets/Pages/Zubets_Pubs/Life_Value_23.11.2015.pdf</a:t>
            </a:r>
          </a:p>
          <a:p>
            <a:pPr marL="0" lvl="0" indent="0" algn="l" rtl="0">
              <a:spcBef>
                <a:spcPts val="0"/>
              </a:spcBef>
              <a:spcAft>
                <a:spcPts val="0"/>
              </a:spcAft>
              <a:buNone/>
            </a:pPr>
            <a:r>
              <a:rPr lang="ru-RU" sz="1100" b="0" i="0" u="none" strike="noStrike" cap="none" smtClean="0">
                <a:solidFill>
                  <a:srgbClr val="000000"/>
                </a:solidFill>
                <a:effectLst/>
                <a:latin typeface="Arial"/>
                <a:ea typeface="Arial"/>
                <a:cs typeface="Arial"/>
                <a:sym typeface="Arial"/>
              </a:rPr>
              <a:t>Зубец А.Н., Новиков А.В.  Численная оценка стоимости жизни человека в России и в мире // Финансы: теория и практика. - 2018. - Т.22. - №4. - С. 52-75</a:t>
            </a:r>
            <a:endParaRPr/>
          </a:p>
        </p:txBody>
      </p:sp>
    </p:spTree>
    <p:extLst>
      <p:ext uri="{BB962C8B-B14F-4D97-AF65-F5344CB8AC3E}">
        <p14:creationId xmlns:p14="http://schemas.microsoft.com/office/powerpoint/2010/main" val="12310017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smtClean="0"/>
              <a:t>Иващенко И.Н., Иващенко К.И. Стоимостная оценка социального ущерба, вызванного аварией, и безопасность сооружений // Проблемы анализа риска. - 2016. - Т.13. - №1. - С. 12-23</a:t>
            </a:r>
            <a:endParaRPr/>
          </a:p>
        </p:txBody>
      </p:sp>
    </p:spTree>
    <p:extLst>
      <p:ext uri="{BB962C8B-B14F-4D97-AF65-F5344CB8AC3E}">
        <p14:creationId xmlns:p14="http://schemas.microsoft.com/office/powerpoint/2010/main" val="31818651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917297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89219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4220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78749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7582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98232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smtClean="0"/>
              <a:t>«Презюмируемый моральный вред» — это страдания, которые, по общему представлению, должен испытывать (не может не испытывать) «средний», «нормально» реагирующий на совершение в отношении него противоправного деяния человек. </a:t>
            </a:r>
          </a:p>
          <a:p>
            <a:pPr marL="0" lvl="0" indent="0" algn="l" rtl="0">
              <a:spcBef>
                <a:spcPts val="0"/>
              </a:spcBef>
              <a:spcAft>
                <a:spcPts val="0"/>
              </a:spcAft>
              <a:buNone/>
            </a:pPr>
            <a:r>
              <a:rPr lang="ru-RU" smtClean="0"/>
              <a:t>Базисный уровень размера компенсации используется применительно к страданиям, испытываемым потерпевшим при причинении смерти близкому родственнику, что предполагается эквивалентным причинению вреда здоровью средней тяжести и составляет с учетом анализа практики Европейского суда по правам человека 300 минимальных размеров оплаты труда (далее — МРОТ), исходя из МРОТ, установленного законодательством по состоянию на момент вынесения судом решения по делу.</a:t>
            </a:r>
          </a:p>
          <a:p>
            <a:pPr marL="0" lvl="0" indent="0" algn="l" rtl="0">
              <a:spcBef>
                <a:spcPts val="0"/>
              </a:spcBef>
              <a:spcAft>
                <a:spcPts val="0"/>
              </a:spcAft>
              <a:buNone/>
            </a:pPr>
            <a:r>
              <a:rPr lang="ru-RU" sz="1100" b="0" i="0" u="none" strike="noStrike" cap="none" smtClean="0">
                <a:solidFill>
                  <a:srgbClr val="000000"/>
                </a:solidFill>
                <a:effectLst/>
                <a:latin typeface="Arial"/>
                <a:ea typeface="Arial"/>
                <a:cs typeface="Arial"/>
                <a:sym typeface="Arial"/>
              </a:rPr>
              <a:t>Эрделевский, А.М. Компенсация морального вреда :  / А.М. Эрделевский . - М.: Р.Валент, 2007 . - 272с.</a:t>
            </a:r>
          </a:p>
          <a:p>
            <a:pPr marL="0" lvl="0" indent="0" algn="l" rtl="0">
              <a:spcBef>
                <a:spcPts val="0"/>
              </a:spcBef>
              <a:spcAft>
                <a:spcPts val="0"/>
              </a:spcAft>
              <a:buNone/>
            </a:pPr>
            <a:r>
              <a:rPr lang="ru-RU" sz="1100" b="0" i="0" u="none" strike="noStrike" cap="none" smtClean="0">
                <a:solidFill>
                  <a:srgbClr val="000000"/>
                </a:solidFill>
                <a:effectLst/>
                <a:latin typeface="Arial"/>
                <a:ea typeface="Arial"/>
                <a:cs typeface="Arial"/>
                <a:sym typeface="Arial"/>
              </a:rPr>
              <a:t>Эрделевский А. Компенсация морального вреда // Хозяйство и право. - 2014. - Приложение к №1. - С. 1-48.</a:t>
            </a:r>
            <a:endParaRPr lang="ru-RU" smtClean="0"/>
          </a:p>
          <a:p>
            <a:pPr marL="0" lvl="0" indent="0" algn="l" rtl="0">
              <a:spcBef>
                <a:spcPts val="0"/>
              </a:spcBef>
              <a:spcAft>
                <a:spcPts val="0"/>
              </a:spcAft>
              <a:buNone/>
            </a:pPr>
            <a:endParaRPr/>
          </a:p>
        </p:txBody>
      </p:sp>
    </p:spTree>
    <p:extLst>
      <p:ext uri="{BB962C8B-B14F-4D97-AF65-F5344CB8AC3E}">
        <p14:creationId xmlns:p14="http://schemas.microsoft.com/office/powerpoint/2010/main" val="2895334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04975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41347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607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0283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ru-RU" sz="1100" smtClean="0">
                <a:solidFill>
                  <a:srgbClr val="0070C0"/>
                </a:solidFill>
                <a:latin typeface="Lato"/>
                <a:ea typeface="Lato"/>
                <a:cs typeface="Lato"/>
                <a:sym typeface="Lato"/>
              </a:rPr>
              <a:t>СПЗ, Special Drawing Rights, SDR, СДР – условная расчетная единица Международного валютного фонда, используемая при расчетах между странами и для предоставления кредитов. СПЗ представляют собой сумму резервных платежей государств в резервной системе.</a:t>
            </a: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99130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70274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961900" y="3785246"/>
            <a:ext cx="6955600" cy="1546500"/>
          </a:xfrm>
          <a:prstGeom prst="rect">
            <a:avLst/>
          </a:prstGeom>
        </p:spPr>
        <p:txBody>
          <a:bodyPr spcFirstLastPara="1" wrap="square" lIns="91425" tIns="91425" rIns="91425" bIns="91425" anchor="t" anchorCtr="0"/>
          <a:lstStyle>
            <a:lvl1pPr lvl="0">
              <a:spcBef>
                <a:spcPts val="0"/>
              </a:spcBef>
              <a:spcAft>
                <a:spcPts val="0"/>
              </a:spcAft>
              <a:buClr>
                <a:srgbClr val="2185C5"/>
              </a:buClr>
              <a:buSzPts val="4800"/>
              <a:buNone/>
              <a:defRPr sz="4800">
                <a:solidFill>
                  <a:srgbClr val="2185C5"/>
                </a:solidFill>
              </a:defRPr>
            </a:lvl1pPr>
            <a:lvl2pPr lvl="1">
              <a:spcBef>
                <a:spcPts val="0"/>
              </a:spcBef>
              <a:spcAft>
                <a:spcPts val="0"/>
              </a:spcAft>
              <a:buClr>
                <a:srgbClr val="2185C5"/>
              </a:buClr>
              <a:buSzPts val="4800"/>
              <a:buNone/>
              <a:defRPr sz="4800">
                <a:solidFill>
                  <a:srgbClr val="2185C5"/>
                </a:solidFill>
              </a:defRPr>
            </a:lvl2pPr>
            <a:lvl3pPr lvl="2">
              <a:spcBef>
                <a:spcPts val="0"/>
              </a:spcBef>
              <a:spcAft>
                <a:spcPts val="0"/>
              </a:spcAft>
              <a:buClr>
                <a:srgbClr val="2185C5"/>
              </a:buClr>
              <a:buSzPts val="4800"/>
              <a:buNone/>
              <a:defRPr sz="4800">
                <a:solidFill>
                  <a:srgbClr val="2185C5"/>
                </a:solidFill>
              </a:defRPr>
            </a:lvl3pPr>
            <a:lvl4pPr lvl="3">
              <a:spcBef>
                <a:spcPts val="0"/>
              </a:spcBef>
              <a:spcAft>
                <a:spcPts val="0"/>
              </a:spcAft>
              <a:buClr>
                <a:srgbClr val="2185C5"/>
              </a:buClr>
              <a:buSzPts val="4800"/>
              <a:buNone/>
              <a:defRPr sz="4800">
                <a:solidFill>
                  <a:srgbClr val="2185C5"/>
                </a:solidFill>
              </a:defRPr>
            </a:lvl4pPr>
            <a:lvl5pPr lvl="4">
              <a:spcBef>
                <a:spcPts val="0"/>
              </a:spcBef>
              <a:spcAft>
                <a:spcPts val="0"/>
              </a:spcAft>
              <a:buClr>
                <a:srgbClr val="2185C5"/>
              </a:buClr>
              <a:buSzPts val="4800"/>
              <a:buNone/>
              <a:defRPr sz="4800">
                <a:solidFill>
                  <a:srgbClr val="2185C5"/>
                </a:solidFill>
              </a:defRPr>
            </a:lvl5pPr>
            <a:lvl6pPr lvl="5">
              <a:spcBef>
                <a:spcPts val="0"/>
              </a:spcBef>
              <a:spcAft>
                <a:spcPts val="0"/>
              </a:spcAft>
              <a:buClr>
                <a:srgbClr val="2185C5"/>
              </a:buClr>
              <a:buSzPts val="4800"/>
              <a:buNone/>
              <a:defRPr sz="4800">
                <a:solidFill>
                  <a:srgbClr val="2185C5"/>
                </a:solidFill>
              </a:defRPr>
            </a:lvl6pPr>
            <a:lvl7pPr lvl="6">
              <a:spcBef>
                <a:spcPts val="0"/>
              </a:spcBef>
              <a:spcAft>
                <a:spcPts val="0"/>
              </a:spcAft>
              <a:buClr>
                <a:srgbClr val="2185C5"/>
              </a:buClr>
              <a:buSzPts val="4800"/>
              <a:buNone/>
              <a:defRPr sz="4800">
                <a:solidFill>
                  <a:srgbClr val="2185C5"/>
                </a:solidFill>
              </a:defRPr>
            </a:lvl7pPr>
            <a:lvl8pPr lvl="7">
              <a:spcBef>
                <a:spcPts val="0"/>
              </a:spcBef>
              <a:spcAft>
                <a:spcPts val="0"/>
              </a:spcAft>
              <a:buClr>
                <a:srgbClr val="2185C5"/>
              </a:buClr>
              <a:buSzPts val="4800"/>
              <a:buNone/>
              <a:defRPr sz="4800">
                <a:solidFill>
                  <a:srgbClr val="2185C5"/>
                </a:solidFill>
              </a:defRPr>
            </a:lvl8pPr>
            <a:lvl9pPr lvl="8">
              <a:spcBef>
                <a:spcPts val="0"/>
              </a:spcBef>
              <a:spcAft>
                <a:spcPts val="0"/>
              </a:spcAft>
              <a:buClr>
                <a:srgbClr val="2185C5"/>
              </a:buClr>
              <a:buSzPts val="4800"/>
              <a:buNone/>
              <a:defRPr sz="4800">
                <a:solidFill>
                  <a:srgbClr val="2185C5"/>
                </a:solidFill>
              </a:defRPr>
            </a:lvl9pPr>
          </a:lstStyle>
          <a:p>
            <a:endParaRPr/>
          </a:p>
        </p:txBody>
      </p:sp>
      <p:sp>
        <p:nvSpPr>
          <p:cNvPr id="11" name="Google Shape;11;p2"/>
          <p:cNvSpPr/>
          <p:nvPr/>
        </p:nvSpPr>
        <p:spPr>
          <a:xfrm>
            <a:off x="7917661" y="3377550"/>
            <a:ext cx="9624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12;p2"/>
          <p:cNvSpPr/>
          <p:nvPr/>
        </p:nvSpPr>
        <p:spPr>
          <a:xfrm>
            <a:off x="8879815" y="3377550"/>
            <a:ext cx="9624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13;p2"/>
          <p:cNvSpPr/>
          <p:nvPr/>
        </p:nvSpPr>
        <p:spPr>
          <a:xfrm>
            <a:off x="-1" y="3377550"/>
            <a:ext cx="9624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14;p2"/>
          <p:cNvSpPr/>
          <p:nvPr/>
        </p:nvSpPr>
        <p:spPr>
          <a:xfrm>
            <a:off x="961900" y="3377550"/>
            <a:ext cx="6955600" cy="102900"/>
          </a:xfrm>
          <a:prstGeom prst="rect">
            <a:avLst/>
          </a:prstGeom>
          <a:solidFill>
            <a:srgbClr val="218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12192000" cy="5323800"/>
          </a:xfrm>
          <a:prstGeom prst="rect">
            <a:avLst/>
          </a:prstGeom>
          <a:solidFill>
            <a:srgbClr val="218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17;p3"/>
          <p:cNvSpPr txBox="1">
            <a:spLocks noGrp="1"/>
          </p:cNvSpPr>
          <p:nvPr>
            <p:ph type="ctrTitle"/>
          </p:nvPr>
        </p:nvSpPr>
        <p:spPr>
          <a:xfrm>
            <a:off x="914400" y="2111123"/>
            <a:ext cx="10363200" cy="1546500"/>
          </a:xfrm>
          <a:prstGeom prst="rect">
            <a:avLst/>
          </a:prstGeom>
        </p:spPr>
        <p:txBody>
          <a:bodyPr spcFirstLastPara="1" wrap="square" lIns="91425" tIns="91425" rIns="91425" bIns="91425" anchor="b" anchorCtr="0"/>
          <a:lstStyle>
            <a:lvl1pPr lvl="0" algn="ctr" rtl="0">
              <a:spcBef>
                <a:spcPts val="0"/>
              </a:spcBef>
              <a:spcAft>
                <a:spcPts val="0"/>
              </a:spcAft>
              <a:buClr>
                <a:srgbClr val="FFFFFF"/>
              </a:buClr>
              <a:buSzPts val="4800"/>
              <a:buNone/>
              <a:defRPr sz="4800">
                <a:solidFill>
                  <a:srgbClr val="FFFFFF"/>
                </a:solidFill>
              </a:defRPr>
            </a:lvl1pPr>
            <a:lvl2pPr lvl="1" algn="ctr" rtl="0">
              <a:spcBef>
                <a:spcPts val="0"/>
              </a:spcBef>
              <a:spcAft>
                <a:spcPts val="0"/>
              </a:spcAft>
              <a:buClr>
                <a:srgbClr val="FFFFFF"/>
              </a:buClr>
              <a:buSzPts val="4800"/>
              <a:buNone/>
              <a:defRPr sz="4800">
                <a:solidFill>
                  <a:srgbClr val="FFFFFF"/>
                </a:solidFill>
              </a:defRPr>
            </a:lvl2pPr>
            <a:lvl3pPr lvl="2" algn="ctr" rtl="0">
              <a:spcBef>
                <a:spcPts val="0"/>
              </a:spcBef>
              <a:spcAft>
                <a:spcPts val="0"/>
              </a:spcAft>
              <a:buClr>
                <a:srgbClr val="FFFFFF"/>
              </a:buClr>
              <a:buSzPts val="4800"/>
              <a:buNone/>
              <a:defRPr sz="4800">
                <a:solidFill>
                  <a:srgbClr val="FFFFFF"/>
                </a:solidFill>
              </a:defRPr>
            </a:lvl3pPr>
            <a:lvl4pPr lvl="3" algn="ctr" rtl="0">
              <a:spcBef>
                <a:spcPts val="0"/>
              </a:spcBef>
              <a:spcAft>
                <a:spcPts val="0"/>
              </a:spcAft>
              <a:buClr>
                <a:srgbClr val="FFFFFF"/>
              </a:buClr>
              <a:buSzPts val="4800"/>
              <a:buNone/>
              <a:defRPr sz="4800">
                <a:solidFill>
                  <a:srgbClr val="FFFFFF"/>
                </a:solidFill>
              </a:defRPr>
            </a:lvl4pPr>
            <a:lvl5pPr lvl="4" algn="ctr" rtl="0">
              <a:spcBef>
                <a:spcPts val="0"/>
              </a:spcBef>
              <a:spcAft>
                <a:spcPts val="0"/>
              </a:spcAft>
              <a:buClr>
                <a:srgbClr val="FFFFFF"/>
              </a:buClr>
              <a:buSzPts val="4800"/>
              <a:buNone/>
              <a:defRPr sz="4800">
                <a:solidFill>
                  <a:srgbClr val="FFFFFF"/>
                </a:solidFill>
              </a:defRPr>
            </a:lvl5pPr>
            <a:lvl6pPr lvl="5" algn="ctr" rtl="0">
              <a:spcBef>
                <a:spcPts val="0"/>
              </a:spcBef>
              <a:spcAft>
                <a:spcPts val="0"/>
              </a:spcAft>
              <a:buClr>
                <a:srgbClr val="FFFFFF"/>
              </a:buClr>
              <a:buSzPts val="4800"/>
              <a:buNone/>
              <a:defRPr sz="4800">
                <a:solidFill>
                  <a:srgbClr val="FFFFFF"/>
                </a:solidFill>
              </a:defRPr>
            </a:lvl6pPr>
            <a:lvl7pPr lvl="6" algn="ctr" rtl="0">
              <a:spcBef>
                <a:spcPts val="0"/>
              </a:spcBef>
              <a:spcAft>
                <a:spcPts val="0"/>
              </a:spcAft>
              <a:buClr>
                <a:srgbClr val="FFFFFF"/>
              </a:buClr>
              <a:buSzPts val="4800"/>
              <a:buNone/>
              <a:defRPr sz="4800">
                <a:solidFill>
                  <a:srgbClr val="FFFFFF"/>
                </a:solidFill>
              </a:defRPr>
            </a:lvl7pPr>
            <a:lvl8pPr lvl="7" algn="ctr" rtl="0">
              <a:spcBef>
                <a:spcPts val="0"/>
              </a:spcBef>
              <a:spcAft>
                <a:spcPts val="0"/>
              </a:spcAft>
              <a:buClr>
                <a:srgbClr val="FFFFFF"/>
              </a:buClr>
              <a:buSzPts val="4800"/>
              <a:buNone/>
              <a:defRPr sz="4800">
                <a:solidFill>
                  <a:srgbClr val="FFFFFF"/>
                </a:solidFill>
              </a:defRPr>
            </a:lvl8pPr>
            <a:lvl9pPr lvl="8" algn="ctr" rtl="0">
              <a:spcBef>
                <a:spcPts val="0"/>
              </a:spcBef>
              <a:spcAft>
                <a:spcPts val="0"/>
              </a:spcAft>
              <a:buClr>
                <a:srgbClr val="FFFFFF"/>
              </a:buClr>
              <a:buSzPts val="4800"/>
              <a:buNone/>
              <a:defRPr sz="4800">
                <a:solidFill>
                  <a:srgbClr val="FFFFFF"/>
                </a:solidFill>
              </a:defRPr>
            </a:lvl9pPr>
          </a:lstStyle>
          <a:p>
            <a:endParaRPr/>
          </a:p>
        </p:txBody>
      </p:sp>
      <p:sp>
        <p:nvSpPr>
          <p:cNvPr id="18" name="Google Shape;18;p3"/>
          <p:cNvSpPr txBox="1">
            <a:spLocks noGrp="1"/>
          </p:cNvSpPr>
          <p:nvPr>
            <p:ph type="subTitle" idx="1"/>
          </p:nvPr>
        </p:nvSpPr>
        <p:spPr>
          <a:xfrm>
            <a:off x="914400" y="3786738"/>
            <a:ext cx="10363200" cy="1046400"/>
          </a:xfrm>
          <a:prstGeom prst="rect">
            <a:avLst/>
          </a:prstGeom>
        </p:spPr>
        <p:txBody>
          <a:bodyPr spcFirstLastPara="1" wrap="square" lIns="91425" tIns="91425" rIns="91425" bIns="91425" anchor="t" anchorCtr="0"/>
          <a:lstStyle>
            <a:lvl1pPr lvl="0" algn="ctr" rtl="0">
              <a:spcBef>
                <a:spcPts val="0"/>
              </a:spcBef>
              <a:spcAft>
                <a:spcPts val="0"/>
              </a:spcAft>
              <a:buClr>
                <a:srgbClr val="FFFFFF"/>
              </a:buClr>
              <a:buSzPts val="2400"/>
              <a:buNone/>
              <a:defRPr sz="2400" b="1">
                <a:solidFill>
                  <a:srgbClr val="FFFFFF"/>
                </a:solidFill>
              </a:defRPr>
            </a:lvl1pPr>
            <a:lvl2pPr lvl="1" algn="ctr" rtl="0">
              <a:spcBef>
                <a:spcPts val="0"/>
              </a:spcBef>
              <a:spcAft>
                <a:spcPts val="0"/>
              </a:spcAft>
              <a:buClr>
                <a:srgbClr val="FFFFFF"/>
              </a:buClr>
              <a:buSzPts val="2400"/>
              <a:buNone/>
              <a:defRPr b="1">
                <a:solidFill>
                  <a:srgbClr val="FFFFFF"/>
                </a:solidFill>
              </a:defRPr>
            </a:lvl2pPr>
            <a:lvl3pPr lvl="2" algn="ctr" rtl="0">
              <a:spcBef>
                <a:spcPts val="0"/>
              </a:spcBef>
              <a:spcAft>
                <a:spcPts val="0"/>
              </a:spcAft>
              <a:buClr>
                <a:srgbClr val="FFFFFF"/>
              </a:buClr>
              <a:buSzPts val="2400"/>
              <a:buNone/>
              <a:defRPr b="1">
                <a:solidFill>
                  <a:srgbClr val="FFFFFF"/>
                </a:solidFill>
              </a:defRPr>
            </a:lvl3pPr>
            <a:lvl4pPr lvl="3" algn="ctr" rtl="0">
              <a:spcBef>
                <a:spcPts val="0"/>
              </a:spcBef>
              <a:spcAft>
                <a:spcPts val="0"/>
              </a:spcAft>
              <a:buClr>
                <a:srgbClr val="FFFFFF"/>
              </a:buClr>
              <a:buSzPts val="2400"/>
              <a:buNone/>
              <a:defRPr sz="2400" b="1">
                <a:solidFill>
                  <a:srgbClr val="FFFFFF"/>
                </a:solidFill>
              </a:defRPr>
            </a:lvl4pPr>
            <a:lvl5pPr lvl="4" algn="ctr" rtl="0">
              <a:spcBef>
                <a:spcPts val="0"/>
              </a:spcBef>
              <a:spcAft>
                <a:spcPts val="0"/>
              </a:spcAft>
              <a:buClr>
                <a:srgbClr val="FFFFFF"/>
              </a:buClr>
              <a:buSzPts val="2400"/>
              <a:buNone/>
              <a:defRPr sz="2400" b="1">
                <a:solidFill>
                  <a:srgbClr val="FFFFFF"/>
                </a:solidFill>
              </a:defRPr>
            </a:lvl5pPr>
            <a:lvl6pPr lvl="5" algn="ctr" rtl="0">
              <a:spcBef>
                <a:spcPts val="0"/>
              </a:spcBef>
              <a:spcAft>
                <a:spcPts val="0"/>
              </a:spcAft>
              <a:buClr>
                <a:srgbClr val="FFFFFF"/>
              </a:buClr>
              <a:buSzPts val="2400"/>
              <a:buNone/>
              <a:defRPr sz="2400" b="1">
                <a:solidFill>
                  <a:srgbClr val="FFFFFF"/>
                </a:solidFill>
              </a:defRPr>
            </a:lvl6pPr>
            <a:lvl7pPr lvl="6" algn="ctr" rtl="0">
              <a:spcBef>
                <a:spcPts val="0"/>
              </a:spcBef>
              <a:spcAft>
                <a:spcPts val="0"/>
              </a:spcAft>
              <a:buClr>
                <a:srgbClr val="FFFFFF"/>
              </a:buClr>
              <a:buSzPts val="2400"/>
              <a:buNone/>
              <a:defRPr sz="2400" b="1">
                <a:solidFill>
                  <a:srgbClr val="FFFFFF"/>
                </a:solidFill>
              </a:defRPr>
            </a:lvl7pPr>
            <a:lvl8pPr lvl="7" algn="ctr" rtl="0">
              <a:spcBef>
                <a:spcPts val="0"/>
              </a:spcBef>
              <a:spcAft>
                <a:spcPts val="0"/>
              </a:spcAft>
              <a:buClr>
                <a:srgbClr val="FFFFFF"/>
              </a:buClr>
              <a:buSzPts val="2400"/>
              <a:buNone/>
              <a:defRPr sz="2400" b="1">
                <a:solidFill>
                  <a:srgbClr val="FFFFFF"/>
                </a:solidFill>
              </a:defRPr>
            </a:lvl8pPr>
            <a:lvl9pPr lvl="8" algn="ctr" rtl="0">
              <a:spcBef>
                <a:spcPts val="0"/>
              </a:spcBef>
              <a:spcAft>
                <a:spcPts val="0"/>
              </a:spcAft>
              <a:buClr>
                <a:srgbClr val="FFFFFF"/>
              </a:buClr>
              <a:buSzPts val="2400"/>
              <a:buNone/>
              <a:defRPr sz="2400" b="1">
                <a:solidFill>
                  <a:srgbClr val="FFFFFF"/>
                </a:solidFill>
              </a:defRPr>
            </a:lvl9pPr>
          </a:lstStyle>
          <a:p>
            <a:endParaRPr/>
          </a:p>
        </p:txBody>
      </p:sp>
      <p:sp>
        <p:nvSpPr>
          <p:cNvPr id="19" name="Google Shape;19;p3"/>
          <p:cNvSpPr/>
          <p:nvPr/>
        </p:nvSpPr>
        <p:spPr>
          <a:xfrm>
            <a:off x="4063605" y="5323800"/>
            <a:ext cx="40636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20;p3"/>
          <p:cNvSpPr/>
          <p:nvPr/>
        </p:nvSpPr>
        <p:spPr>
          <a:xfrm>
            <a:off x="8128361" y="5323800"/>
            <a:ext cx="40636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1;p3"/>
          <p:cNvSpPr/>
          <p:nvPr/>
        </p:nvSpPr>
        <p:spPr>
          <a:xfrm>
            <a:off x="1" y="5323800"/>
            <a:ext cx="40636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 name="Google Shape;22;p3"/>
          <p:cNvSpPr txBox="1">
            <a:spLocks noGrp="1"/>
          </p:cNvSpPr>
          <p:nvPr>
            <p:ph type="sldNum" idx="12"/>
          </p:nvPr>
        </p:nvSpPr>
        <p:spPr>
          <a:xfrm>
            <a:off x="-167" y="6440375"/>
            <a:ext cx="12192000" cy="4179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fld id="{00000000-1234-1234-1234-123412341234}" type="slidenum">
              <a:rPr lang="en" smtClean="0"/>
              <a:pPr/>
              <a:t>‹#›</a:t>
            </a:fld>
            <a:endParaRPr lang="e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2280567" y="2882400"/>
            <a:ext cx="7631600" cy="1093200"/>
          </a:xfrm>
          <a:prstGeom prst="rect">
            <a:avLst/>
          </a:prstGeom>
        </p:spPr>
        <p:txBody>
          <a:bodyPr spcFirstLastPara="1" wrap="square" lIns="91425" tIns="91425" rIns="91425" bIns="91425" anchor="t" anchorCtr="0"/>
          <a:lstStyle>
            <a:lvl1pPr marL="457200" lvl="0" indent="-419100" algn="ctr" rtl="0">
              <a:spcBef>
                <a:spcPts val="600"/>
              </a:spcBef>
              <a:spcAft>
                <a:spcPts val="0"/>
              </a:spcAft>
              <a:buSzPts val="3000"/>
              <a:buChar char="▷"/>
              <a:defRPr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42900" algn="ctr" rtl="0">
              <a:spcBef>
                <a:spcPts val="0"/>
              </a:spcBef>
              <a:spcAft>
                <a:spcPts val="0"/>
              </a:spcAft>
              <a:buSzPts val="1800"/>
              <a:buChar char="●"/>
              <a:defRPr i="1"/>
            </a:lvl4pPr>
            <a:lvl5pPr marL="2286000" lvl="4" indent="-342900" algn="ctr" rtl="0">
              <a:spcBef>
                <a:spcPts val="0"/>
              </a:spcBef>
              <a:spcAft>
                <a:spcPts val="0"/>
              </a:spcAft>
              <a:buSzPts val="1800"/>
              <a:buChar char="○"/>
              <a:defRPr i="1"/>
            </a:lvl5pPr>
            <a:lvl6pPr marL="2743200" lvl="5" indent="-342900" algn="ctr" rtl="0">
              <a:spcBef>
                <a:spcPts val="0"/>
              </a:spcBef>
              <a:spcAft>
                <a:spcPts val="0"/>
              </a:spcAft>
              <a:buSzPts val="1800"/>
              <a:buChar char="■"/>
              <a:defRPr i="1"/>
            </a:lvl6pPr>
            <a:lvl7pPr marL="3200400" lvl="6" indent="-342900" algn="ctr" rtl="0">
              <a:spcBef>
                <a:spcPts val="0"/>
              </a:spcBef>
              <a:spcAft>
                <a:spcPts val="0"/>
              </a:spcAft>
              <a:buSzPts val="1800"/>
              <a:buChar char="●"/>
              <a:defRPr i="1"/>
            </a:lvl7pPr>
            <a:lvl8pPr marL="3657600" lvl="7" indent="-342900" algn="ctr" rtl="0">
              <a:spcBef>
                <a:spcPts val="0"/>
              </a:spcBef>
              <a:spcAft>
                <a:spcPts val="0"/>
              </a:spcAft>
              <a:buSzPts val="1800"/>
              <a:buChar char="○"/>
              <a:defRPr i="1"/>
            </a:lvl8pPr>
            <a:lvl9pPr marL="4114800" lvl="8" indent="-342900" algn="ctr">
              <a:spcBef>
                <a:spcPts val="0"/>
              </a:spcBef>
              <a:spcAft>
                <a:spcPts val="0"/>
              </a:spcAft>
              <a:buSzPts val="1800"/>
              <a:buChar char="■"/>
              <a:defRPr i="1"/>
            </a:lvl9pPr>
          </a:lstStyle>
          <a:p>
            <a:endParaRPr/>
          </a:p>
        </p:txBody>
      </p:sp>
      <p:sp>
        <p:nvSpPr>
          <p:cNvPr id="25" name="Google Shape;25;p4"/>
          <p:cNvSpPr txBox="1"/>
          <p:nvPr/>
        </p:nvSpPr>
        <p:spPr>
          <a:xfrm>
            <a:off x="4791200" y="1575225"/>
            <a:ext cx="2609600" cy="871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b="1">
                <a:solidFill>
                  <a:srgbClr val="97ABBC"/>
                </a:solidFill>
              </a:rPr>
              <a:t>“</a:t>
            </a:r>
            <a:endParaRPr sz="9600" b="1">
              <a:solidFill>
                <a:srgbClr val="97ABBC"/>
              </a:solidFill>
            </a:endParaRPr>
          </a:p>
        </p:txBody>
      </p:sp>
      <p:sp>
        <p:nvSpPr>
          <p:cNvPr id="26" name="Google Shape;26;p4"/>
          <p:cNvSpPr/>
          <p:nvPr/>
        </p:nvSpPr>
        <p:spPr>
          <a:xfrm>
            <a:off x="7631044" y="2132900"/>
            <a:ext cx="22804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p4"/>
          <p:cNvSpPr/>
          <p:nvPr/>
        </p:nvSpPr>
        <p:spPr>
          <a:xfrm>
            <a:off x="9912236" y="2132900"/>
            <a:ext cx="22804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 name="Google Shape;28;p4"/>
          <p:cNvSpPr/>
          <p:nvPr/>
        </p:nvSpPr>
        <p:spPr>
          <a:xfrm>
            <a:off x="0" y="2132900"/>
            <a:ext cx="22804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9;p4"/>
          <p:cNvSpPr/>
          <p:nvPr/>
        </p:nvSpPr>
        <p:spPr>
          <a:xfrm>
            <a:off x="2280567" y="2132900"/>
            <a:ext cx="2280400" cy="102900"/>
          </a:xfrm>
          <a:prstGeom prst="rect">
            <a:avLst/>
          </a:prstGeom>
          <a:solidFill>
            <a:srgbClr val="218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30;p4"/>
          <p:cNvSpPr txBox="1">
            <a:spLocks noGrp="1"/>
          </p:cNvSpPr>
          <p:nvPr>
            <p:ph type="sldNum" idx="12"/>
          </p:nvPr>
        </p:nvSpPr>
        <p:spPr>
          <a:xfrm>
            <a:off x="-167" y="6440375"/>
            <a:ext cx="12192000" cy="4179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fld id="{00000000-1234-1234-1234-123412341234}" type="slidenum">
              <a:rPr lang="en" smtClean="0"/>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1191600" y="274650"/>
            <a:ext cx="8616800" cy="11430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33" name="Google Shape;33;p5"/>
          <p:cNvSpPr txBox="1">
            <a:spLocks noGrp="1"/>
          </p:cNvSpPr>
          <p:nvPr>
            <p:ph type="body" idx="1"/>
          </p:nvPr>
        </p:nvSpPr>
        <p:spPr>
          <a:xfrm>
            <a:off x="1191600" y="1831450"/>
            <a:ext cx="8616800" cy="4736400"/>
          </a:xfrm>
          <a:prstGeom prst="rect">
            <a:avLst/>
          </a:prstGeom>
        </p:spPr>
        <p:txBody>
          <a:bodyPr spcFirstLastPara="1" wrap="square" lIns="91425" tIns="91425" rIns="91425" bIns="91425" anchor="t" anchorCtr="0"/>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34" name="Google Shape;34;p5"/>
          <p:cNvSpPr/>
          <p:nvPr/>
        </p:nvSpPr>
        <p:spPr>
          <a:xfrm>
            <a:off x="9808488" y="6755100"/>
            <a:ext cx="11916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 name="Google Shape;35;p5"/>
          <p:cNvSpPr/>
          <p:nvPr/>
        </p:nvSpPr>
        <p:spPr>
          <a:xfrm>
            <a:off x="11000416" y="6755100"/>
            <a:ext cx="11916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 name="Google Shape;36;p5"/>
          <p:cNvSpPr/>
          <p:nvPr/>
        </p:nvSpPr>
        <p:spPr>
          <a:xfrm>
            <a:off x="0" y="6755100"/>
            <a:ext cx="11916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 name="Google Shape;37;p5"/>
          <p:cNvSpPr/>
          <p:nvPr/>
        </p:nvSpPr>
        <p:spPr>
          <a:xfrm>
            <a:off x="1191613" y="6755100"/>
            <a:ext cx="8616800" cy="102900"/>
          </a:xfrm>
          <a:prstGeom prst="rect">
            <a:avLst/>
          </a:prstGeom>
          <a:solidFill>
            <a:srgbClr val="218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 name="Google Shape;38;p5"/>
          <p:cNvSpPr txBox="1">
            <a:spLocks noGrp="1"/>
          </p:cNvSpPr>
          <p:nvPr>
            <p:ph type="sldNum" idx="12"/>
          </p:nvPr>
        </p:nvSpPr>
        <p:spPr>
          <a:xfrm>
            <a:off x="11307433" y="6364177"/>
            <a:ext cx="731600" cy="41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1191600" y="274650"/>
            <a:ext cx="8616800" cy="11430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1" name="Google Shape;41;p6"/>
          <p:cNvSpPr txBox="1">
            <a:spLocks noGrp="1"/>
          </p:cNvSpPr>
          <p:nvPr>
            <p:ph type="body" idx="1"/>
          </p:nvPr>
        </p:nvSpPr>
        <p:spPr>
          <a:xfrm>
            <a:off x="1191500" y="1600200"/>
            <a:ext cx="4182400" cy="49677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2" name="Google Shape;42;p6"/>
          <p:cNvSpPr txBox="1">
            <a:spLocks noGrp="1"/>
          </p:cNvSpPr>
          <p:nvPr>
            <p:ph type="body" idx="2"/>
          </p:nvPr>
        </p:nvSpPr>
        <p:spPr>
          <a:xfrm>
            <a:off x="5625941" y="1600200"/>
            <a:ext cx="4182400" cy="4967700"/>
          </a:xfrm>
          <a:prstGeom prst="rect">
            <a:avLst/>
          </a:prstGeom>
        </p:spPr>
        <p:txBody>
          <a:bodyPr spcFirstLastPara="1" wrap="square" lIns="91425" tIns="91425" rIns="91425" bIns="91425" anchor="t" anchorCtr="0"/>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43" name="Google Shape;43;p6"/>
          <p:cNvSpPr/>
          <p:nvPr/>
        </p:nvSpPr>
        <p:spPr>
          <a:xfrm>
            <a:off x="9808488" y="6755100"/>
            <a:ext cx="11916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 name="Google Shape;44;p6"/>
          <p:cNvSpPr/>
          <p:nvPr/>
        </p:nvSpPr>
        <p:spPr>
          <a:xfrm>
            <a:off x="11000416" y="6755100"/>
            <a:ext cx="11916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 name="Google Shape;45;p6"/>
          <p:cNvSpPr/>
          <p:nvPr/>
        </p:nvSpPr>
        <p:spPr>
          <a:xfrm>
            <a:off x="0" y="6755100"/>
            <a:ext cx="11916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 name="Google Shape;46;p6"/>
          <p:cNvSpPr/>
          <p:nvPr/>
        </p:nvSpPr>
        <p:spPr>
          <a:xfrm>
            <a:off x="1191613" y="6755100"/>
            <a:ext cx="8616800" cy="102900"/>
          </a:xfrm>
          <a:prstGeom prst="rect">
            <a:avLst/>
          </a:prstGeom>
          <a:solidFill>
            <a:srgbClr val="218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 name="Google Shape;47;p6"/>
          <p:cNvSpPr txBox="1">
            <a:spLocks noGrp="1"/>
          </p:cNvSpPr>
          <p:nvPr>
            <p:ph type="sldNum" idx="12"/>
          </p:nvPr>
        </p:nvSpPr>
        <p:spPr>
          <a:xfrm>
            <a:off x="11307433" y="6364177"/>
            <a:ext cx="731600" cy="41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1191600" y="274650"/>
            <a:ext cx="8616800" cy="11430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60" name="Google Shape;60;p8"/>
          <p:cNvSpPr/>
          <p:nvPr/>
        </p:nvSpPr>
        <p:spPr>
          <a:xfrm>
            <a:off x="9808488" y="6755100"/>
            <a:ext cx="11916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 name="Google Shape;61;p8"/>
          <p:cNvSpPr/>
          <p:nvPr/>
        </p:nvSpPr>
        <p:spPr>
          <a:xfrm>
            <a:off x="11000416" y="6755100"/>
            <a:ext cx="11916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 name="Google Shape;62;p8"/>
          <p:cNvSpPr/>
          <p:nvPr/>
        </p:nvSpPr>
        <p:spPr>
          <a:xfrm>
            <a:off x="0" y="6755100"/>
            <a:ext cx="11916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 name="Google Shape;63;p8"/>
          <p:cNvSpPr/>
          <p:nvPr/>
        </p:nvSpPr>
        <p:spPr>
          <a:xfrm>
            <a:off x="1191613" y="6755100"/>
            <a:ext cx="8616800" cy="102900"/>
          </a:xfrm>
          <a:prstGeom prst="rect">
            <a:avLst/>
          </a:prstGeom>
          <a:solidFill>
            <a:srgbClr val="218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 name="Google Shape;64;p8"/>
          <p:cNvSpPr txBox="1">
            <a:spLocks noGrp="1"/>
          </p:cNvSpPr>
          <p:nvPr>
            <p:ph type="sldNum" idx="12"/>
          </p:nvPr>
        </p:nvSpPr>
        <p:spPr>
          <a:xfrm>
            <a:off x="11307433" y="6364177"/>
            <a:ext cx="731600" cy="41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10"/>
          <p:cNvSpPr/>
          <p:nvPr/>
        </p:nvSpPr>
        <p:spPr>
          <a:xfrm>
            <a:off x="9808488" y="6755100"/>
            <a:ext cx="11916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 name="Google Shape;74;p10"/>
          <p:cNvSpPr/>
          <p:nvPr/>
        </p:nvSpPr>
        <p:spPr>
          <a:xfrm>
            <a:off x="11000416" y="6755100"/>
            <a:ext cx="11916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 name="Google Shape;75;p10"/>
          <p:cNvSpPr/>
          <p:nvPr/>
        </p:nvSpPr>
        <p:spPr>
          <a:xfrm>
            <a:off x="0" y="6755100"/>
            <a:ext cx="11916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 name="Google Shape;76;p10"/>
          <p:cNvSpPr/>
          <p:nvPr/>
        </p:nvSpPr>
        <p:spPr>
          <a:xfrm>
            <a:off x="1191613" y="6755100"/>
            <a:ext cx="8616800" cy="102900"/>
          </a:xfrm>
          <a:prstGeom prst="rect">
            <a:avLst/>
          </a:prstGeom>
          <a:solidFill>
            <a:srgbClr val="218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 name="Google Shape;77;p10"/>
          <p:cNvSpPr txBox="1">
            <a:spLocks noGrp="1"/>
          </p:cNvSpPr>
          <p:nvPr>
            <p:ph type="sldNum" idx="12"/>
          </p:nvPr>
        </p:nvSpPr>
        <p:spPr>
          <a:xfrm>
            <a:off x="11307433" y="6364177"/>
            <a:ext cx="731600" cy="41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color background">
  <p:cSld name="BLANK_1">
    <p:bg>
      <p:bgPr>
        <a:solidFill>
          <a:srgbClr val="2185C5"/>
        </a:solidFill>
        <a:effectLst/>
      </p:bgPr>
    </p:bg>
    <p:spTree>
      <p:nvGrpSpPr>
        <p:cNvPr id="1" name="Shape 78"/>
        <p:cNvGrpSpPr/>
        <p:nvPr/>
      </p:nvGrpSpPr>
      <p:grpSpPr>
        <a:xfrm>
          <a:off x="0" y="0"/>
          <a:ext cx="0" cy="0"/>
          <a:chOff x="0" y="0"/>
          <a:chExt cx="0" cy="0"/>
        </a:xfrm>
      </p:grpSpPr>
      <p:sp>
        <p:nvSpPr>
          <p:cNvPr id="79" name="Google Shape;79;p11"/>
          <p:cNvSpPr/>
          <p:nvPr/>
        </p:nvSpPr>
        <p:spPr>
          <a:xfrm>
            <a:off x="9808488" y="6755100"/>
            <a:ext cx="1191600" cy="102900"/>
          </a:xfrm>
          <a:prstGeom prst="rect">
            <a:avLst/>
          </a:prstGeom>
          <a:solidFill>
            <a:srgbClr val="FF97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 name="Google Shape;80;p11"/>
          <p:cNvSpPr/>
          <p:nvPr/>
        </p:nvSpPr>
        <p:spPr>
          <a:xfrm>
            <a:off x="11000416" y="6755100"/>
            <a:ext cx="1191600" cy="102900"/>
          </a:xfrm>
          <a:prstGeom prst="rect">
            <a:avLst/>
          </a:prstGeom>
          <a:solidFill>
            <a:srgbClr val="F20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 name="Google Shape;81;p11"/>
          <p:cNvSpPr/>
          <p:nvPr/>
        </p:nvSpPr>
        <p:spPr>
          <a:xfrm>
            <a:off x="0" y="6755100"/>
            <a:ext cx="1191600" cy="102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 name="Google Shape;82;p11"/>
          <p:cNvSpPr/>
          <p:nvPr/>
        </p:nvSpPr>
        <p:spPr>
          <a:xfrm>
            <a:off x="1191613" y="6755100"/>
            <a:ext cx="8616800" cy="102900"/>
          </a:xfrm>
          <a:prstGeom prst="rect">
            <a:avLst/>
          </a:prstGeom>
          <a:solidFill>
            <a:srgbClr val="7ECE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 name="Google Shape;83;p11"/>
          <p:cNvSpPr txBox="1">
            <a:spLocks noGrp="1"/>
          </p:cNvSpPr>
          <p:nvPr>
            <p:ph type="sldNum" idx="12"/>
          </p:nvPr>
        </p:nvSpPr>
        <p:spPr>
          <a:xfrm>
            <a:off x="11307433" y="6364177"/>
            <a:ext cx="731600" cy="4179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fld id="{00000000-1234-1234-1234-123412341234}" type="slidenum">
              <a:rPr lang="en" smtClean="0"/>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91600" y="274650"/>
            <a:ext cx="8616800" cy="11430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1pPr>
            <a:lvl2pPr lvl="1">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2pPr>
            <a:lvl3pPr lvl="2">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3pPr>
            <a:lvl4pPr lvl="3">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4pPr>
            <a:lvl5pPr lvl="4">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5pPr>
            <a:lvl6pPr lvl="5">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6pPr>
            <a:lvl7pPr lvl="6">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7pPr>
            <a:lvl8pPr lvl="7">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8pPr>
            <a:lvl9pPr lvl="8">
              <a:spcBef>
                <a:spcPts val="0"/>
              </a:spcBef>
              <a:spcAft>
                <a:spcPts val="0"/>
              </a:spcAft>
              <a:buClr>
                <a:srgbClr val="97ABBC"/>
              </a:buClr>
              <a:buSzPts val="3600"/>
              <a:buFont typeface="Raleway"/>
              <a:buNone/>
              <a:defRPr sz="3600">
                <a:solidFill>
                  <a:srgbClr val="97ABBC"/>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1191600" y="1831450"/>
            <a:ext cx="8616800" cy="473640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Clr>
                <a:srgbClr val="677480"/>
              </a:buClr>
              <a:buSzPts val="3000"/>
              <a:buFont typeface="Lato"/>
              <a:buChar char="▷"/>
              <a:defRPr sz="3000">
                <a:solidFill>
                  <a:srgbClr val="677480"/>
                </a:solidFill>
                <a:latin typeface="Lato"/>
                <a:ea typeface="Lato"/>
                <a:cs typeface="Lato"/>
                <a:sym typeface="Lato"/>
              </a:defRPr>
            </a:lvl1pPr>
            <a:lvl2pPr marL="914400" lvl="1" indent="-381000">
              <a:spcBef>
                <a:spcPts val="0"/>
              </a:spcBef>
              <a:spcAft>
                <a:spcPts val="0"/>
              </a:spcAft>
              <a:buClr>
                <a:srgbClr val="677480"/>
              </a:buClr>
              <a:buSzPts val="2400"/>
              <a:buFont typeface="Lato"/>
              <a:buChar char="○"/>
              <a:defRPr sz="2400">
                <a:solidFill>
                  <a:srgbClr val="677480"/>
                </a:solidFill>
                <a:latin typeface="Lato"/>
                <a:ea typeface="Lato"/>
                <a:cs typeface="Lato"/>
                <a:sym typeface="Lato"/>
              </a:defRPr>
            </a:lvl2pPr>
            <a:lvl3pPr marL="1371600" lvl="2" indent="-381000">
              <a:spcBef>
                <a:spcPts val="0"/>
              </a:spcBef>
              <a:spcAft>
                <a:spcPts val="0"/>
              </a:spcAft>
              <a:buClr>
                <a:srgbClr val="677480"/>
              </a:buClr>
              <a:buSzPts val="2400"/>
              <a:buFont typeface="Lato"/>
              <a:buChar char="■"/>
              <a:defRPr sz="2400">
                <a:solidFill>
                  <a:srgbClr val="677480"/>
                </a:solidFill>
                <a:latin typeface="Lato"/>
                <a:ea typeface="Lato"/>
                <a:cs typeface="Lato"/>
                <a:sym typeface="Lato"/>
              </a:defRPr>
            </a:lvl3pPr>
            <a:lvl4pPr marL="1828800" lvl="3" indent="-342900">
              <a:spcBef>
                <a:spcPts val="0"/>
              </a:spcBef>
              <a:spcAft>
                <a:spcPts val="0"/>
              </a:spcAft>
              <a:buClr>
                <a:srgbClr val="677480"/>
              </a:buClr>
              <a:buSzPts val="1800"/>
              <a:buFont typeface="Lato"/>
              <a:buChar char="●"/>
              <a:defRPr sz="1800">
                <a:solidFill>
                  <a:srgbClr val="677480"/>
                </a:solidFill>
                <a:latin typeface="Lato"/>
                <a:ea typeface="Lato"/>
                <a:cs typeface="Lato"/>
                <a:sym typeface="Lato"/>
              </a:defRPr>
            </a:lvl4pPr>
            <a:lvl5pPr marL="2286000" lvl="4" indent="-342900">
              <a:spcBef>
                <a:spcPts val="0"/>
              </a:spcBef>
              <a:spcAft>
                <a:spcPts val="0"/>
              </a:spcAft>
              <a:buClr>
                <a:srgbClr val="677480"/>
              </a:buClr>
              <a:buSzPts val="1800"/>
              <a:buFont typeface="Lato"/>
              <a:buChar char="○"/>
              <a:defRPr sz="1800">
                <a:solidFill>
                  <a:srgbClr val="677480"/>
                </a:solidFill>
                <a:latin typeface="Lato"/>
                <a:ea typeface="Lato"/>
                <a:cs typeface="Lato"/>
                <a:sym typeface="Lato"/>
              </a:defRPr>
            </a:lvl5pPr>
            <a:lvl6pPr marL="2743200" lvl="5" indent="-342900">
              <a:spcBef>
                <a:spcPts val="0"/>
              </a:spcBef>
              <a:spcAft>
                <a:spcPts val="0"/>
              </a:spcAft>
              <a:buClr>
                <a:srgbClr val="677480"/>
              </a:buClr>
              <a:buSzPts val="1800"/>
              <a:buFont typeface="Lato"/>
              <a:buChar char="■"/>
              <a:defRPr sz="1800">
                <a:solidFill>
                  <a:srgbClr val="677480"/>
                </a:solidFill>
                <a:latin typeface="Lato"/>
                <a:ea typeface="Lato"/>
                <a:cs typeface="Lato"/>
                <a:sym typeface="Lato"/>
              </a:defRPr>
            </a:lvl6pPr>
            <a:lvl7pPr marL="3200400" lvl="6" indent="-342900">
              <a:spcBef>
                <a:spcPts val="0"/>
              </a:spcBef>
              <a:spcAft>
                <a:spcPts val="0"/>
              </a:spcAft>
              <a:buClr>
                <a:srgbClr val="677480"/>
              </a:buClr>
              <a:buSzPts val="1800"/>
              <a:buFont typeface="Lato"/>
              <a:buChar char="●"/>
              <a:defRPr sz="1800">
                <a:solidFill>
                  <a:srgbClr val="677480"/>
                </a:solidFill>
                <a:latin typeface="Lato"/>
                <a:ea typeface="Lato"/>
                <a:cs typeface="Lato"/>
                <a:sym typeface="Lato"/>
              </a:defRPr>
            </a:lvl7pPr>
            <a:lvl8pPr marL="3657600" lvl="7" indent="-342900">
              <a:spcBef>
                <a:spcPts val="0"/>
              </a:spcBef>
              <a:spcAft>
                <a:spcPts val="0"/>
              </a:spcAft>
              <a:buClr>
                <a:srgbClr val="677480"/>
              </a:buClr>
              <a:buSzPts val="1800"/>
              <a:buFont typeface="Lato"/>
              <a:buChar char="○"/>
              <a:defRPr sz="1800">
                <a:solidFill>
                  <a:srgbClr val="677480"/>
                </a:solidFill>
                <a:latin typeface="Lato"/>
                <a:ea typeface="Lato"/>
                <a:cs typeface="Lato"/>
                <a:sym typeface="Lato"/>
              </a:defRPr>
            </a:lvl8pPr>
            <a:lvl9pPr marL="4114800" lvl="8" indent="-342900">
              <a:spcBef>
                <a:spcPts val="0"/>
              </a:spcBef>
              <a:spcAft>
                <a:spcPts val="0"/>
              </a:spcAft>
              <a:buClr>
                <a:srgbClr val="677480"/>
              </a:buClr>
              <a:buSzPts val="1800"/>
              <a:buFont typeface="Lato"/>
              <a:buChar char="■"/>
              <a:defRPr sz="1800">
                <a:solidFill>
                  <a:srgbClr val="677480"/>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11307433" y="6364177"/>
            <a:ext cx="731600" cy="417900"/>
          </a:xfrm>
          <a:prstGeom prst="rect">
            <a:avLst/>
          </a:prstGeom>
          <a:noFill/>
          <a:ln>
            <a:noFill/>
          </a:ln>
        </p:spPr>
        <p:txBody>
          <a:bodyPr spcFirstLastPara="1" wrap="square" lIns="91425" tIns="91425" rIns="91425" bIns="91425" anchor="t" anchorCtr="0">
            <a:noAutofit/>
          </a:bodyPr>
          <a:lstStyle>
            <a:lvl1pPr lvl="0" algn="r">
              <a:buNone/>
              <a:defRPr sz="1300">
                <a:solidFill>
                  <a:srgbClr val="97ABBC"/>
                </a:solidFill>
                <a:latin typeface="Lato"/>
                <a:ea typeface="Lato"/>
                <a:cs typeface="Lato"/>
                <a:sym typeface="Lato"/>
              </a:defRPr>
            </a:lvl1pPr>
            <a:lvl2pPr lvl="1" algn="r">
              <a:buNone/>
              <a:defRPr sz="1300">
                <a:solidFill>
                  <a:srgbClr val="97ABBC"/>
                </a:solidFill>
                <a:latin typeface="Lato"/>
                <a:ea typeface="Lato"/>
                <a:cs typeface="Lato"/>
                <a:sym typeface="Lato"/>
              </a:defRPr>
            </a:lvl2pPr>
            <a:lvl3pPr lvl="2" algn="r">
              <a:buNone/>
              <a:defRPr sz="1300">
                <a:solidFill>
                  <a:srgbClr val="97ABBC"/>
                </a:solidFill>
                <a:latin typeface="Lato"/>
                <a:ea typeface="Lato"/>
                <a:cs typeface="Lato"/>
                <a:sym typeface="Lato"/>
              </a:defRPr>
            </a:lvl3pPr>
            <a:lvl4pPr lvl="3" algn="r">
              <a:buNone/>
              <a:defRPr sz="1300">
                <a:solidFill>
                  <a:srgbClr val="97ABBC"/>
                </a:solidFill>
                <a:latin typeface="Lato"/>
                <a:ea typeface="Lato"/>
                <a:cs typeface="Lato"/>
                <a:sym typeface="Lato"/>
              </a:defRPr>
            </a:lvl4pPr>
            <a:lvl5pPr lvl="4" algn="r">
              <a:buNone/>
              <a:defRPr sz="1300">
                <a:solidFill>
                  <a:srgbClr val="97ABBC"/>
                </a:solidFill>
                <a:latin typeface="Lato"/>
                <a:ea typeface="Lato"/>
                <a:cs typeface="Lato"/>
                <a:sym typeface="Lato"/>
              </a:defRPr>
            </a:lvl5pPr>
            <a:lvl6pPr lvl="5" algn="r">
              <a:buNone/>
              <a:defRPr sz="1300">
                <a:solidFill>
                  <a:srgbClr val="97ABBC"/>
                </a:solidFill>
                <a:latin typeface="Lato"/>
                <a:ea typeface="Lato"/>
                <a:cs typeface="Lato"/>
                <a:sym typeface="Lato"/>
              </a:defRPr>
            </a:lvl6pPr>
            <a:lvl7pPr lvl="6" algn="r">
              <a:buNone/>
              <a:defRPr sz="1300">
                <a:solidFill>
                  <a:srgbClr val="97ABBC"/>
                </a:solidFill>
                <a:latin typeface="Lato"/>
                <a:ea typeface="Lato"/>
                <a:cs typeface="Lato"/>
                <a:sym typeface="Lato"/>
              </a:defRPr>
            </a:lvl7pPr>
            <a:lvl8pPr lvl="7" algn="r">
              <a:buNone/>
              <a:defRPr sz="1300">
                <a:solidFill>
                  <a:srgbClr val="97ABBC"/>
                </a:solidFill>
                <a:latin typeface="Lato"/>
                <a:ea typeface="Lato"/>
                <a:cs typeface="Lato"/>
                <a:sym typeface="Lato"/>
              </a:defRPr>
            </a:lvl8pPr>
            <a:lvl9pPr lvl="8" algn="r">
              <a:buNone/>
              <a:defRPr sz="1300">
                <a:solidFill>
                  <a:srgbClr val="97ABBC"/>
                </a:solidFill>
                <a:latin typeface="Lato"/>
                <a:ea typeface="Lato"/>
                <a:cs typeface="Lato"/>
                <a:sym typeface="Lato"/>
              </a:defRPr>
            </a:lvl9pPr>
          </a:lstStyle>
          <a:p>
            <a:fld id="{00000000-1234-1234-1234-123412341234}" type="slidenum">
              <a:rPr lang="en" smtClean="0"/>
              <a:pPr/>
              <a:t>‹#›</a:t>
            </a:fld>
            <a:endParaRPr lang="en"/>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6" r:id="rId7"/>
    <p:sldLayoutId id="2147483657"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image" Target="../media/image5.tif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www.slidescarnival.com/" TargetMode="External"/><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2"/>
          <p:cNvSpPr txBox="1">
            <a:spLocks noGrp="1"/>
          </p:cNvSpPr>
          <p:nvPr>
            <p:ph type="ctrTitle"/>
          </p:nvPr>
        </p:nvSpPr>
        <p:spPr>
          <a:xfrm>
            <a:off x="808892" y="3785246"/>
            <a:ext cx="9954902" cy="1546500"/>
          </a:xfrm>
          <a:prstGeom prst="rect">
            <a:avLst/>
          </a:prstGeom>
        </p:spPr>
        <p:txBody>
          <a:bodyPr spcFirstLastPara="1" wrap="square" lIns="91425" tIns="91425" rIns="91425" bIns="91425" anchor="t" anchorCtr="0">
            <a:noAutofit/>
          </a:bodyPr>
          <a:lstStyle/>
          <a:p>
            <a:r>
              <a:rPr lang="ru-RU" sz="2400">
                <a:solidFill>
                  <a:srgbClr val="0070C0"/>
                </a:solidFill>
                <a:latin typeface="+mn-lt"/>
              </a:rPr>
              <a:t>ОСОБЕННОСТИ ПРОВЕДЕНИЯ ЭКСПЕРТИЗЫ </a:t>
            </a:r>
            <a:r>
              <a:rPr lang="ru-RU" sz="2400" smtClean="0">
                <a:solidFill>
                  <a:srgbClr val="0070C0"/>
                </a:solidFill>
                <a:latin typeface="+mn-lt"/>
              </a:rPr>
              <a:t/>
            </a:r>
            <a:br>
              <a:rPr lang="ru-RU" sz="2400" smtClean="0">
                <a:solidFill>
                  <a:srgbClr val="0070C0"/>
                </a:solidFill>
                <a:latin typeface="+mn-lt"/>
              </a:rPr>
            </a:br>
            <a:r>
              <a:rPr lang="ru-RU" sz="2400" smtClean="0">
                <a:solidFill>
                  <a:srgbClr val="0070C0"/>
                </a:solidFill>
                <a:latin typeface="+mn-lt"/>
              </a:rPr>
              <a:t>ПО </a:t>
            </a:r>
            <a:r>
              <a:rPr lang="ru-RU" sz="2400">
                <a:solidFill>
                  <a:srgbClr val="0070C0"/>
                </a:solidFill>
                <a:latin typeface="+mn-lt"/>
              </a:rPr>
              <a:t>ОПРЕДЕЛЕНИЮ РАЗМЕРА КОМПЕНСАЦИИ ВРЕДА, ПРИЧИНЕННОГО РОДСТВЕННИКАМ И ЧЛЕНАМ СЕМЕЙ </a:t>
            </a:r>
            <a:r>
              <a:rPr lang="ru-RU" sz="2400" smtClean="0">
                <a:solidFill>
                  <a:srgbClr val="0070C0"/>
                </a:solidFill>
                <a:latin typeface="+mn-lt"/>
              </a:rPr>
              <a:t/>
            </a:r>
            <a:br>
              <a:rPr lang="ru-RU" sz="2400" smtClean="0">
                <a:solidFill>
                  <a:srgbClr val="0070C0"/>
                </a:solidFill>
                <a:latin typeface="+mn-lt"/>
              </a:rPr>
            </a:br>
            <a:r>
              <a:rPr lang="ru-RU" sz="2400" smtClean="0">
                <a:solidFill>
                  <a:srgbClr val="0070C0"/>
                </a:solidFill>
                <a:latin typeface="+mn-lt"/>
              </a:rPr>
              <a:t>В </a:t>
            </a:r>
            <a:r>
              <a:rPr lang="ru-RU" sz="2400">
                <a:solidFill>
                  <a:srgbClr val="0070C0"/>
                </a:solidFill>
                <a:latin typeface="+mn-lt"/>
              </a:rPr>
              <a:t>РЕЗУЛЬТАТЕ ГИБЕЛИ ПАССАЖИРОВ ПРИ </a:t>
            </a:r>
            <a:r>
              <a:rPr lang="ru-RU" sz="2400" smtClean="0">
                <a:solidFill>
                  <a:srgbClr val="0070C0"/>
                </a:solidFill>
                <a:latin typeface="+mn-lt"/>
              </a:rPr>
              <a:t>АВИАПЕРЕВОЗКАХ</a:t>
            </a:r>
            <a:endParaRPr sz="2400">
              <a:solidFill>
                <a:srgbClr val="0070C0"/>
              </a:solidFill>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6" name="Google Shape;246;p28"/>
          <p:cNvSpPr/>
          <p:nvPr/>
        </p:nvSpPr>
        <p:spPr>
          <a:xfrm>
            <a:off x="747819" y="615027"/>
            <a:ext cx="2662790" cy="668999"/>
          </a:xfrm>
          <a:prstGeom prst="chevron">
            <a:avLst>
              <a:gd name="adj" fmla="val 50000"/>
            </a:avLst>
          </a:prstGeom>
          <a:solidFill>
            <a:schemeClr val="accent1"/>
          </a:solidFill>
          <a:ln>
            <a:noFill/>
          </a:ln>
        </p:spPr>
        <p:txBody>
          <a:bodyPr spcFirstLastPara="1" wrap="square" lIns="91425" tIns="91425" rIns="91425" bIns="91425" anchor="ctr" anchorCtr="0">
            <a:noAutofit/>
          </a:bodyPr>
          <a:lstStyle/>
          <a:p>
            <a:pPr algn="ctr">
              <a:buSzPts val="1100"/>
            </a:pPr>
            <a:r>
              <a:rPr lang="ru-RU" sz="2000" smtClean="0">
                <a:solidFill>
                  <a:schemeClr val="lt1"/>
                </a:solidFill>
                <a:latin typeface="+mn-lt"/>
                <a:ea typeface="Raleway"/>
                <a:cs typeface="Raleway"/>
                <a:sym typeface="Raleway"/>
              </a:rPr>
              <a:t>ФСО №2</a:t>
            </a:r>
            <a:endParaRPr lang="ru-RU" sz="2000">
              <a:solidFill>
                <a:schemeClr val="lt1"/>
              </a:solidFill>
              <a:latin typeface="+mn-lt"/>
              <a:ea typeface="Raleway"/>
              <a:cs typeface="Raleway"/>
              <a:sym typeface="Raleway"/>
            </a:endParaRPr>
          </a:p>
        </p:txBody>
      </p:sp>
      <p:sp>
        <p:nvSpPr>
          <p:cNvPr id="253" name="Google Shape;253;p28"/>
          <p:cNvSpPr txBox="1"/>
          <p:nvPr/>
        </p:nvSpPr>
        <p:spPr>
          <a:xfrm>
            <a:off x="747819" y="1598164"/>
            <a:ext cx="10775966" cy="3384143"/>
          </a:xfrm>
          <a:prstGeom prst="rect">
            <a:avLst/>
          </a:prstGeom>
          <a:noFill/>
          <a:ln>
            <a:noFill/>
          </a:ln>
        </p:spPr>
        <p:txBody>
          <a:bodyPr spcFirstLastPara="1" wrap="square" lIns="91425" tIns="91425" rIns="91425" bIns="91425" anchor="t" anchorCtr="0">
            <a:noAutofit/>
          </a:bodyPr>
          <a:lstStyle/>
          <a:p>
            <a:pPr algn="just">
              <a:lnSpc>
                <a:spcPct val="115000"/>
              </a:lnSpc>
              <a:buClr>
                <a:schemeClr val="dk1"/>
              </a:buClr>
              <a:buSzPts val="1100"/>
            </a:pPr>
            <a:r>
              <a:rPr lang="ru-RU" sz="1800">
                <a:solidFill>
                  <a:schemeClr val="accent1"/>
                </a:solidFill>
                <a:latin typeface="+mn-lt"/>
                <a:ea typeface="Lato"/>
                <a:cs typeface="Lato"/>
                <a:sym typeface="Lato"/>
              </a:rPr>
              <a:t>Пункт 5. При осуществлении оценочной деятельности используются следующие </a:t>
            </a:r>
            <a:r>
              <a:rPr lang="ru-RU" sz="1800" b="1">
                <a:solidFill>
                  <a:schemeClr val="accent1"/>
                </a:solidFill>
                <a:latin typeface="+mn-lt"/>
                <a:ea typeface="Lato"/>
                <a:cs typeface="Lato"/>
                <a:sym typeface="Lato"/>
              </a:rPr>
              <a:t>виды стоимости </a:t>
            </a:r>
            <a:r>
              <a:rPr lang="ru-RU" sz="1800">
                <a:solidFill>
                  <a:schemeClr val="accent1"/>
                </a:solidFill>
                <a:latin typeface="+mn-lt"/>
                <a:ea typeface="Lato"/>
                <a:cs typeface="Lato"/>
                <a:sym typeface="Lato"/>
              </a:rPr>
              <a:t>объекта оценки:</a:t>
            </a:r>
          </a:p>
          <a:p>
            <a:pPr marL="809625" indent="174625" algn="just">
              <a:lnSpc>
                <a:spcPct val="115000"/>
              </a:lnSpc>
              <a:buClr>
                <a:schemeClr val="dk1"/>
              </a:buClr>
              <a:buSzPts val="1100"/>
            </a:pPr>
            <a:r>
              <a:rPr lang="ru-RU" sz="1800">
                <a:solidFill>
                  <a:schemeClr val="accent1"/>
                </a:solidFill>
                <a:latin typeface="+mn-lt"/>
                <a:ea typeface="Lato"/>
                <a:cs typeface="Lato"/>
                <a:sym typeface="Lato"/>
              </a:rPr>
              <a:t>рыночная стоимость</a:t>
            </a:r>
            <a:r>
              <a:rPr lang="ru-RU" sz="1800" smtClean="0">
                <a:solidFill>
                  <a:schemeClr val="accent1"/>
                </a:solidFill>
                <a:latin typeface="+mn-lt"/>
                <a:ea typeface="Lato"/>
                <a:cs typeface="Lato"/>
                <a:sym typeface="Lato"/>
              </a:rPr>
              <a:t>; </a:t>
            </a:r>
          </a:p>
          <a:p>
            <a:pPr marL="809625" indent="174625" algn="just">
              <a:lnSpc>
                <a:spcPct val="115000"/>
              </a:lnSpc>
              <a:buClr>
                <a:schemeClr val="dk1"/>
              </a:buClr>
              <a:buSzPts val="1100"/>
            </a:pPr>
            <a:r>
              <a:rPr lang="ru-RU" sz="1800" smtClean="0">
                <a:solidFill>
                  <a:schemeClr val="accent1"/>
                </a:solidFill>
                <a:latin typeface="+mn-lt"/>
                <a:ea typeface="Lato"/>
                <a:cs typeface="Lato"/>
                <a:sym typeface="Lato"/>
              </a:rPr>
              <a:t>инвестиционная </a:t>
            </a:r>
            <a:r>
              <a:rPr lang="ru-RU" sz="1800">
                <a:solidFill>
                  <a:schemeClr val="accent1"/>
                </a:solidFill>
                <a:latin typeface="+mn-lt"/>
                <a:ea typeface="Lato"/>
                <a:cs typeface="Lato"/>
                <a:sym typeface="Lato"/>
              </a:rPr>
              <a:t>стоимость</a:t>
            </a:r>
            <a:r>
              <a:rPr lang="ru-RU" sz="1800" smtClean="0">
                <a:solidFill>
                  <a:schemeClr val="accent1"/>
                </a:solidFill>
                <a:latin typeface="+mn-lt"/>
                <a:ea typeface="Lato"/>
                <a:cs typeface="Lato"/>
                <a:sym typeface="Lato"/>
              </a:rPr>
              <a:t>;  </a:t>
            </a:r>
          </a:p>
          <a:p>
            <a:pPr marL="809625" indent="174625" algn="just">
              <a:lnSpc>
                <a:spcPct val="115000"/>
              </a:lnSpc>
              <a:buClr>
                <a:schemeClr val="dk1"/>
              </a:buClr>
              <a:buSzPts val="1100"/>
            </a:pPr>
            <a:r>
              <a:rPr lang="ru-RU" sz="1800" smtClean="0">
                <a:solidFill>
                  <a:schemeClr val="accent1"/>
                </a:solidFill>
                <a:latin typeface="+mn-lt"/>
                <a:ea typeface="Lato"/>
                <a:cs typeface="Lato"/>
                <a:sym typeface="Lato"/>
              </a:rPr>
              <a:t>ликвидационная </a:t>
            </a:r>
            <a:r>
              <a:rPr lang="ru-RU" sz="1800">
                <a:solidFill>
                  <a:schemeClr val="accent1"/>
                </a:solidFill>
                <a:latin typeface="+mn-lt"/>
                <a:ea typeface="Lato"/>
                <a:cs typeface="Lato"/>
                <a:sym typeface="Lato"/>
              </a:rPr>
              <a:t>стоимость</a:t>
            </a:r>
            <a:r>
              <a:rPr lang="ru-RU" sz="1800" smtClean="0">
                <a:solidFill>
                  <a:schemeClr val="accent1"/>
                </a:solidFill>
                <a:latin typeface="+mn-lt"/>
                <a:ea typeface="Lato"/>
                <a:cs typeface="Lato"/>
                <a:sym typeface="Lato"/>
              </a:rPr>
              <a:t>; </a:t>
            </a:r>
          </a:p>
          <a:p>
            <a:pPr marL="809625" indent="174625" algn="just">
              <a:lnSpc>
                <a:spcPct val="115000"/>
              </a:lnSpc>
              <a:buClr>
                <a:schemeClr val="dk1"/>
              </a:buClr>
              <a:buSzPts val="1100"/>
            </a:pPr>
            <a:r>
              <a:rPr lang="ru-RU" sz="1800" smtClean="0">
                <a:solidFill>
                  <a:schemeClr val="accent1"/>
                </a:solidFill>
                <a:latin typeface="+mn-lt"/>
                <a:ea typeface="Lato"/>
                <a:cs typeface="Lato"/>
                <a:sym typeface="Lato"/>
              </a:rPr>
              <a:t>кадастровая стоимость. </a:t>
            </a:r>
          </a:p>
          <a:p>
            <a:pPr>
              <a:lnSpc>
                <a:spcPct val="115000"/>
              </a:lnSpc>
              <a:buClr>
                <a:schemeClr val="dk1"/>
              </a:buClr>
              <a:buSzPts val="1100"/>
            </a:pPr>
            <a:endParaRPr lang="ru-RU" sz="1800" smtClean="0">
              <a:solidFill>
                <a:schemeClr val="accent1"/>
              </a:solidFill>
              <a:latin typeface="+mn-lt"/>
              <a:ea typeface="Lato"/>
              <a:cs typeface="Lato"/>
              <a:sym typeface="Lato"/>
            </a:endParaRPr>
          </a:p>
          <a:p>
            <a:pPr>
              <a:lnSpc>
                <a:spcPct val="115000"/>
              </a:lnSpc>
              <a:buClr>
                <a:schemeClr val="dk1"/>
              </a:buClr>
              <a:buSzPts val="1100"/>
            </a:pPr>
            <a:r>
              <a:rPr lang="ru-RU" sz="1800" smtClean="0">
                <a:solidFill>
                  <a:schemeClr val="accent1"/>
                </a:solidFill>
                <a:latin typeface="+mn-lt"/>
                <a:ea typeface="Lato"/>
                <a:cs typeface="Lato"/>
                <a:sym typeface="Lato"/>
              </a:rPr>
              <a:t>Данный </a:t>
            </a:r>
            <a:r>
              <a:rPr lang="ru-RU" sz="1800">
                <a:solidFill>
                  <a:schemeClr val="accent1"/>
                </a:solidFill>
                <a:latin typeface="+mn-lt"/>
                <a:ea typeface="Lato"/>
                <a:cs typeface="Lato"/>
                <a:sym typeface="Lato"/>
              </a:rPr>
              <a:t>перечень видов стоимости не является исчерпывающим. </a:t>
            </a:r>
            <a:r>
              <a:rPr lang="ru-RU" sz="1800" b="1">
                <a:solidFill>
                  <a:schemeClr val="accent1"/>
                </a:solidFill>
                <a:latin typeface="+mn-lt"/>
                <a:ea typeface="Lato"/>
                <a:cs typeface="Lato"/>
                <a:sym typeface="Lato"/>
              </a:rPr>
              <a:t>Оценщик вправе использовать другие виды стоимости в соответствии с действующим законодательством Российской Федерации, а также международными стандартами </a:t>
            </a:r>
            <a:r>
              <a:rPr lang="ru-RU" sz="1800" b="1" smtClean="0">
                <a:solidFill>
                  <a:schemeClr val="accent1"/>
                </a:solidFill>
                <a:latin typeface="+mn-lt"/>
                <a:ea typeface="Lato"/>
                <a:cs typeface="Lato"/>
                <a:sym typeface="Lato"/>
              </a:rPr>
              <a:t>оценки.</a:t>
            </a:r>
            <a:endParaRPr lang="ru-RU" sz="1800" b="1">
              <a:solidFill>
                <a:schemeClr val="accent1"/>
              </a:solidFill>
              <a:latin typeface="+mn-lt"/>
              <a:ea typeface="Lato"/>
              <a:cs typeface="Lato"/>
              <a:sym typeface="Lato"/>
            </a:endParaRPr>
          </a:p>
        </p:txBody>
      </p:sp>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10</a:t>
            </a:fld>
            <a:endParaRPr/>
          </a:p>
        </p:txBody>
      </p:sp>
    </p:spTree>
    <p:extLst>
      <p:ext uri="{BB962C8B-B14F-4D97-AF65-F5344CB8AC3E}">
        <p14:creationId xmlns:p14="http://schemas.microsoft.com/office/powerpoint/2010/main" val="1503457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50" name="Google Shape;250;p28"/>
          <p:cNvSpPr txBox="1"/>
          <p:nvPr/>
        </p:nvSpPr>
        <p:spPr>
          <a:xfrm>
            <a:off x="670517" y="1092694"/>
            <a:ext cx="11107392" cy="5132260"/>
          </a:xfrm>
          <a:prstGeom prst="rect">
            <a:avLst/>
          </a:prstGeom>
          <a:noFill/>
          <a:ln>
            <a:noFill/>
          </a:ln>
        </p:spPr>
        <p:txBody>
          <a:bodyPr spcFirstLastPara="1" wrap="square" lIns="91425" tIns="91425" rIns="91425" bIns="91425" anchor="t" anchorCtr="0">
            <a:noAutofit/>
          </a:bodyPr>
          <a:lstStyle/>
          <a:p>
            <a:pPr>
              <a:lnSpc>
                <a:spcPct val="115000"/>
              </a:lnSpc>
            </a:pPr>
            <a:endParaRPr lang="ru-RU" sz="2000" smtClean="0">
              <a:solidFill>
                <a:schemeClr val="accent1"/>
              </a:solidFill>
              <a:latin typeface="+mn-lt"/>
              <a:ea typeface="Lato"/>
              <a:cs typeface="Lato"/>
              <a:sym typeface="Lato"/>
            </a:endParaRPr>
          </a:p>
          <a:p>
            <a:pPr>
              <a:lnSpc>
                <a:spcPct val="115000"/>
              </a:lnSpc>
            </a:pPr>
            <a:r>
              <a:rPr lang="ru-RU" sz="2000" smtClean="0">
                <a:solidFill>
                  <a:schemeClr val="accent1"/>
                </a:solidFill>
                <a:latin typeface="+mn-lt"/>
                <a:ea typeface="Lato"/>
                <a:cs typeface="Lato"/>
                <a:sym typeface="Lato"/>
              </a:rPr>
              <a:t>п</a:t>
            </a:r>
            <a:r>
              <a:rPr lang="ru-RU" sz="2000">
                <a:solidFill>
                  <a:schemeClr val="accent1"/>
                </a:solidFill>
                <a:latin typeface="+mn-lt"/>
                <a:ea typeface="Lato"/>
                <a:cs typeface="Lato"/>
                <a:sym typeface="Lato"/>
              </a:rPr>
              <a:t>. 50 МСО 104. Базы оценки</a:t>
            </a:r>
          </a:p>
          <a:p>
            <a:pPr>
              <a:lnSpc>
                <a:spcPct val="115000"/>
              </a:lnSpc>
            </a:pPr>
            <a:r>
              <a:rPr lang="ru-RU" sz="2000" b="1">
                <a:solidFill>
                  <a:schemeClr val="accent1"/>
                </a:solidFill>
                <a:latin typeface="+mn-lt"/>
                <a:ea typeface="Lato"/>
                <a:cs typeface="Lato"/>
                <a:sym typeface="Lato"/>
              </a:rPr>
              <a:t>Справедливая стоимость (Equitable value) </a:t>
            </a:r>
            <a:r>
              <a:rPr lang="ru-RU" sz="2000">
                <a:solidFill>
                  <a:schemeClr val="accent1"/>
                </a:solidFill>
                <a:latin typeface="+mn-lt"/>
                <a:ea typeface="Lato"/>
                <a:cs typeface="Lato"/>
                <a:sym typeface="Lato"/>
              </a:rPr>
              <a:t>- это расчетная цена при передаче актива или обязательства между конкретно идентифицированными, осведомленными и заинтересованными  сторонами, которая отражает соответствующие интересы данных сторон.</a:t>
            </a:r>
          </a:p>
          <a:p>
            <a:pPr>
              <a:lnSpc>
                <a:spcPct val="115000"/>
              </a:lnSpc>
            </a:pPr>
            <a:r>
              <a:rPr lang="ru-RU" sz="2000">
                <a:solidFill>
                  <a:schemeClr val="accent1"/>
                </a:solidFill>
                <a:latin typeface="+mn-lt"/>
                <a:ea typeface="Lato"/>
                <a:cs typeface="Lato"/>
                <a:sym typeface="Lato"/>
              </a:rPr>
              <a:t> </a:t>
            </a:r>
            <a:endParaRPr lang="ru-RU" sz="2000" smtClean="0">
              <a:solidFill>
                <a:schemeClr val="accent1"/>
              </a:solidFill>
              <a:latin typeface="+mn-lt"/>
              <a:ea typeface="Lato"/>
              <a:cs typeface="Lato"/>
              <a:sym typeface="Lato"/>
            </a:endParaRPr>
          </a:p>
          <a:p>
            <a:pPr>
              <a:lnSpc>
                <a:spcPct val="115000"/>
              </a:lnSpc>
            </a:pPr>
            <a:r>
              <a:rPr lang="ru-RU" sz="2000" smtClean="0">
                <a:solidFill>
                  <a:schemeClr val="accent1"/>
                </a:solidFill>
                <a:latin typeface="+mn-lt"/>
                <a:ea typeface="Lato"/>
                <a:cs typeface="Lato"/>
                <a:sym typeface="Lato"/>
              </a:rPr>
              <a:t>п.120.2 </a:t>
            </a:r>
            <a:r>
              <a:rPr lang="ru-RU" sz="2000">
                <a:solidFill>
                  <a:schemeClr val="accent1"/>
                </a:solidFill>
                <a:latin typeface="+mn-lt"/>
                <a:ea typeface="Lato"/>
                <a:cs typeface="Lato"/>
                <a:sym typeface="Lato"/>
              </a:rPr>
              <a:t>(b) МСО 104. Базы оценки</a:t>
            </a:r>
          </a:p>
          <a:p>
            <a:pPr>
              <a:lnSpc>
                <a:spcPct val="115000"/>
              </a:lnSpc>
            </a:pPr>
            <a:r>
              <a:rPr lang="ru-RU" sz="2000">
                <a:solidFill>
                  <a:schemeClr val="accent1"/>
                </a:solidFill>
                <a:latin typeface="+mn-lt"/>
                <a:ea typeface="Lato"/>
                <a:cs typeface="Lato"/>
                <a:sym typeface="Lato"/>
              </a:rPr>
              <a:t>Справедливая стоимость - это стоимость, вытекающая из соображений справедливости и правосудия (just and equitable). Этот термин включает в себя концепцию надлежащей компенсации (возмещения) в соответствии с требованиями справедливости и равенства</a:t>
            </a:r>
            <a:r>
              <a:rPr lang="ru-RU" sz="2000" smtClean="0">
                <a:solidFill>
                  <a:schemeClr val="accent1"/>
                </a:solidFill>
                <a:latin typeface="+mn-lt"/>
                <a:ea typeface="Lato"/>
                <a:cs typeface="Lato"/>
                <a:sym typeface="Lato"/>
              </a:rPr>
              <a:t>.</a:t>
            </a:r>
            <a:endParaRPr lang="en-US" sz="2000" smtClean="0">
              <a:solidFill>
                <a:schemeClr val="accent1"/>
              </a:solidFill>
              <a:latin typeface="+mn-lt"/>
              <a:ea typeface="Lato"/>
              <a:cs typeface="Lato"/>
              <a:sym typeface="Lato"/>
            </a:endParaRPr>
          </a:p>
          <a:p>
            <a:pPr>
              <a:lnSpc>
                <a:spcPct val="115000"/>
              </a:lnSpc>
            </a:pPr>
            <a:endParaRPr lang="en-US" sz="2000">
              <a:solidFill>
                <a:schemeClr val="accent1"/>
              </a:solidFill>
              <a:latin typeface="+mn-lt"/>
              <a:ea typeface="Lato"/>
              <a:cs typeface="Lato"/>
              <a:sym typeface="Lato"/>
            </a:endParaRPr>
          </a:p>
          <a:p>
            <a:pPr>
              <a:lnSpc>
                <a:spcPct val="115000"/>
              </a:lnSpc>
            </a:pPr>
            <a:endParaRPr lang="en-US" sz="2000" smtClean="0">
              <a:solidFill>
                <a:schemeClr val="bg2"/>
              </a:solidFill>
              <a:latin typeface="+mn-lt"/>
              <a:ea typeface="Lato"/>
              <a:cs typeface="Lato"/>
              <a:sym typeface="Lato"/>
            </a:endParaRPr>
          </a:p>
          <a:p>
            <a:pPr algn="r">
              <a:lnSpc>
                <a:spcPct val="115000"/>
              </a:lnSpc>
            </a:pPr>
            <a:r>
              <a:rPr lang="en-US" sz="2000" smtClean="0">
                <a:solidFill>
                  <a:schemeClr val="bg2"/>
                </a:solidFill>
                <a:latin typeface="+mn-lt"/>
                <a:ea typeface="Lato"/>
                <a:cs typeface="Lato"/>
                <a:sym typeface="Lato"/>
              </a:rPr>
              <a:t>IVS </a:t>
            </a:r>
            <a:r>
              <a:rPr lang="en-US" sz="2000">
                <a:solidFill>
                  <a:schemeClr val="bg2"/>
                </a:solidFill>
                <a:latin typeface="+mn-lt"/>
                <a:ea typeface="Lato"/>
                <a:cs typeface="Lato"/>
                <a:sym typeface="Lato"/>
              </a:rPr>
              <a:t>2017</a:t>
            </a:r>
            <a:endParaRPr lang="ru-RU" sz="2000">
              <a:solidFill>
                <a:schemeClr val="bg2"/>
              </a:solidFill>
              <a:latin typeface="+mn-lt"/>
              <a:ea typeface="Lato"/>
              <a:cs typeface="Lato"/>
              <a:sym typeface="Lato"/>
            </a:endParaRPr>
          </a:p>
          <a:p>
            <a:pPr>
              <a:lnSpc>
                <a:spcPct val="115000"/>
              </a:lnSpc>
            </a:pPr>
            <a:endParaRPr lang="ru-RU" sz="2000">
              <a:solidFill>
                <a:schemeClr val="accent1"/>
              </a:solidFill>
              <a:latin typeface="+mn-lt"/>
              <a:ea typeface="Lato"/>
              <a:cs typeface="Lato"/>
              <a:sym typeface="Lato"/>
            </a:endParaRPr>
          </a:p>
        </p:txBody>
      </p:sp>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11</a:t>
            </a:fld>
            <a:endParaRPr/>
          </a:p>
        </p:txBody>
      </p:sp>
      <p:sp>
        <p:nvSpPr>
          <p:cNvPr id="8" name="Google Shape;246;p28"/>
          <p:cNvSpPr/>
          <p:nvPr/>
        </p:nvSpPr>
        <p:spPr>
          <a:xfrm>
            <a:off x="801692" y="423695"/>
            <a:ext cx="8061892" cy="842397"/>
          </a:xfrm>
          <a:prstGeom prst="chevron">
            <a:avLst>
              <a:gd name="adj" fmla="val 50000"/>
            </a:avLst>
          </a:prstGeom>
          <a:solidFill>
            <a:schemeClr val="accent1"/>
          </a:solidFill>
          <a:ln>
            <a:noFill/>
          </a:ln>
        </p:spPr>
        <p:txBody>
          <a:bodyPr spcFirstLastPara="1" wrap="square" lIns="91425" tIns="91425" rIns="91425" bIns="91425" anchor="ctr" anchorCtr="0">
            <a:noAutofit/>
          </a:bodyPr>
          <a:lstStyle/>
          <a:p>
            <a:pPr algn="ctr">
              <a:buSzPts val="1100"/>
            </a:pPr>
            <a:r>
              <a:rPr lang="ru-RU" sz="2000" smtClean="0">
                <a:solidFill>
                  <a:schemeClr val="lt1"/>
                </a:solidFill>
                <a:latin typeface="+mn-lt"/>
                <a:ea typeface="Raleway"/>
                <a:cs typeface="Raleway"/>
                <a:sym typeface="Raleway"/>
              </a:rPr>
              <a:t>Международные стандарты оценки</a:t>
            </a:r>
            <a:endParaRPr lang="ru-RU" sz="2000">
              <a:solidFill>
                <a:schemeClr val="lt1"/>
              </a:solidFill>
              <a:latin typeface="+mn-lt"/>
              <a:ea typeface="Raleway"/>
              <a:cs typeface="Raleway"/>
              <a:sym typeface="Raleway"/>
            </a:endParaRPr>
          </a:p>
        </p:txBody>
      </p:sp>
    </p:spTree>
    <p:extLst>
      <p:ext uri="{BB962C8B-B14F-4D97-AF65-F5344CB8AC3E}">
        <p14:creationId xmlns:p14="http://schemas.microsoft.com/office/powerpoint/2010/main" val="35704208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50" name="Google Shape;250;p28"/>
          <p:cNvSpPr txBox="1"/>
          <p:nvPr/>
        </p:nvSpPr>
        <p:spPr>
          <a:xfrm>
            <a:off x="635348" y="1561617"/>
            <a:ext cx="11107392" cy="3737214"/>
          </a:xfrm>
          <a:prstGeom prst="rect">
            <a:avLst/>
          </a:prstGeom>
          <a:noFill/>
          <a:ln>
            <a:noFill/>
          </a:ln>
        </p:spPr>
        <p:txBody>
          <a:bodyPr spcFirstLastPara="1" wrap="square" lIns="91425" tIns="91425" rIns="91425" bIns="91425" anchor="t" anchorCtr="0">
            <a:noAutofit/>
          </a:bodyPr>
          <a:lstStyle/>
          <a:p>
            <a:pPr>
              <a:lnSpc>
                <a:spcPct val="115000"/>
              </a:lnSpc>
            </a:pPr>
            <a:endParaRPr lang="ru-RU" sz="2000" smtClean="0">
              <a:solidFill>
                <a:schemeClr val="accent1"/>
              </a:solidFill>
              <a:latin typeface="Lato"/>
              <a:ea typeface="Lato"/>
              <a:cs typeface="Lato"/>
              <a:sym typeface="Lato"/>
            </a:endParaRPr>
          </a:p>
          <a:p>
            <a:pPr>
              <a:lnSpc>
                <a:spcPct val="115000"/>
              </a:lnSpc>
            </a:pPr>
            <a:r>
              <a:rPr lang="ru-RU" sz="2000">
                <a:solidFill>
                  <a:schemeClr val="accent1"/>
                </a:solidFill>
                <a:latin typeface="+mn-lt"/>
                <a:ea typeface="Lato"/>
                <a:cs typeface="Lato"/>
                <a:sym typeface="Lato"/>
              </a:rPr>
              <a:t>Статья </a:t>
            </a:r>
            <a:r>
              <a:rPr lang="ru-RU" sz="2000" smtClean="0">
                <a:solidFill>
                  <a:schemeClr val="accent1"/>
                </a:solidFill>
                <a:latin typeface="+mn-lt"/>
                <a:ea typeface="Lato"/>
                <a:cs typeface="Lato"/>
                <a:sym typeface="Lato"/>
              </a:rPr>
              <a:t>8. Эксперт </a:t>
            </a:r>
            <a:r>
              <a:rPr lang="ru-RU" sz="2000">
                <a:solidFill>
                  <a:schemeClr val="accent1"/>
                </a:solidFill>
                <a:latin typeface="+mn-lt"/>
                <a:ea typeface="Lato"/>
                <a:cs typeface="Lato"/>
                <a:sym typeface="Lato"/>
              </a:rPr>
              <a:t>проводит исследования объективно, </a:t>
            </a:r>
            <a:r>
              <a:rPr lang="ru-RU" sz="2000" b="1">
                <a:solidFill>
                  <a:schemeClr val="accent1"/>
                </a:solidFill>
                <a:latin typeface="+mn-lt"/>
                <a:ea typeface="Lato"/>
                <a:cs typeface="Lato"/>
                <a:sym typeface="Lato"/>
              </a:rPr>
              <a:t>на строго научной и практической основе</a:t>
            </a:r>
            <a:r>
              <a:rPr lang="ru-RU" sz="2000">
                <a:solidFill>
                  <a:schemeClr val="accent1"/>
                </a:solidFill>
                <a:latin typeface="+mn-lt"/>
                <a:ea typeface="Lato"/>
                <a:cs typeface="Lato"/>
                <a:sym typeface="Lato"/>
              </a:rPr>
              <a:t>, в пределах соответствующей специальности, всесторонне и в полном объеме.</a:t>
            </a:r>
          </a:p>
          <a:p>
            <a:pPr>
              <a:lnSpc>
                <a:spcPct val="115000"/>
              </a:lnSpc>
            </a:pPr>
            <a:endParaRPr lang="ru-RU" sz="2000" smtClean="0">
              <a:solidFill>
                <a:schemeClr val="accent1"/>
              </a:solidFill>
              <a:latin typeface="+mn-lt"/>
              <a:ea typeface="Lato"/>
              <a:cs typeface="Lato"/>
              <a:sym typeface="Lato"/>
            </a:endParaRPr>
          </a:p>
          <a:p>
            <a:pPr>
              <a:lnSpc>
                <a:spcPct val="115000"/>
              </a:lnSpc>
            </a:pPr>
            <a:r>
              <a:rPr lang="ru-RU" sz="2000" smtClean="0">
                <a:solidFill>
                  <a:schemeClr val="accent1"/>
                </a:solidFill>
                <a:latin typeface="+mn-lt"/>
                <a:ea typeface="Lato"/>
                <a:cs typeface="Lato"/>
                <a:sym typeface="Lato"/>
              </a:rPr>
              <a:t>Статья 9. Судебная экспертиза - процессуальное действие, состоящее из проведения исследований и дачи заключения экспертом по вопросам, разрешение которых требует </a:t>
            </a:r>
            <a:r>
              <a:rPr lang="ru-RU" sz="2000" b="1" smtClean="0">
                <a:solidFill>
                  <a:schemeClr val="accent1"/>
                </a:solidFill>
                <a:latin typeface="+mn-lt"/>
                <a:ea typeface="Lato"/>
                <a:cs typeface="Lato"/>
                <a:sym typeface="Lato"/>
              </a:rPr>
              <a:t>специальных знаний </a:t>
            </a:r>
            <a:r>
              <a:rPr lang="ru-RU" sz="2000" smtClean="0">
                <a:solidFill>
                  <a:schemeClr val="accent1"/>
                </a:solidFill>
                <a:latin typeface="+mn-lt"/>
                <a:ea typeface="Lato"/>
                <a:cs typeface="Lato"/>
                <a:sym typeface="Lato"/>
              </a:rPr>
              <a:t>и которые поставлены перед экспертом судом, судьей, органом дознания, лицом, производящим дознание, следователем, в целях установления обстоятельств, подлежащих доказыванию по конкретному делу.</a:t>
            </a:r>
          </a:p>
          <a:p>
            <a:pPr>
              <a:lnSpc>
                <a:spcPct val="115000"/>
              </a:lnSpc>
            </a:pPr>
            <a:endParaRPr lang="ru-RU" sz="2000">
              <a:solidFill>
                <a:schemeClr val="accent1"/>
              </a:solidFill>
              <a:latin typeface="Lato"/>
              <a:ea typeface="Lato"/>
              <a:cs typeface="Lato"/>
              <a:sym typeface="Lato"/>
            </a:endParaRPr>
          </a:p>
        </p:txBody>
      </p:sp>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12</a:t>
            </a:fld>
            <a:endParaRPr/>
          </a:p>
        </p:txBody>
      </p:sp>
      <p:sp>
        <p:nvSpPr>
          <p:cNvPr id="8" name="Google Shape;246;p28"/>
          <p:cNvSpPr/>
          <p:nvPr/>
        </p:nvSpPr>
        <p:spPr>
          <a:xfrm>
            <a:off x="801691" y="423695"/>
            <a:ext cx="8354502" cy="795505"/>
          </a:xfrm>
          <a:prstGeom prst="chevron">
            <a:avLst>
              <a:gd name="adj" fmla="val 50000"/>
            </a:avLst>
          </a:prstGeom>
          <a:solidFill>
            <a:srgbClr val="0070C0">
              <a:alpha val="78000"/>
            </a:srgbClr>
          </a:solidFill>
          <a:ln>
            <a:noFill/>
          </a:ln>
        </p:spPr>
        <p:txBody>
          <a:bodyPr spcFirstLastPara="1" wrap="square" lIns="91425" tIns="91425" rIns="91425" bIns="91425" anchor="ctr" anchorCtr="0">
            <a:noAutofit/>
          </a:bodyPr>
          <a:lstStyle/>
          <a:p>
            <a:pPr algn="ctr">
              <a:buSzPts val="1100"/>
            </a:pPr>
            <a:r>
              <a:rPr lang="ru-RU" sz="2000">
                <a:solidFill>
                  <a:schemeClr val="lt1"/>
                </a:solidFill>
                <a:latin typeface="+mn-lt"/>
                <a:ea typeface="Raleway"/>
                <a:cs typeface="Raleway"/>
                <a:sym typeface="Raleway"/>
              </a:rPr>
              <a:t>73-ФЗ </a:t>
            </a:r>
            <a:endParaRPr lang="en-US" sz="2000" smtClean="0">
              <a:solidFill>
                <a:schemeClr val="lt1"/>
              </a:solidFill>
              <a:latin typeface="+mn-lt"/>
              <a:ea typeface="Raleway"/>
              <a:cs typeface="Raleway"/>
              <a:sym typeface="Raleway"/>
            </a:endParaRPr>
          </a:p>
          <a:p>
            <a:pPr algn="ctr">
              <a:buSzPts val="1100"/>
            </a:pPr>
            <a:r>
              <a:rPr lang="ru-RU" sz="1800" smtClean="0">
                <a:solidFill>
                  <a:schemeClr val="lt1"/>
                </a:solidFill>
                <a:latin typeface="+mn-lt"/>
                <a:ea typeface="Raleway"/>
                <a:cs typeface="Raleway"/>
                <a:sym typeface="Raleway"/>
              </a:rPr>
              <a:t>«</a:t>
            </a:r>
            <a:r>
              <a:rPr lang="ru-RU" sz="1800">
                <a:solidFill>
                  <a:schemeClr val="lt1"/>
                </a:solidFill>
                <a:latin typeface="+mn-lt"/>
                <a:ea typeface="Raleway"/>
                <a:cs typeface="Raleway"/>
                <a:sym typeface="Raleway"/>
              </a:rPr>
              <a:t>О государственной судебно-экспертной деятельности в </a:t>
            </a:r>
            <a:r>
              <a:rPr lang="ru-RU" sz="1800" smtClean="0">
                <a:solidFill>
                  <a:schemeClr val="lt1"/>
                </a:solidFill>
                <a:latin typeface="+mn-lt"/>
                <a:ea typeface="Raleway"/>
                <a:cs typeface="Raleway"/>
                <a:sym typeface="Raleway"/>
              </a:rPr>
              <a:t>РФ»</a:t>
            </a:r>
            <a:endParaRPr lang="ru-RU" sz="1800">
              <a:solidFill>
                <a:schemeClr val="lt1"/>
              </a:solidFill>
              <a:latin typeface="+mn-lt"/>
              <a:ea typeface="Raleway"/>
              <a:cs typeface="Raleway"/>
              <a:sym typeface="Raleway"/>
            </a:endParaRPr>
          </a:p>
        </p:txBody>
      </p:sp>
    </p:spTree>
    <p:extLst>
      <p:ext uri="{BB962C8B-B14F-4D97-AF65-F5344CB8AC3E}">
        <p14:creationId xmlns:p14="http://schemas.microsoft.com/office/powerpoint/2010/main" val="2331425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13</a:t>
            </a:fld>
            <a:endParaRPr/>
          </a:p>
        </p:txBody>
      </p:sp>
      <p:sp>
        <p:nvSpPr>
          <p:cNvPr id="5" name="Google Shape;246;p28"/>
          <p:cNvSpPr/>
          <p:nvPr/>
        </p:nvSpPr>
        <p:spPr>
          <a:xfrm>
            <a:off x="890016" y="624028"/>
            <a:ext cx="6316393" cy="795505"/>
          </a:xfrm>
          <a:prstGeom prst="chevron">
            <a:avLst>
              <a:gd name="adj" fmla="val 50000"/>
            </a:avLst>
          </a:prstGeom>
          <a:solidFill>
            <a:srgbClr val="0070C0"/>
          </a:solidFill>
          <a:ln>
            <a:noFill/>
          </a:ln>
        </p:spPr>
        <p:txBody>
          <a:bodyPr spcFirstLastPara="1" wrap="square" lIns="91425" tIns="91425" rIns="91425" bIns="91425" anchor="ctr" anchorCtr="0">
            <a:noAutofit/>
          </a:bodyPr>
          <a:lstStyle/>
          <a:p>
            <a:pPr algn="ctr">
              <a:buSzPts val="1100"/>
            </a:pPr>
            <a:r>
              <a:rPr lang="ru-RU" sz="2000">
                <a:solidFill>
                  <a:schemeClr val="lt1"/>
                </a:solidFill>
                <a:latin typeface="+mn-lt"/>
                <a:ea typeface="Raleway"/>
                <a:cs typeface="Raleway"/>
                <a:sym typeface="Raleway"/>
              </a:rPr>
              <a:t>«Гражданский процессуальный кодекс </a:t>
            </a:r>
            <a:r>
              <a:rPr lang="ru-RU" sz="2000" smtClean="0">
                <a:solidFill>
                  <a:schemeClr val="lt1"/>
                </a:solidFill>
                <a:latin typeface="+mn-lt"/>
                <a:ea typeface="Raleway"/>
                <a:cs typeface="Raleway"/>
                <a:sym typeface="Raleway"/>
              </a:rPr>
              <a:t>РФ» </a:t>
            </a:r>
            <a:endParaRPr lang="ru-RU" sz="1800">
              <a:solidFill>
                <a:schemeClr val="lt1"/>
              </a:solidFill>
              <a:latin typeface="+mn-lt"/>
              <a:ea typeface="Raleway"/>
              <a:cs typeface="Raleway"/>
              <a:sym typeface="Raleway"/>
            </a:endParaRPr>
          </a:p>
        </p:txBody>
      </p:sp>
      <p:sp>
        <p:nvSpPr>
          <p:cNvPr id="6" name="Google Shape;250;p28"/>
          <p:cNvSpPr txBox="1"/>
          <p:nvPr/>
        </p:nvSpPr>
        <p:spPr>
          <a:xfrm>
            <a:off x="705686" y="1750805"/>
            <a:ext cx="11107392" cy="1637164"/>
          </a:xfrm>
          <a:prstGeom prst="rect">
            <a:avLst/>
          </a:prstGeom>
          <a:noFill/>
          <a:ln>
            <a:noFill/>
          </a:ln>
        </p:spPr>
        <p:txBody>
          <a:bodyPr spcFirstLastPara="1" wrap="square" lIns="91425" tIns="91425" rIns="91425" bIns="91425" anchor="t" anchorCtr="0">
            <a:noAutofit/>
          </a:bodyPr>
          <a:lstStyle/>
          <a:p>
            <a:pPr>
              <a:lnSpc>
                <a:spcPct val="115000"/>
              </a:lnSpc>
            </a:pPr>
            <a:endParaRPr lang="ru-RU" sz="2000" smtClean="0">
              <a:solidFill>
                <a:schemeClr val="accent1"/>
              </a:solidFill>
              <a:latin typeface="Lato"/>
              <a:ea typeface="Lato"/>
              <a:cs typeface="Lato"/>
              <a:sym typeface="Lato"/>
            </a:endParaRPr>
          </a:p>
          <a:p>
            <a:pPr>
              <a:lnSpc>
                <a:spcPct val="115000"/>
              </a:lnSpc>
            </a:pPr>
            <a:r>
              <a:rPr lang="ru-RU" sz="2000">
                <a:solidFill>
                  <a:schemeClr val="accent1"/>
                </a:solidFill>
                <a:latin typeface="+mn-lt"/>
                <a:ea typeface="Lato"/>
                <a:cs typeface="Lato"/>
                <a:sym typeface="Lato"/>
              </a:rPr>
              <a:t>Статья </a:t>
            </a:r>
            <a:r>
              <a:rPr lang="ru-RU" sz="2000" smtClean="0">
                <a:solidFill>
                  <a:schemeClr val="accent1"/>
                </a:solidFill>
                <a:latin typeface="+mn-lt"/>
                <a:ea typeface="Lato"/>
                <a:cs typeface="Lato"/>
                <a:sym typeface="Lato"/>
              </a:rPr>
              <a:t>79.  При </a:t>
            </a:r>
            <a:r>
              <a:rPr lang="ru-RU" sz="2000">
                <a:solidFill>
                  <a:schemeClr val="accent1"/>
                </a:solidFill>
                <a:latin typeface="+mn-lt"/>
                <a:ea typeface="Lato"/>
                <a:cs typeface="Lato"/>
                <a:sym typeface="Lato"/>
              </a:rPr>
              <a:t>возникновении в процессе рассмотрения дела вопросов, требующих </a:t>
            </a:r>
            <a:r>
              <a:rPr lang="ru-RU" sz="2000" b="1">
                <a:solidFill>
                  <a:schemeClr val="accent1"/>
                </a:solidFill>
                <a:latin typeface="+mn-lt"/>
                <a:ea typeface="Lato"/>
                <a:cs typeface="Lato"/>
                <a:sym typeface="Lato"/>
              </a:rPr>
              <a:t>специальных знаний </a:t>
            </a:r>
            <a:r>
              <a:rPr lang="ru-RU" sz="2000">
                <a:solidFill>
                  <a:schemeClr val="accent1"/>
                </a:solidFill>
                <a:latin typeface="+mn-lt"/>
                <a:ea typeface="Lato"/>
                <a:cs typeface="Lato"/>
                <a:sym typeface="Lato"/>
              </a:rPr>
              <a:t>в различных областях науки, техники, искусства, ремесла, суд назначает экспертизу. </a:t>
            </a:r>
          </a:p>
          <a:p>
            <a:pPr>
              <a:lnSpc>
                <a:spcPct val="115000"/>
              </a:lnSpc>
            </a:pPr>
            <a:endParaRPr lang="ru-RU" sz="2000">
              <a:solidFill>
                <a:schemeClr val="accent1"/>
              </a:solidFill>
              <a:latin typeface="Lato"/>
              <a:ea typeface="Lato"/>
              <a:cs typeface="Lato"/>
              <a:sym typeface="Lato"/>
            </a:endParaRPr>
          </a:p>
        </p:txBody>
      </p:sp>
    </p:spTree>
    <p:extLst>
      <p:ext uri="{BB962C8B-B14F-4D97-AF65-F5344CB8AC3E}">
        <p14:creationId xmlns:p14="http://schemas.microsoft.com/office/powerpoint/2010/main" val="1582309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2209800" y="2111123"/>
            <a:ext cx="7772400" cy="1546500"/>
          </a:xfrm>
          <a:prstGeom prst="rect">
            <a:avLst/>
          </a:prstGeom>
        </p:spPr>
        <p:txBody>
          <a:bodyPr spcFirstLastPara="1" wrap="square" lIns="91425" tIns="91425" rIns="91425" bIns="91425" anchor="b" anchorCtr="0">
            <a:noAutofit/>
          </a:bodyPr>
          <a:lstStyle/>
          <a:p>
            <a:r>
              <a:rPr lang="ru-RU" smtClean="0">
                <a:latin typeface="+mn-lt"/>
              </a:rPr>
              <a:t>ВЫПЛАТЫ КОМПЕНСАЦИЙ </a:t>
            </a:r>
            <a:br>
              <a:rPr lang="ru-RU" smtClean="0">
                <a:latin typeface="+mn-lt"/>
              </a:rPr>
            </a:br>
            <a:r>
              <a:rPr lang="ru-RU" smtClean="0">
                <a:latin typeface="+mn-lt"/>
              </a:rPr>
              <a:t>В РОССИИ И В МИРЕ</a:t>
            </a:r>
            <a:endParaRPr>
              <a:latin typeface="+mn-lt"/>
            </a:endParaRPr>
          </a:p>
        </p:txBody>
      </p:sp>
      <p:sp>
        <p:nvSpPr>
          <p:cNvPr id="113" name="Google Shape;113;p15"/>
          <p:cNvSpPr txBox="1">
            <a:spLocks noGrp="1"/>
          </p:cNvSpPr>
          <p:nvPr>
            <p:ph type="sldNum" idx="12"/>
          </p:nvPr>
        </p:nvSpPr>
        <p:spPr>
          <a:xfrm>
            <a:off x="1523875" y="6440375"/>
            <a:ext cx="9144000" cy="417900"/>
          </a:xfrm>
          <a:prstGeom prst="rect">
            <a:avLst/>
          </a:prstGeom>
        </p:spPr>
        <p:txBody>
          <a:bodyPr spcFirstLastPara="1" wrap="square" lIns="91425" tIns="91425" rIns="91425" bIns="91425" anchor="t" anchorCtr="0">
            <a:noAutofit/>
          </a:bodyPr>
          <a:lstStyle/>
          <a:p>
            <a:fld id="{00000000-1234-1234-1234-123412341234}" type="slidenum">
              <a:rPr lang="en"/>
              <a:pPr/>
              <a:t>14</a:t>
            </a:fld>
            <a:endParaRPr/>
          </a:p>
        </p:txBody>
      </p:sp>
    </p:spTree>
    <p:extLst>
      <p:ext uri="{BB962C8B-B14F-4D97-AF65-F5344CB8AC3E}">
        <p14:creationId xmlns:p14="http://schemas.microsoft.com/office/powerpoint/2010/main" val="1652777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3" name="Google Shape;203;p24"/>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15</a:t>
            </a:fld>
            <a:endParaRPr/>
          </a:p>
        </p:txBody>
      </p:sp>
      <p:graphicFrame>
        <p:nvGraphicFramePr>
          <p:cNvPr id="2" name="Таблица 1"/>
          <p:cNvGraphicFramePr>
            <a:graphicFrameLocks noGrp="1"/>
          </p:cNvGraphicFramePr>
          <p:nvPr>
            <p:extLst>
              <p:ext uri="{D42A27DB-BD31-4B8C-83A1-F6EECF244321}">
                <p14:modId xmlns:p14="http://schemas.microsoft.com/office/powerpoint/2010/main" val="2960905417"/>
              </p:ext>
            </p:extLst>
          </p:nvPr>
        </p:nvGraphicFramePr>
        <p:xfrm>
          <a:off x="329185" y="479575"/>
          <a:ext cx="11606783" cy="5679417"/>
        </p:xfrm>
        <a:graphic>
          <a:graphicData uri="http://schemas.openxmlformats.org/drawingml/2006/table">
            <a:tbl>
              <a:tblPr>
                <a:tableStyleId>{ED66EF6E-3BB7-4AE0-B3E2-024D0B106D31}</a:tableStyleId>
              </a:tblPr>
              <a:tblGrid>
                <a:gridCol w="1641207">
                  <a:extLst>
                    <a:ext uri="{9D8B030D-6E8A-4147-A177-3AD203B41FA5}">
                      <a16:colId xmlns:a16="http://schemas.microsoft.com/office/drawing/2014/main" val="2312209284"/>
                    </a:ext>
                  </a:extLst>
                </a:gridCol>
                <a:gridCol w="1275922">
                  <a:extLst>
                    <a:ext uri="{9D8B030D-6E8A-4147-A177-3AD203B41FA5}">
                      <a16:colId xmlns:a16="http://schemas.microsoft.com/office/drawing/2014/main" val="2162490241"/>
                    </a:ext>
                  </a:extLst>
                </a:gridCol>
                <a:gridCol w="5826544">
                  <a:extLst>
                    <a:ext uri="{9D8B030D-6E8A-4147-A177-3AD203B41FA5}">
                      <a16:colId xmlns:a16="http://schemas.microsoft.com/office/drawing/2014/main" val="1552597646"/>
                    </a:ext>
                  </a:extLst>
                </a:gridCol>
                <a:gridCol w="2863110">
                  <a:extLst>
                    <a:ext uri="{9D8B030D-6E8A-4147-A177-3AD203B41FA5}">
                      <a16:colId xmlns:a16="http://schemas.microsoft.com/office/drawing/2014/main" val="4054086870"/>
                    </a:ext>
                  </a:extLst>
                </a:gridCol>
              </a:tblGrid>
              <a:tr h="1032078">
                <a:tc>
                  <a:txBody>
                    <a:bodyPr/>
                    <a:lstStyle/>
                    <a:p>
                      <a:pPr algn="ctr">
                        <a:lnSpc>
                          <a:spcPct val="115000"/>
                        </a:lnSpc>
                        <a:spcAft>
                          <a:spcPts val="0"/>
                        </a:spcAft>
                      </a:pPr>
                      <a:r>
                        <a:rPr lang="ru-RU" sz="1400" b="0">
                          <a:solidFill>
                            <a:schemeClr val="bg1"/>
                          </a:solidFill>
                          <a:effectLst/>
                          <a:latin typeface="+mn-lt"/>
                        </a:rPr>
                        <a:t>Государство</a:t>
                      </a:r>
                      <a:endParaRPr lang="ru-RU" sz="1400" b="0">
                        <a:solidFill>
                          <a:schemeClr val="bg1"/>
                        </a:solidFill>
                        <a:effectLst/>
                        <a:latin typeface="+mn-lt"/>
                        <a:ea typeface="Arial" panose="020B0604020202020204" pitchFamily="34" charset="0"/>
                      </a:endParaRPr>
                    </a:p>
                  </a:txBody>
                  <a:tcPr marL="63500" marR="63500" marT="63500" marB="63500" anchor="ctr">
                    <a:solidFill>
                      <a:srgbClr val="0070C0"/>
                    </a:solidFill>
                  </a:tcPr>
                </a:tc>
                <a:tc>
                  <a:txBody>
                    <a:bodyPr/>
                    <a:lstStyle/>
                    <a:p>
                      <a:pPr algn="ctr">
                        <a:lnSpc>
                          <a:spcPct val="115000"/>
                        </a:lnSpc>
                        <a:spcAft>
                          <a:spcPts val="0"/>
                        </a:spcAft>
                      </a:pPr>
                      <a:r>
                        <a:rPr lang="ru-RU" sz="1400" b="0">
                          <a:solidFill>
                            <a:schemeClr val="bg1"/>
                          </a:solidFill>
                          <a:effectLst/>
                          <a:latin typeface="+mn-lt"/>
                        </a:rPr>
                        <a:t>Год выплаты</a:t>
                      </a:r>
                      <a:endParaRPr lang="ru-RU" sz="1400" b="0">
                        <a:solidFill>
                          <a:schemeClr val="bg1"/>
                        </a:solidFill>
                        <a:effectLst/>
                        <a:latin typeface="+mn-lt"/>
                        <a:ea typeface="Arial" panose="020B0604020202020204" pitchFamily="34" charset="0"/>
                      </a:endParaRPr>
                    </a:p>
                  </a:txBody>
                  <a:tcPr marL="63500" marR="63500" marT="63500" marB="63500" anchor="ctr">
                    <a:solidFill>
                      <a:srgbClr val="0070C0"/>
                    </a:solidFill>
                  </a:tcPr>
                </a:tc>
                <a:tc>
                  <a:txBody>
                    <a:bodyPr/>
                    <a:lstStyle/>
                    <a:p>
                      <a:pPr algn="l">
                        <a:lnSpc>
                          <a:spcPct val="115000"/>
                        </a:lnSpc>
                        <a:spcAft>
                          <a:spcPts val="0"/>
                        </a:spcAft>
                      </a:pPr>
                      <a:r>
                        <a:rPr lang="ru-RU" sz="1400" b="0">
                          <a:solidFill>
                            <a:schemeClr val="bg1"/>
                          </a:solidFill>
                          <a:effectLst/>
                          <a:latin typeface="+mn-lt"/>
                        </a:rPr>
                        <a:t>Обстоятельства авиакатастрофы</a:t>
                      </a:r>
                      <a:endParaRPr lang="ru-RU" sz="1400" b="0">
                        <a:solidFill>
                          <a:schemeClr val="bg1"/>
                        </a:solidFill>
                        <a:effectLst/>
                        <a:latin typeface="+mn-lt"/>
                        <a:ea typeface="Arial" panose="020B0604020202020204" pitchFamily="34" charset="0"/>
                      </a:endParaRPr>
                    </a:p>
                  </a:txBody>
                  <a:tcPr marL="63500" marR="63500" marT="63500" marB="63500" anchor="ctr">
                    <a:solidFill>
                      <a:srgbClr val="0070C0"/>
                    </a:solidFill>
                  </a:tcPr>
                </a:tc>
                <a:tc>
                  <a:txBody>
                    <a:bodyPr/>
                    <a:lstStyle/>
                    <a:p>
                      <a:pPr algn="ctr">
                        <a:lnSpc>
                          <a:spcPct val="115000"/>
                        </a:lnSpc>
                        <a:spcAft>
                          <a:spcPts val="0"/>
                        </a:spcAft>
                      </a:pPr>
                      <a:r>
                        <a:rPr lang="ru-RU" sz="1400" b="0">
                          <a:solidFill>
                            <a:schemeClr val="bg1"/>
                          </a:solidFill>
                          <a:effectLst/>
                          <a:latin typeface="+mn-lt"/>
                        </a:rPr>
                        <a:t>Сумма компенсации родственникам одного погибшего, в ценах на год выплаты, долл. США</a:t>
                      </a:r>
                      <a:endParaRPr lang="ru-RU" sz="1400" b="0">
                        <a:solidFill>
                          <a:schemeClr val="bg1"/>
                        </a:solidFill>
                        <a:effectLst/>
                        <a:latin typeface="+mn-lt"/>
                        <a:ea typeface="Arial" panose="020B0604020202020204" pitchFamily="34" charset="0"/>
                      </a:endParaRPr>
                    </a:p>
                  </a:txBody>
                  <a:tcPr marL="63500" marR="63500" marT="63500" marB="63500" anchor="ctr">
                    <a:solidFill>
                      <a:srgbClr val="0070C0"/>
                    </a:solidFill>
                  </a:tcPr>
                </a:tc>
                <a:extLst>
                  <a:ext uri="{0D108BD9-81ED-4DB2-BD59-A6C34878D82A}">
                    <a16:rowId xmlns:a16="http://schemas.microsoft.com/office/drawing/2014/main" val="3581615198"/>
                  </a:ext>
                </a:extLst>
              </a:tr>
              <a:tr h="331888">
                <a:tc>
                  <a:txBody>
                    <a:bodyPr/>
                    <a:lstStyle/>
                    <a:p>
                      <a:pPr>
                        <a:lnSpc>
                          <a:spcPct val="115000"/>
                        </a:lnSpc>
                        <a:spcAft>
                          <a:spcPts val="0"/>
                        </a:spcAft>
                      </a:pPr>
                      <a:r>
                        <a:rPr lang="ru-RU" sz="1600">
                          <a:solidFill>
                            <a:srgbClr val="002060"/>
                          </a:solidFill>
                          <a:effectLst/>
                          <a:latin typeface="+mn-lt"/>
                        </a:rPr>
                        <a:t>США</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1981</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en-US" sz="1400">
                          <a:solidFill>
                            <a:srgbClr val="002060"/>
                          </a:solidFill>
                          <a:effectLst/>
                          <a:latin typeface="+mn-lt"/>
                        </a:rPr>
                        <a:t>American Airlines, DC-10. </a:t>
                      </a:r>
                      <a:r>
                        <a:rPr lang="ru-RU" sz="1400">
                          <a:solidFill>
                            <a:srgbClr val="002060"/>
                          </a:solidFill>
                          <a:effectLst/>
                          <a:latin typeface="+mn-lt"/>
                        </a:rPr>
                        <a:t>Катастрофа в Чикаго</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1 960 000 – 2 780 000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963811983"/>
                  </a:ext>
                </a:extLst>
              </a:tr>
              <a:tr h="331888">
                <a:tc>
                  <a:txBody>
                    <a:bodyPr/>
                    <a:lstStyle/>
                    <a:p>
                      <a:pPr>
                        <a:lnSpc>
                          <a:spcPct val="115000"/>
                        </a:lnSpc>
                        <a:spcAft>
                          <a:spcPts val="0"/>
                        </a:spcAft>
                      </a:pPr>
                      <a:r>
                        <a:rPr lang="ru-RU" sz="1600">
                          <a:solidFill>
                            <a:srgbClr val="002060"/>
                          </a:solidFill>
                          <a:effectLst/>
                          <a:latin typeface="+mn-lt"/>
                        </a:rPr>
                        <a:t>США</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1983</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Air Florida, B-737 Катастрофа в Вашингтоне</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2 600 000 </a:t>
                      </a:r>
                      <a:r>
                        <a:rPr lang="ru-RU" sz="1600">
                          <a:solidFill>
                            <a:srgbClr val="002060"/>
                          </a:solidFill>
                          <a:effectLst/>
                          <a:latin typeface="+mn-lt"/>
                          <a:sym typeface="Symbol" panose="05050102010706020507" pitchFamily="18" charset="2"/>
                        </a:rPr>
                        <a:t></a:t>
                      </a:r>
                      <a:r>
                        <a:rPr lang="ru-RU" sz="1600">
                          <a:solidFill>
                            <a:srgbClr val="002060"/>
                          </a:solidFill>
                          <a:effectLst/>
                          <a:latin typeface="+mn-lt"/>
                        </a:rPr>
                        <a:t> 2 800 000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595499277"/>
                  </a:ext>
                </a:extLst>
              </a:tr>
              <a:tr h="331888">
                <a:tc>
                  <a:txBody>
                    <a:bodyPr/>
                    <a:lstStyle/>
                    <a:p>
                      <a:pPr>
                        <a:lnSpc>
                          <a:spcPct val="115000"/>
                        </a:lnSpc>
                        <a:spcAft>
                          <a:spcPts val="0"/>
                        </a:spcAft>
                      </a:pPr>
                      <a:r>
                        <a:rPr lang="ru-RU" sz="1600">
                          <a:solidFill>
                            <a:srgbClr val="002060"/>
                          </a:solidFill>
                          <a:effectLst/>
                          <a:latin typeface="+mn-lt"/>
                        </a:rPr>
                        <a:t>США</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1992</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Aeromexico, 498. Столкновение самолетов в воздухе. Серритос, Калифорния</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3 300 000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548059948"/>
                  </a:ext>
                </a:extLst>
              </a:tr>
              <a:tr h="331888">
                <a:tc>
                  <a:txBody>
                    <a:bodyPr/>
                    <a:lstStyle/>
                    <a:p>
                      <a:pPr>
                        <a:lnSpc>
                          <a:spcPct val="115000"/>
                        </a:lnSpc>
                        <a:spcAft>
                          <a:spcPts val="0"/>
                        </a:spcAft>
                      </a:pPr>
                      <a:r>
                        <a:rPr lang="ru-RU" sz="1600">
                          <a:solidFill>
                            <a:srgbClr val="002060"/>
                          </a:solidFill>
                          <a:effectLst/>
                          <a:latin typeface="+mn-lt"/>
                        </a:rPr>
                        <a:t>США</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1999</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USAir, AWE 427. Катастрофа Boeing 737 под Питтсбургом</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4 925 000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74056369"/>
                  </a:ext>
                </a:extLst>
              </a:tr>
              <a:tr h="331888">
                <a:tc>
                  <a:txBody>
                    <a:bodyPr/>
                    <a:lstStyle/>
                    <a:p>
                      <a:pPr>
                        <a:lnSpc>
                          <a:spcPct val="115000"/>
                        </a:lnSpc>
                        <a:spcAft>
                          <a:spcPts val="0"/>
                        </a:spcAft>
                      </a:pPr>
                      <a:r>
                        <a:rPr lang="ru-RU" sz="1600">
                          <a:solidFill>
                            <a:srgbClr val="002060"/>
                          </a:solidFill>
                          <a:effectLst/>
                          <a:latin typeface="+mn-lt"/>
                        </a:rPr>
                        <a:t>США</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2003</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en-US" sz="1400">
                          <a:solidFill>
                            <a:srgbClr val="002060"/>
                          </a:solidFill>
                          <a:effectLst/>
                          <a:latin typeface="+mn-lt"/>
                        </a:rPr>
                        <a:t>American Airlines, 587. </a:t>
                      </a:r>
                      <a:r>
                        <a:rPr lang="ru-RU" sz="1400">
                          <a:solidFill>
                            <a:srgbClr val="002060"/>
                          </a:solidFill>
                          <a:effectLst/>
                          <a:latin typeface="+mn-lt"/>
                        </a:rPr>
                        <a:t>Катастрофа</a:t>
                      </a:r>
                      <a:r>
                        <a:rPr lang="en-US" sz="1400">
                          <a:solidFill>
                            <a:srgbClr val="002060"/>
                          </a:solidFill>
                          <a:effectLst/>
                          <a:latin typeface="+mn-lt"/>
                        </a:rPr>
                        <a:t> A300 </a:t>
                      </a:r>
                      <a:r>
                        <a:rPr lang="ru-RU" sz="1400">
                          <a:solidFill>
                            <a:srgbClr val="002060"/>
                          </a:solidFill>
                          <a:effectLst/>
                          <a:latin typeface="+mn-lt"/>
                        </a:rPr>
                        <a:t>в Нью</a:t>
                      </a:r>
                      <a:r>
                        <a:rPr lang="en-US" sz="1400">
                          <a:solidFill>
                            <a:srgbClr val="002060"/>
                          </a:solidFill>
                          <a:effectLst/>
                          <a:latin typeface="+mn-lt"/>
                        </a:rPr>
                        <a:t>-</a:t>
                      </a:r>
                      <a:r>
                        <a:rPr lang="ru-RU" sz="1400">
                          <a:solidFill>
                            <a:srgbClr val="002060"/>
                          </a:solidFill>
                          <a:effectLst/>
                          <a:latin typeface="+mn-lt"/>
                        </a:rPr>
                        <a:t>Йорке</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2 400 000 </a:t>
                      </a:r>
                      <a:r>
                        <a:rPr lang="ru-RU" sz="1600">
                          <a:solidFill>
                            <a:srgbClr val="002060"/>
                          </a:solidFill>
                          <a:effectLst/>
                          <a:latin typeface="+mn-lt"/>
                          <a:sym typeface="Symbol" panose="05050102010706020507" pitchFamily="18" charset="2"/>
                        </a:rPr>
                        <a:t></a:t>
                      </a:r>
                      <a:r>
                        <a:rPr lang="ru-RU" sz="1600">
                          <a:solidFill>
                            <a:srgbClr val="002060"/>
                          </a:solidFill>
                          <a:effectLst/>
                          <a:latin typeface="+mn-lt"/>
                        </a:rPr>
                        <a:t> 5 100 000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3197205561"/>
                  </a:ext>
                </a:extLst>
              </a:tr>
              <a:tr h="483593">
                <a:tc>
                  <a:txBody>
                    <a:bodyPr/>
                    <a:lstStyle/>
                    <a:p>
                      <a:pPr>
                        <a:lnSpc>
                          <a:spcPct val="115000"/>
                        </a:lnSpc>
                        <a:spcAft>
                          <a:spcPts val="0"/>
                        </a:spcAft>
                      </a:pPr>
                      <a:r>
                        <a:rPr lang="ru-RU" sz="1600">
                          <a:solidFill>
                            <a:srgbClr val="002060"/>
                          </a:solidFill>
                          <a:effectLst/>
                          <a:latin typeface="+mn-lt"/>
                        </a:rPr>
                        <a:t>Украина</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2003</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«Сибирь», SBI1812. Катастрофа Ту-154 над Черным морем</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200 000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734264932"/>
                  </a:ext>
                </a:extLst>
              </a:tr>
              <a:tr h="331888">
                <a:tc>
                  <a:txBody>
                    <a:bodyPr/>
                    <a:lstStyle/>
                    <a:p>
                      <a:pPr>
                        <a:lnSpc>
                          <a:spcPct val="115000"/>
                        </a:lnSpc>
                        <a:spcAft>
                          <a:spcPts val="0"/>
                        </a:spcAft>
                      </a:pPr>
                      <a:r>
                        <a:rPr lang="ru-RU" sz="1600">
                          <a:solidFill>
                            <a:srgbClr val="002060"/>
                          </a:solidFill>
                          <a:effectLst/>
                          <a:latin typeface="+mn-lt"/>
                        </a:rPr>
                        <a:t>Швейцария</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2011</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«Башкирские авиалинии», BTC 2937. Столкновение над Боденским озером</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150 000 </a:t>
                      </a:r>
                      <a:r>
                        <a:rPr lang="ru-RU" sz="1600">
                          <a:solidFill>
                            <a:srgbClr val="002060"/>
                          </a:solidFill>
                          <a:effectLst/>
                          <a:latin typeface="+mn-lt"/>
                          <a:sym typeface="Symbol" panose="05050102010706020507" pitchFamily="18" charset="2"/>
                        </a:rPr>
                        <a:t></a:t>
                      </a:r>
                      <a:r>
                        <a:rPr lang="ru-RU" sz="1600">
                          <a:solidFill>
                            <a:srgbClr val="002060"/>
                          </a:solidFill>
                          <a:effectLst/>
                          <a:latin typeface="+mn-lt"/>
                        </a:rPr>
                        <a:t> 200 000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348042641"/>
                  </a:ext>
                </a:extLst>
              </a:tr>
              <a:tr h="331888">
                <a:tc>
                  <a:txBody>
                    <a:bodyPr/>
                    <a:lstStyle/>
                    <a:p>
                      <a:pPr>
                        <a:lnSpc>
                          <a:spcPct val="115000"/>
                        </a:lnSpc>
                        <a:spcAft>
                          <a:spcPts val="0"/>
                        </a:spcAft>
                      </a:pPr>
                      <a:r>
                        <a:rPr lang="ru-RU" sz="1600">
                          <a:solidFill>
                            <a:srgbClr val="002060"/>
                          </a:solidFill>
                          <a:effectLst/>
                          <a:latin typeface="+mn-lt"/>
                        </a:rPr>
                        <a:t>Германия</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2015</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Germanwings, 4U 9525. Катастрофа A320 под Динь-ле-Беном</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1 374 000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907737683"/>
                  </a:ext>
                </a:extLst>
              </a:tr>
              <a:tr h="331888">
                <a:tc>
                  <a:txBody>
                    <a:bodyPr/>
                    <a:lstStyle/>
                    <a:p>
                      <a:pPr>
                        <a:lnSpc>
                          <a:spcPct val="115000"/>
                        </a:lnSpc>
                        <a:spcAft>
                          <a:spcPts val="0"/>
                        </a:spcAft>
                      </a:pPr>
                      <a:r>
                        <a:rPr lang="ru-RU" sz="1600">
                          <a:solidFill>
                            <a:srgbClr val="002060"/>
                          </a:solidFill>
                          <a:effectLst/>
                          <a:latin typeface="+mn-lt"/>
                        </a:rPr>
                        <a:t>Китай</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2015</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TransAsia Airways, GE235. Катастрофа ATR 72 в Тайбэе</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470 000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1157357943"/>
                  </a:ext>
                </a:extLst>
              </a:tr>
              <a:tr h="331888">
                <a:tc>
                  <a:txBody>
                    <a:bodyPr/>
                    <a:lstStyle/>
                    <a:p>
                      <a:pPr>
                        <a:lnSpc>
                          <a:spcPct val="115000"/>
                        </a:lnSpc>
                        <a:spcAft>
                          <a:spcPts val="0"/>
                        </a:spcAft>
                      </a:pPr>
                      <a:r>
                        <a:rPr lang="ru-RU" sz="1600">
                          <a:solidFill>
                            <a:srgbClr val="002060"/>
                          </a:solidFill>
                          <a:effectLst/>
                          <a:latin typeface="+mn-lt"/>
                        </a:rPr>
                        <a:t>Египет</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2016</a:t>
                      </a:r>
                      <a:endParaRPr lang="ru-RU" sz="1600">
                        <a:solidFill>
                          <a:srgbClr val="002060"/>
                        </a:solidFill>
                        <a:effectLst/>
                        <a:latin typeface="+mn-lt"/>
                        <a:ea typeface="Arial" panose="020B0604020202020204" pitchFamily="34" charset="0"/>
                      </a:endParaRPr>
                    </a:p>
                  </a:txBody>
                  <a:tcPr marL="63500" marR="63500" marT="63500" marB="63500" anchor="ctr"/>
                </a:tc>
                <a:tc>
                  <a:txBody>
                    <a:bodyPr/>
                    <a:lstStyle/>
                    <a:p>
                      <a:pPr>
                        <a:lnSpc>
                          <a:spcPct val="115000"/>
                        </a:lnSpc>
                        <a:spcAft>
                          <a:spcPts val="0"/>
                        </a:spcAft>
                      </a:pPr>
                      <a:r>
                        <a:rPr lang="ru-RU" sz="1400">
                          <a:solidFill>
                            <a:srgbClr val="002060"/>
                          </a:solidFill>
                          <a:effectLst/>
                          <a:latin typeface="+mn-lt"/>
                        </a:rPr>
                        <a:t>EgyptAir, MS804. Катастрофа Airbus A320 над Средиземным морем</a:t>
                      </a:r>
                      <a:endParaRPr lang="ru-RU" sz="1400">
                        <a:solidFill>
                          <a:srgbClr val="002060"/>
                        </a:solidFill>
                        <a:effectLst/>
                        <a:latin typeface="+mn-lt"/>
                        <a:ea typeface="Arial" panose="020B0604020202020204" pitchFamily="34" charset="0"/>
                      </a:endParaRPr>
                    </a:p>
                  </a:txBody>
                  <a:tcPr marL="63500" marR="63500" marT="63500" marB="63500" anchor="ctr"/>
                </a:tc>
                <a:tc>
                  <a:txBody>
                    <a:bodyPr/>
                    <a:lstStyle/>
                    <a:p>
                      <a:pPr algn="ctr">
                        <a:lnSpc>
                          <a:spcPct val="115000"/>
                        </a:lnSpc>
                        <a:spcAft>
                          <a:spcPts val="0"/>
                        </a:spcAft>
                      </a:pPr>
                      <a:r>
                        <a:rPr lang="ru-RU" sz="1600">
                          <a:solidFill>
                            <a:srgbClr val="002060"/>
                          </a:solidFill>
                          <a:effectLst/>
                          <a:latin typeface="+mn-lt"/>
                        </a:rPr>
                        <a:t>75 000</a:t>
                      </a:r>
                      <a:endParaRPr lang="ru-RU" sz="1600">
                        <a:solidFill>
                          <a:srgbClr val="002060"/>
                        </a:solidFill>
                        <a:effectLst/>
                        <a:latin typeface="+mn-lt"/>
                        <a:ea typeface="Arial" panose="020B0604020202020204" pitchFamily="34" charset="0"/>
                      </a:endParaRPr>
                    </a:p>
                  </a:txBody>
                  <a:tcPr marL="63500" marR="63500" marT="63500" marB="63500" anchor="ctr"/>
                </a:tc>
                <a:extLst>
                  <a:ext uri="{0D108BD9-81ED-4DB2-BD59-A6C34878D82A}">
                    <a16:rowId xmlns:a16="http://schemas.microsoft.com/office/drawing/2014/main" val="2124578904"/>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682752" y="329184"/>
            <a:ext cx="10936224" cy="661746"/>
          </a:xfrm>
          <a:prstGeom prst="rect">
            <a:avLst/>
          </a:prstGeom>
        </p:spPr>
        <p:txBody>
          <a:bodyPr spcFirstLastPara="1" wrap="square" lIns="91425" tIns="91425" rIns="91425" bIns="91425" anchor="b" anchorCtr="0">
            <a:noAutofit/>
          </a:bodyPr>
          <a:lstStyle/>
          <a:p>
            <a:pPr algn="ctr"/>
            <a:r>
              <a:rPr lang="ru-RU" smtClean="0">
                <a:latin typeface="+mn-lt"/>
              </a:rPr>
              <a:t>Анализ сведений о выплатах в мире</a:t>
            </a:r>
            <a:endParaRPr>
              <a:latin typeface="+mn-lt"/>
            </a:endParaRPr>
          </a:p>
        </p:txBody>
      </p:sp>
      <p:sp>
        <p:nvSpPr>
          <p:cNvPr id="125" name="Google Shape;125;p17"/>
          <p:cNvSpPr txBox="1">
            <a:spLocks noGrp="1"/>
          </p:cNvSpPr>
          <p:nvPr>
            <p:ph type="body" idx="1"/>
          </p:nvPr>
        </p:nvSpPr>
        <p:spPr>
          <a:xfrm>
            <a:off x="517925" y="1298261"/>
            <a:ext cx="11265877" cy="3672324"/>
          </a:xfrm>
          <a:prstGeom prst="rect">
            <a:avLst/>
          </a:prstGeom>
        </p:spPr>
        <p:txBody>
          <a:bodyPr spcFirstLastPara="1" wrap="square" lIns="91425" tIns="91425" rIns="91425" bIns="91425" anchor="t" anchorCtr="0">
            <a:noAutofit/>
          </a:bodyPr>
          <a:lstStyle/>
          <a:p>
            <a:pPr>
              <a:lnSpc>
                <a:spcPct val="120000"/>
              </a:lnSpc>
            </a:pPr>
            <a:r>
              <a:rPr lang="ru-RU" sz="2000" smtClean="0">
                <a:latin typeface="+mn-lt"/>
              </a:rPr>
              <a:t>источник выплат – авиакомпании, страховые компании, фонды</a:t>
            </a:r>
          </a:p>
          <a:p>
            <a:pPr>
              <a:lnSpc>
                <a:spcPct val="120000"/>
              </a:lnSpc>
            </a:pPr>
            <a:r>
              <a:rPr lang="ru-RU" sz="2000" smtClean="0">
                <a:latin typeface="+mn-lt"/>
              </a:rPr>
              <a:t>в </a:t>
            </a:r>
            <a:r>
              <a:rPr lang="ru-RU" sz="2000">
                <a:latin typeface="+mn-lt"/>
              </a:rPr>
              <a:t>США в последние 25 лет большинство споров урегулировано во внесудебном </a:t>
            </a:r>
            <a:r>
              <a:rPr lang="ru-RU" sz="2000" smtClean="0">
                <a:latin typeface="+mn-lt"/>
              </a:rPr>
              <a:t>порядке</a:t>
            </a:r>
          </a:p>
          <a:p>
            <a:pPr>
              <a:lnSpc>
                <a:spcPct val="120000"/>
              </a:lnSpc>
            </a:pPr>
            <a:r>
              <a:rPr lang="ru-RU" sz="2000">
                <a:latin typeface="+mn-lt"/>
              </a:rPr>
              <a:t>величина выплат в развитых странах обычно не меньше $1 млн. за </a:t>
            </a:r>
            <a:r>
              <a:rPr lang="ru-RU" sz="2000" smtClean="0">
                <a:latin typeface="+mn-lt"/>
              </a:rPr>
              <a:t>одного погибшего</a:t>
            </a:r>
            <a:r>
              <a:rPr lang="ru-RU" sz="2000">
                <a:latin typeface="+mn-lt"/>
              </a:rPr>
              <a:t>	</a:t>
            </a:r>
            <a:endParaRPr lang="ru-RU" sz="2000" smtClean="0">
              <a:latin typeface="+mn-lt"/>
            </a:endParaRPr>
          </a:p>
          <a:p>
            <a:pPr>
              <a:lnSpc>
                <a:spcPct val="120000"/>
              </a:lnSpc>
            </a:pPr>
            <a:r>
              <a:rPr lang="ru-RU" sz="2000" smtClean="0">
                <a:latin typeface="+mn-lt"/>
              </a:rPr>
              <a:t>размер </a:t>
            </a:r>
            <a:r>
              <a:rPr lang="ru-RU" sz="2000">
                <a:latin typeface="+mn-lt"/>
              </a:rPr>
              <a:t>выплаты тем больше, чем больше число получателей </a:t>
            </a:r>
            <a:r>
              <a:rPr lang="ru-RU" sz="2000" smtClean="0">
                <a:latin typeface="+mn-lt"/>
              </a:rPr>
              <a:t>выплаты</a:t>
            </a:r>
          </a:p>
          <a:p>
            <a:pPr>
              <a:lnSpc>
                <a:spcPct val="120000"/>
              </a:lnSpc>
            </a:pPr>
            <a:r>
              <a:rPr lang="ru-RU" sz="2000" smtClean="0">
                <a:latin typeface="+mn-lt"/>
              </a:rPr>
              <a:t>в </a:t>
            </a:r>
            <a:r>
              <a:rPr lang="ru-RU" sz="2000">
                <a:latin typeface="+mn-lt"/>
              </a:rPr>
              <a:t>среднем выплаты за </a:t>
            </a:r>
            <a:r>
              <a:rPr lang="ru-RU" sz="2000" smtClean="0">
                <a:latin typeface="+mn-lt"/>
              </a:rPr>
              <a:t>двух </a:t>
            </a:r>
            <a:r>
              <a:rPr lang="ru-RU" sz="2000">
                <a:latin typeface="+mn-lt"/>
              </a:rPr>
              <a:t>погибших членов одной семьи превышают выплаты за </a:t>
            </a:r>
            <a:r>
              <a:rPr lang="ru-RU" sz="2000" smtClean="0">
                <a:latin typeface="+mn-lt"/>
              </a:rPr>
              <a:t>одного </a:t>
            </a:r>
            <a:r>
              <a:rPr lang="ru-RU" sz="2000">
                <a:latin typeface="+mn-lt"/>
              </a:rPr>
              <a:t>погибшего примерно в </a:t>
            </a:r>
            <a:r>
              <a:rPr lang="ru-RU" sz="2000" b="1">
                <a:latin typeface="+mn-lt"/>
              </a:rPr>
              <a:t>1,2</a:t>
            </a:r>
            <a:r>
              <a:rPr lang="ru-RU" sz="2000">
                <a:latin typeface="+mn-lt"/>
              </a:rPr>
              <a:t> </a:t>
            </a:r>
            <a:r>
              <a:rPr lang="ru-RU" sz="2000" smtClean="0">
                <a:latin typeface="+mn-lt"/>
              </a:rPr>
              <a:t>раза</a:t>
            </a:r>
            <a:endParaRPr lang="ru-RU" sz="2000">
              <a:latin typeface="+mn-lt"/>
            </a:endParaRPr>
          </a:p>
          <a:p>
            <a:pPr>
              <a:lnSpc>
                <a:spcPct val="120000"/>
              </a:lnSpc>
            </a:pPr>
            <a:r>
              <a:rPr lang="ru-RU" sz="2000" smtClean="0">
                <a:latin typeface="+mn-lt"/>
              </a:rPr>
              <a:t>в </a:t>
            </a:r>
            <a:r>
              <a:rPr lang="ru-RU" sz="2000">
                <a:latin typeface="+mn-lt"/>
              </a:rPr>
              <a:t>некоторых случаях назначены значительные выплаты, размер которых связан с </a:t>
            </a:r>
            <a:r>
              <a:rPr lang="ru-RU" sz="2000" b="1">
                <a:latin typeface="+mn-lt"/>
              </a:rPr>
              <a:t>эмоциональными переживаниями</a:t>
            </a:r>
            <a:r>
              <a:rPr lang="ru-RU" sz="2000">
                <a:latin typeface="+mn-lt"/>
              </a:rPr>
              <a:t>, а не с материальным </a:t>
            </a:r>
            <a:r>
              <a:rPr lang="ru-RU" sz="2000" smtClean="0">
                <a:latin typeface="+mn-lt"/>
              </a:rPr>
              <a:t>ущербом</a:t>
            </a:r>
            <a:endParaRPr lang="ru-RU" sz="2000">
              <a:latin typeface="+mn-lt"/>
            </a:endParaRPr>
          </a:p>
          <a:p>
            <a:pPr>
              <a:lnSpc>
                <a:spcPct val="120000"/>
              </a:lnSpc>
            </a:pPr>
            <a:r>
              <a:rPr lang="ru-RU" sz="2000" smtClean="0">
                <a:latin typeface="+mn-lt"/>
              </a:rPr>
              <a:t>размер </a:t>
            </a:r>
            <a:r>
              <a:rPr lang="ru-RU" sz="2000">
                <a:latin typeface="+mn-lt"/>
              </a:rPr>
              <a:t>выплаты мало связан с тем, сколько всего погибло людей в </a:t>
            </a:r>
            <a:r>
              <a:rPr lang="ru-RU" sz="2000" smtClean="0">
                <a:latin typeface="+mn-lt"/>
              </a:rPr>
              <a:t>катастрофе</a:t>
            </a:r>
            <a:endParaRPr lang="ru-RU" sz="2000">
              <a:latin typeface="+mn-lt"/>
            </a:endParaRPr>
          </a:p>
          <a:p>
            <a:pPr marL="0" indent="0">
              <a:buNone/>
            </a:pPr>
            <a:endParaRPr/>
          </a:p>
        </p:txBody>
      </p:sp>
      <p:sp>
        <p:nvSpPr>
          <p:cNvPr id="126" name="Google Shape;126;p1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682751" y="472403"/>
            <a:ext cx="10936224" cy="661746"/>
          </a:xfrm>
          <a:prstGeom prst="rect">
            <a:avLst/>
          </a:prstGeom>
        </p:spPr>
        <p:txBody>
          <a:bodyPr spcFirstLastPara="1" wrap="square" lIns="91425" tIns="91425" rIns="91425" bIns="91425" anchor="b" anchorCtr="0">
            <a:noAutofit/>
          </a:bodyPr>
          <a:lstStyle/>
          <a:p>
            <a:pPr algn="ctr"/>
            <a:r>
              <a:rPr lang="ru-RU" smtClean="0">
                <a:latin typeface="+mn-lt"/>
              </a:rPr>
              <a:t>Анализ сведений о выплатах в России</a:t>
            </a:r>
            <a:endParaRPr>
              <a:latin typeface="+mn-lt"/>
            </a:endParaRPr>
          </a:p>
        </p:txBody>
      </p:sp>
      <p:sp>
        <p:nvSpPr>
          <p:cNvPr id="125" name="Google Shape;125;p17"/>
          <p:cNvSpPr txBox="1">
            <a:spLocks noGrp="1"/>
          </p:cNvSpPr>
          <p:nvPr>
            <p:ph type="body" idx="1"/>
          </p:nvPr>
        </p:nvSpPr>
        <p:spPr>
          <a:xfrm>
            <a:off x="799044" y="2006335"/>
            <a:ext cx="10819931" cy="2290408"/>
          </a:xfrm>
          <a:prstGeom prst="rect">
            <a:avLst/>
          </a:prstGeom>
        </p:spPr>
        <p:txBody>
          <a:bodyPr spcFirstLastPara="1" wrap="square" lIns="91425" tIns="91425" rIns="91425" bIns="91425" anchor="t" anchorCtr="0">
            <a:noAutofit/>
          </a:bodyPr>
          <a:lstStyle/>
          <a:p>
            <a:pPr>
              <a:lnSpc>
                <a:spcPct val="120000"/>
              </a:lnSpc>
            </a:pPr>
            <a:r>
              <a:rPr lang="ru-RU" sz="2800" smtClean="0">
                <a:latin typeface="+mn-lt"/>
              </a:rPr>
              <a:t>Значительная часть выплат производится из бюджета; </a:t>
            </a:r>
            <a:endParaRPr lang="ru-RU" sz="2800">
              <a:latin typeface="+mn-lt"/>
            </a:endParaRPr>
          </a:p>
          <a:p>
            <a:pPr>
              <a:lnSpc>
                <a:spcPct val="120000"/>
              </a:lnSpc>
            </a:pPr>
            <a:r>
              <a:rPr lang="ru-RU" sz="2800" smtClean="0">
                <a:latin typeface="+mn-lt"/>
              </a:rPr>
              <a:t>Размер </a:t>
            </a:r>
            <a:r>
              <a:rPr lang="ru-RU" sz="2800">
                <a:latin typeface="+mn-lt"/>
              </a:rPr>
              <a:t>выплаты </a:t>
            </a:r>
            <a:r>
              <a:rPr lang="ru-RU" sz="2800" smtClean="0">
                <a:latin typeface="+mn-lt"/>
              </a:rPr>
              <a:t>в 30-60 раз ниже, чем в развитых странах;</a:t>
            </a:r>
          </a:p>
          <a:p>
            <a:pPr>
              <a:lnSpc>
                <a:spcPct val="120000"/>
              </a:lnSpc>
            </a:pPr>
            <a:r>
              <a:rPr lang="ru-RU" sz="2800" smtClean="0">
                <a:latin typeface="+mn-lt"/>
              </a:rPr>
              <a:t>Получение выплаты связано с большими сложностями</a:t>
            </a:r>
            <a:endParaRPr lang="ru-RU" sz="2800">
              <a:latin typeface="+mn-lt"/>
            </a:endParaRPr>
          </a:p>
          <a:p>
            <a:pPr marL="0" indent="0">
              <a:buNone/>
            </a:pPr>
            <a:endParaRPr/>
          </a:p>
        </p:txBody>
      </p:sp>
      <p:sp>
        <p:nvSpPr>
          <p:cNvPr id="126" name="Google Shape;126;p1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17</a:t>
            </a:fld>
            <a:endParaRPr/>
          </a:p>
        </p:txBody>
      </p:sp>
    </p:spTree>
    <p:extLst>
      <p:ext uri="{BB962C8B-B14F-4D97-AF65-F5344CB8AC3E}">
        <p14:creationId xmlns:p14="http://schemas.microsoft.com/office/powerpoint/2010/main" val="161779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3" name="Google Shape;203;p24"/>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18</a:t>
            </a:fld>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950721739"/>
              </p:ext>
            </p:extLst>
          </p:nvPr>
        </p:nvGraphicFramePr>
        <p:xfrm>
          <a:off x="304800" y="289206"/>
          <a:ext cx="11448287" cy="6093767"/>
        </p:xfrm>
        <a:graphic>
          <a:graphicData uri="http://schemas.openxmlformats.org/drawingml/2006/table">
            <a:tbl>
              <a:tblPr>
                <a:tableStyleId>{ED66EF6E-3BB7-4AE0-B3E2-024D0B106D31}</a:tableStyleId>
              </a:tblPr>
              <a:tblGrid>
                <a:gridCol w="1465758">
                  <a:extLst>
                    <a:ext uri="{9D8B030D-6E8A-4147-A177-3AD203B41FA5}">
                      <a16:colId xmlns:a16="http://schemas.microsoft.com/office/drawing/2014/main" val="2162490241"/>
                    </a:ext>
                  </a:extLst>
                </a:gridCol>
                <a:gridCol w="7232765">
                  <a:extLst>
                    <a:ext uri="{9D8B030D-6E8A-4147-A177-3AD203B41FA5}">
                      <a16:colId xmlns:a16="http://schemas.microsoft.com/office/drawing/2014/main" val="1552597646"/>
                    </a:ext>
                  </a:extLst>
                </a:gridCol>
                <a:gridCol w="2749764">
                  <a:extLst>
                    <a:ext uri="{9D8B030D-6E8A-4147-A177-3AD203B41FA5}">
                      <a16:colId xmlns:a16="http://schemas.microsoft.com/office/drawing/2014/main" val="4054086870"/>
                    </a:ext>
                  </a:extLst>
                </a:gridCol>
              </a:tblGrid>
              <a:tr h="1032078">
                <a:tc>
                  <a:txBody>
                    <a:bodyPr/>
                    <a:lstStyle/>
                    <a:p>
                      <a:pPr algn="ctr">
                        <a:lnSpc>
                          <a:spcPct val="115000"/>
                        </a:lnSpc>
                        <a:spcAft>
                          <a:spcPts val="0"/>
                        </a:spcAft>
                      </a:pPr>
                      <a:r>
                        <a:rPr lang="ru-RU" sz="1400" b="0">
                          <a:solidFill>
                            <a:schemeClr val="bg1"/>
                          </a:solidFill>
                          <a:effectLst/>
                          <a:latin typeface="+mn-lt"/>
                        </a:rPr>
                        <a:t>Год выплаты</a:t>
                      </a:r>
                      <a:endParaRPr lang="ru-RU" sz="1400" b="0">
                        <a:solidFill>
                          <a:schemeClr val="bg1"/>
                        </a:solidFill>
                        <a:effectLst/>
                        <a:latin typeface="+mn-lt"/>
                        <a:ea typeface="Arial" panose="020B0604020202020204" pitchFamily="34" charset="0"/>
                      </a:endParaRPr>
                    </a:p>
                  </a:txBody>
                  <a:tcPr marL="63500" marR="63500" marT="63500" marB="63500" anchor="ctr">
                    <a:solidFill>
                      <a:srgbClr val="0070C0"/>
                    </a:solidFill>
                  </a:tcPr>
                </a:tc>
                <a:tc>
                  <a:txBody>
                    <a:bodyPr/>
                    <a:lstStyle/>
                    <a:p>
                      <a:pPr algn="ctr">
                        <a:lnSpc>
                          <a:spcPct val="115000"/>
                        </a:lnSpc>
                        <a:spcAft>
                          <a:spcPts val="0"/>
                        </a:spcAft>
                      </a:pPr>
                      <a:r>
                        <a:rPr lang="ru-RU" sz="1400" b="0">
                          <a:solidFill>
                            <a:schemeClr val="bg1"/>
                          </a:solidFill>
                          <a:effectLst/>
                          <a:latin typeface="+mn-lt"/>
                        </a:rPr>
                        <a:t>Обстоятельства авиакатастрофы</a:t>
                      </a:r>
                      <a:endParaRPr lang="ru-RU" sz="1400" b="0">
                        <a:solidFill>
                          <a:schemeClr val="bg1"/>
                        </a:solidFill>
                        <a:effectLst/>
                        <a:latin typeface="+mn-lt"/>
                        <a:ea typeface="Arial" panose="020B0604020202020204" pitchFamily="34" charset="0"/>
                      </a:endParaRPr>
                    </a:p>
                  </a:txBody>
                  <a:tcPr marL="63500" marR="63500" marT="63500" marB="63500" anchor="ctr">
                    <a:solidFill>
                      <a:srgbClr val="0070C0"/>
                    </a:solidFill>
                  </a:tcPr>
                </a:tc>
                <a:tc>
                  <a:txBody>
                    <a:bodyPr/>
                    <a:lstStyle/>
                    <a:p>
                      <a:pPr algn="ctr">
                        <a:lnSpc>
                          <a:spcPct val="115000"/>
                        </a:lnSpc>
                        <a:spcAft>
                          <a:spcPts val="0"/>
                        </a:spcAft>
                      </a:pPr>
                      <a:r>
                        <a:rPr lang="ru-RU" sz="1400" b="0">
                          <a:solidFill>
                            <a:schemeClr val="bg1"/>
                          </a:solidFill>
                          <a:effectLst/>
                          <a:latin typeface="+mn-lt"/>
                        </a:rPr>
                        <a:t>Сумма компенсации родственникам одного погибшего, </a:t>
                      </a:r>
                      <a:r>
                        <a:rPr lang="ru-RU" sz="1400" b="0" smtClean="0">
                          <a:solidFill>
                            <a:schemeClr val="bg1"/>
                          </a:solidFill>
                          <a:effectLst/>
                          <a:latin typeface="+mn-lt"/>
                        </a:rPr>
                        <a:t>руб.</a:t>
                      </a:r>
                      <a:endParaRPr lang="ru-RU" sz="1400" b="0">
                        <a:solidFill>
                          <a:schemeClr val="bg1"/>
                        </a:solidFill>
                        <a:effectLst/>
                        <a:latin typeface="+mn-lt"/>
                        <a:ea typeface="Arial" panose="020B0604020202020204" pitchFamily="34" charset="0"/>
                      </a:endParaRPr>
                    </a:p>
                  </a:txBody>
                  <a:tcPr marL="63500" marR="63500" marT="63500" marB="63500" anchor="ctr">
                    <a:solidFill>
                      <a:srgbClr val="0070C0"/>
                    </a:solidFill>
                  </a:tcPr>
                </a:tc>
                <a:extLst>
                  <a:ext uri="{0D108BD9-81ED-4DB2-BD59-A6C34878D82A}">
                    <a16:rowId xmlns:a16="http://schemas.microsoft.com/office/drawing/2014/main" val="3581615198"/>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2006</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Armavia, RNV967. Катастрофа A320 под Сочи</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640 000</a:t>
                      </a:r>
                    </a:p>
                  </a:txBody>
                  <a:tcPr marL="63500" marR="63500" marT="63500" marB="63500" anchor="ctr"/>
                </a:tc>
                <a:extLst>
                  <a:ext uri="{0D108BD9-81ED-4DB2-BD59-A6C34878D82A}">
                    <a16:rowId xmlns:a16="http://schemas.microsoft.com/office/drawing/2014/main" val="963811983"/>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2006</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«Сибирь», SBI778</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343 620</a:t>
                      </a:r>
                    </a:p>
                  </a:txBody>
                  <a:tcPr marL="63500" marR="63500" marT="63500" marB="63500" anchor="ctr"/>
                </a:tc>
                <a:extLst>
                  <a:ext uri="{0D108BD9-81ED-4DB2-BD59-A6C34878D82A}">
                    <a16:rowId xmlns:a16="http://schemas.microsoft.com/office/drawing/2014/main" val="3595499277"/>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2007</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Utair, UT-471. Катастрофа Ту-134 в Самаре</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1 950 000</a:t>
                      </a:r>
                    </a:p>
                  </a:txBody>
                  <a:tcPr marL="63500" marR="63500" marT="63500" marB="63500" anchor="ctr"/>
                </a:tc>
                <a:extLst>
                  <a:ext uri="{0D108BD9-81ED-4DB2-BD59-A6C34878D82A}">
                    <a16:rowId xmlns:a16="http://schemas.microsoft.com/office/drawing/2014/main" val="2548059948"/>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2010</a:t>
                      </a:r>
                    </a:p>
                  </a:txBody>
                  <a:tcPr marL="63500" marR="63500" marT="63500" marB="63500" anchor="ctr"/>
                </a:tc>
                <a:tc>
                  <a:txBody>
                    <a:bodyPr/>
                    <a:lstStyle/>
                    <a:p>
                      <a:pPr>
                        <a:lnSpc>
                          <a:spcPct val="115000"/>
                        </a:lnSpc>
                        <a:spcAft>
                          <a:spcPts val="0"/>
                        </a:spcAft>
                      </a:pPr>
                      <a:r>
                        <a:rPr lang="ru-RU" sz="1400" b="1" i="0" u="none" strike="noStrike" cap="none">
                          <a:solidFill>
                            <a:srgbClr val="002060"/>
                          </a:solidFill>
                          <a:effectLst/>
                          <a:latin typeface="+mn-lt"/>
                          <a:ea typeface="Arial" panose="020B0604020202020204" pitchFamily="34" charset="0"/>
                          <a:cs typeface="Arial"/>
                          <a:sym typeface="Arial"/>
                        </a:rPr>
                        <a:t>«Аэрофлот-Норд», SU821. Катастрофа Boeing 737 в </a:t>
                      </a:r>
                      <a:r>
                        <a:rPr lang="ru-RU" sz="1400" b="1" i="0" u="none" strike="noStrike" cap="none" smtClean="0">
                          <a:solidFill>
                            <a:srgbClr val="002060"/>
                          </a:solidFill>
                          <a:effectLst/>
                          <a:latin typeface="+mn-lt"/>
                          <a:ea typeface="Arial" panose="020B0604020202020204" pitchFamily="34" charset="0"/>
                          <a:cs typeface="Arial"/>
                          <a:sym typeface="Arial"/>
                        </a:rPr>
                        <a:t>Перми</a:t>
                      </a:r>
                      <a:endParaRPr lang="ru-RU" sz="1400" b="1" i="0" u="none" strike="noStrike" cap="none">
                        <a:solidFill>
                          <a:srgbClr val="002060"/>
                        </a:solidFill>
                        <a:effectLst/>
                        <a:latin typeface="+mn-lt"/>
                        <a:ea typeface="Arial" panose="020B0604020202020204" pitchFamily="34" charset="0"/>
                        <a:cs typeface="Arial"/>
                        <a:sym typeface="Arial"/>
                      </a:endParaRPr>
                    </a:p>
                  </a:txBody>
                  <a:tcPr marL="63500" marR="63500" marT="63500" marB="63500"/>
                </a:tc>
                <a:tc>
                  <a:txBody>
                    <a:bodyPr/>
                    <a:lstStyle/>
                    <a:p>
                      <a:pPr marR="356235" algn="ctr">
                        <a:lnSpc>
                          <a:spcPct val="115000"/>
                        </a:lnSpc>
                        <a:spcAft>
                          <a:spcPts val="0"/>
                        </a:spcAft>
                      </a:pPr>
                      <a:r>
                        <a:rPr lang="ru-RU" sz="1600" b="1" i="0" u="none" strike="noStrike" cap="none">
                          <a:solidFill>
                            <a:srgbClr val="002060"/>
                          </a:solidFill>
                          <a:effectLst/>
                          <a:latin typeface="+mn-lt"/>
                          <a:ea typeface="Arial" panose="020B0604020202020204" pitchFamily="34" charset="0"/>
                          <a:cs typeface="Arial"/>
                          <a:sym typeface="Arial"/>
                        </a:rPr>
                        <a:t>2 027 000</a:t>
                      </a:r>
                    </a:p>
                  </a:txBody>
                  <a:tcPr marL="63500" marR="63500" marT="63500" marB="63500" anchor="ctr"/>
                </a:tc>
                <a:extLst>
                  <a:ext uri="{0D108BD9-81ED-4DB2-BD59-A6C34878D82A}">
                    <a16:rowId xmlns:a16="http://schemas.microsoft.com/office/drawing/2014/main" val="374056369"/>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2010</a:t>
                      </a:r>
                    </a:p>
                  </a:txBody>
                  <a:tcPr marL="63500" marR="63500" marT="63500" marB="63500" anchor="ctr"/>
                </a:tc>
                <a:tc>
                  <a:txBody>
                    <a:bodyPr/>
                    <a:lstStyle/>
                    <a:p>
                      <a:pPr>
                        <a:lnSpc>
                          <a:spcPct val="115000"/>
                        </a:lnSpc>
                        <a:spcAft>
                          <a:spcPts val="0"/>
                        </a:spcAft>
                      </a:pPr>
                      <a:r>
                        <a:rPr lang="ru-RU" sz="1400" b="1" i="0" u="none" strike="noStrike" cap="none">
                          <a:solidFill>
                            <a:srgbClr val="002060"/>
                          </a:solidFill>
                          <a:effectLst/>
                          <a:latin typeface="+mn-lt"/>
                          <a:ea typeface="Arial" panose="020B0604020202020204" pitchFamily="34" charset="0"/>
                          <a:cs typeface="Arial"/>
                          <a:sym typeface="Arial"/>
                        </a:rPr>
                        <a:t>«Аэрофлот-Норд», SU821. Катастрофа Boeing 737 в Перми</a:t>
                      </a:r>
                      <a:r>
                        <a:rPr lang="ru-RU" sz="1400" b="0" i="0" u="none" strike="noStrike" cap="none">
                          <a:solidFill>
                            <a:srgbClr val="002060"/>
                          </a:solidFill>
                          <a:effectLst/>
                          <a:latin typeface="+mn-lt"/>
                          <a:ea typeface="Arial" panose="020B0604020202020204" pitchFamily="34" charset="0"/>
                          <a:cs typeface="Arial"/>
                          <a:sym typeface="Arial"/>
                        </a:rPr>
                        <a:t>.</a:t>
                      </a:r>
                    </a:p>
                    <a:p>
                      <a:pPr>
                        <a:lnSpc>
                          <a:spcPct val="115000"/>
                        </a:lnSpc>
                        <a:spcAft>
                          <a:spcPts val="0"/>
                        </a:spcAft>
                      </a:pPr>
                      <a:r>
                        <a:rPr lang="ru-RU" sz="1400" b="0" i="0" u="none" strike="noStrike" cap="none">
                          <a:solidFill>
                            <a:srgbClr val="FF0000"/>
                          </a:solidFill>
                          <a:effectLst/>
                          <a:latin typeface="+mn-lt"/>
                          <a:ea typeface="Arial" panose="020B0604020202020204" pitchFamily="34" charset="0"/>
                          <a:cs typeface="Arial"/>
                          <a:sym typeface="Arial"/>
                        </a:rPr>
                        <a:t>Родственники одного пассажира доказали, что он следовал пересадочным рейсом из-за рубежа и его семья могла претендовать на больший размер компенсации, чем у остальных пассажиров</a:t>
                      </a:r>
                    </a:p>
                  </a:txBody>
                  <a:tcPr marL="63500" marR="63500" marT="63500" marB="63500"/>
                </a:tc>
                <a:tc>
                  <a:txBody>
                    <a:bodyPr/>
                    <a:lstStyle/>
                    <a:p>
                      <a:pPr marR="356235" algn="ctr">
                        <a:lnSpc>
                          <a:spcPct val="115000"/>
                        </a:lnSpc>
                        <a:spcAft>
                          <a:spcPts val="0"/>
                        </a:spcAft>
                      </a:pPr>
                      <a:r>
                        <a:rPr lang="ru-RU" sz="1600" b="1" i="0" u="none" strike="noStrike" cap="none">
                          <a:solidFill>
                            <a:srgbClr val="FF0000"/>
                          </a:solidFill>
                          <a:effectLst/>
                          <a:latin typeface="+mn-lt"/>
                          <a:ea typeface="Arial" panose="020B0604020202020204" pitchFamily="34" charset="0"/>
                          <a:cs typeface="Arial"/>
                          <a:sym typeface="Arial"/>
                        </a:rPr>
                        <a:t>16 300 000</a:t>
                      </a:r>
                    </a:p>
                  </a:txBody>
                  <a:tcPr marL="63500" marR="63500" marT="63500" marB="63500" anchor="ctr"/>
                </a:tc>
                <a:extLst>
                  <a:ext uri="{0D108BD9-81ED-4DB2-BD59-A6C34878D82A}">
                    <a16:rowId xmlns:a16="http://schemas.microsoft.com/office/drawing/2014/main" val="3197205561"/>
                  </a:ext>
                </a:extLst>
              </a:tr>
              <a:tr h="483593">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2011</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«РусЭйр», ЦГИ-9605 (РЛУ-243). Катастрофа Ту-134 под Петрозаводском</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3 063 380</a:t>
                      </a:r>
                    </a:p>
                  </a:txBody>
                  <a:tcPr marL="63500" marR="63500" marT="63500" marB="63500" anchor="ctr"/>
                </a:tc>
                <a:extLst>
                  <a:ext uri="{0D108BD9-81ED-4DB2-BD59-A6C34878D82A}">
                    <a16:rowId xmlns:a16="http://schemas.microsoft.com/office/drawing/2014/main" val="734264932"/>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2011</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«Як Сервис», AKY 9633. Катастрофа Як-42 под Ярославлем, на борту находился хоккейный клуб «Локомотив» (Ярославль)</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3 475 000</a:t>
                      </a:r>
                    </a:p>
                  </a:txBody>
                  <a:tcPr marL="63500" marR="63500" marT="63500" marB="63500" anchor="ctr"/>
                </a:tc>
                <a:extLst>
                  <a:ext uri="{0D108BD9-81ED-4DB2-BD59-A6C34878D82A}">
                    <a16:rowId xmlns:a16="http://schemas.microsoft.com/office/drawing/2014/main" val="2348042641"/>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2012</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Red Wings Airlines, RWZ9268. Катастрофа Ту-204 в аэропорту Внуково</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3 039 980</a:t>
                      </a:r>
                    </a:p>
                  </a:txBody>
                  <a:tcPr marL="63500" marR="63500" marT="63500" marB="63500" anchor="ctr"/>
                </a:tc>
                <a:extLst>
                  <a:ext uri="{0D108BD9-81ED-4DB2-BD59-A6C34878D82A}">
                    <a16:rowId xmlns:a16="http://schemas.microsoft.com/office/drawing/2014/main" val="907737683"/>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2013</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«Ангара», вертолет Ми-8Т. Катастрофа Ми-8 под Преображенкой</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2 025 000</a:t>
                      </a:r>
                    </a:p>
                  </a:txBody>
                  <a:tcPr marL="63500" marR="63500" marT="63500" marB="63500" anchor="ctr"/>
                </a:tc>
                <a:extLst>
                  <a:ext uri="{0D108BD9-81ED-4DB2-BD59-A6C34878D82A}">
                    <a16:rowId xmlns:a16="http://schemas.microsoft.com/office/drawing/2014/main" val="1157357943"/>
                  </a:ext>
                </a:extLst>
              </a:tr>
              <a:tr h="331888">
                <a:tc>
                  <a:txBody>
                    <a:bodyPr/>
                    <a:lstStyle/>
                    <a:p>
                      <a:pPr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2013</a:t>
                      </a:r>
                    </a:p>
                  </a:txBody>
                  <a:tcPr marL="63500" marR="63500" marT="63500" marB="63500" anchor="ctr"/>
                </a:tc>
                <a:tc>
                  <a:txBody>
                    <a:bodyPr/>
                    <a:lstStyle/>
                    <a:p>
                      <a:pPr>
                        <a:lnSpc>
                          <a:spcPct val="115000"/>
                        </a:lnSpc>
                        <a:spcAft>
                          <a:spcPts val="0"/>
                        </a:spcAft>
                      </a:pPr>
                      <a:r>
                        <a:rPr lang="ru-RU" sz="1400" b="0" i="0" u="none" strike="noStrike" cap="none">
                          <a:solidFill>
                            <a:srgbClr val="002060"/>
                          </a:solidFill>
                          <a:effectLst/>
                          <a:latin typeface="+mn-lt"/>
                          <a:ea typeface="Arial" panose="020B0604020202020204" pitchFamily="34" charset="0"/>
                          <a:cs typeface="Arial"/>
                          <a:sym typeface="Arial"/>
                        </a:rPr>
                        <a:t>«Полярные авиалинии», вертолет Ми-8Т. Катастрофа Ми-8 под Депутатским </a:t>
                      </a:r>
                    </a:p>
                  </a:txBody>
                  <a:tcPr marL="63500" marR="63500" marT="63500" marB="63500"/>
                </a:tc>
                <a:tc>
                  <a:txBody>
                    <a:bodyPr/>
                    <a:lstStyle/>
                    <a:p>
                      <a:pPr marR="356235" algn="ctr">
                        <a:lnSpc>
                          <a:spcPct val="115000"/>
                        </a:lnSpc>
                        <a:spcAft>
                          <a:spcPts val="0"/>
                        </a:spcAft>
                      </a:pPr>
                      <a:r>
                        <a:rPr lang="ru-RU" sz="1600" b="0" i="0" u="none" strike="noStrike" cap="none">
                          <a:solidFill>
                            <a:srgbClr val="002060"/>
                          </a:solidFill>
                          <a:effectLst/>
                          <a:latin typeface="+mn-lt"/>
                          <a:ea typeface="Arial" panose="020B0604020202020204" pitchFamily="34" charset="0"/>
                          <a:cs typeface="Arial"/>
                          <a:sym typeface="Arial"/>
                        </a:rPr>
                        <a:t>3 125 000</a:t>
                      </a:r>
                    </a:p>
                  </a:txBody>
                  <a:tcPr marL="63500" marR="63500" marT="63500" marB="63500" anchor="ctr"/>
                </a:tc>
                <a:extLst>
                  <a:ext uri="{0D108BD9-81ED-4DB2-BD59-A6C34878D82A}">
                    <a16:rowId xmlns:a16="http://schemas.microsoft.com/office/drawing/2014/main" val="2124578904"/>
                  </a:ext>
                </a:extLst>
              </a:tr>
            </a:tbl>
          </a:graphicData>
        </a:graphic>
      </p:graphicFrame>
    </p:spTree>
    <p:extLst>
      <p:ext uri="{BB962C8B-B14F-4D97-AF65-F5344CB8AC3E}">
        <p14:creationId xmlns:p14="http://schemas.microsoft.com/office/powerpoint/2010/main" val="11316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2209800" y="2111123"/>
            <a:ext cx="8677656" cy="1546500"/>
          </a:xfrm>
          <a:prstGeom prst="rect">
            <a:avLst/>
          </a:prstGeom>
        </p:spPr>
        <p:txBody>
          <a:bodyPr spcFirstLastPara="1" wrap="square" lIns="91425" tIns="91425" rIns="91425" bIns="91425" anchor="b" anchorCtr="0">
            <a:noAutofit/>
          </a:bodyPr>
          <a:lstStyle/>
          <a:p>
            <a:r>
              <a:rPr lang="ru-RU" smtClean="0">
                <a:latin typeface="+mn-lt"/>
              </a:rPr>
              <a:t>СТОИМОСТЬ СРЕДНЕСТАТИСТИЧЕСКОЙ ЖИЗНИ</a:t>
            </a:r>
            <a:endParaRPr>
              <a:latin typeface="+mn-lt"/>
            </a:endParaRPr>
          </a:p>
        </p:txBody>
      </p:sp>
      <p:sp>
        <p:nvSpPr>
          <p:cNvPr id="113" name="Google Shape;113;p15"/>
          <p:cNvSpPr txBox="1">
            <a:spLocks noGrp="1"/>
          </p:cNvSpPr>
          <p:nvPr>
            <p:ph type="sldNum" idx="12"/>
          </p:nvPr>
        </p:nvSpPr>
        <p:spPr>
          <a:xfrm>
            <a:off x="1523875" y="6440375"/>
            <a:ext cx="9144000" cy="417900"/>
          </a:xfrm>
          <a:prstGeom prst="rect">
            <a:avLst/>
          </a:prstGeom>
        </p:spPr>
        <p:txBody>
          <a:bodyPr spcFirstLastPara="1" wrap="square" lIns="91425" tIns="91425" rIns="91425" bIns="91425" anchor="t" anchorCtr="0">
            <a:noAutofit/>
          </a:bodyPr>
          <a:lstStyle/>
          <a:p>
            <a:fld id="{00000000-1234-1234-1234-123412341234}" type="slidenum">
              <a:rPr lang="en"/>
              <a:pPr/>
              <a:t>19</a:t>
            </a:fld>
            <a:endParaRPr/>
          </a:p>
        </p:txBody>
      </p:sp>
    </p:spTree>
    <p:extLst>
      <p:ext uri="{BB962C8B-B14F-4D97-AF65-F5344CB8AC3E}">
        <p14:creationId xmlns:p14="http://schemas.microsoft.com/office/powerpoint/2010/main" val="2940281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2209800" y="2111123"/>
            <a:ext cx="7772400" cy="1546500"/>
          </a:xfrm>
          <a:prstGeom prst="rect">
            <a:avLst/>
          </a:prstGeom>
        </p:spPr>
        <p:txBody>
          <a:bodyPr spcFirstLastPara="1" wrap="square" lIns="91425" tIns="91425" rIns="91425" bIns="91425" anchor="b" anchorCtr="0">
            <a:noAutofit/>
          </a:bodyPr>
          <a:lstStyle/>
          <a:p>
            <a:r>
              <a:rPr lang="ru-RU" smtClean="0">
                <a:latin typeface="+mn-lt"/>
              </a:rPr>
              <a:t>ОБЗОР ЗАКОНОДАТЕЛЬСТВА</a:t>
            </a:r>
            <a:endParaRPr>
              <a:latin typeface="+mn-lt"/>
            </a:endParaRPr>
          </a:p>
        </p:txBody>
      </p:sp>
      <p:sp>
        <p:nvSpPr>
          <p:cNvPr id="113" name="Google Shape;113;p15"/>
          <p:cNvSpPr txBox="1">
            <a:spLocks noGrp="1"/>
          </p:cNvSpPr>
          <p:nvPr>
            <p:ph type="sldNum" idx="12"/>
          </p:nvPr>
        </p:nvSpPr>
        <p:spPr>
          <a:xfrm>
            <a:off x="1523875" y="6440375"/>
            <a:ext cx="9144000" cy="417900"/>
          </a:xfrm>
          <a:prstGeom prst="rect">
            <a:avLst/>
          </a:prstGeom>
        </p:spPr>
        <p:txBody>
          <a:bodyPr spcFirstLastPara="1" wrap="square" lIns="91425" tIns="91425" rIns="91425" bIns="91425" anchor="t" anchorCtr="0">
            <a:noAutofit/>
          </a:bodyPr>
          <a:lstStyle/>
          <a:p>
            <a:fld id="{00000000-1234-1234-1234-123412341234}" type="slidenum">
              <a:rPr lang="en"/>
              <a:pP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7"/>
          <p:cNvSpPr txBox="1">
            <a:spLocks noGrp="1"/>
          </p:cNvSpPr>
          <p:nvPr>
            <p:ph type="ctrTitle" idx="4294967295"/>
          </p:nvPr>
        </p:nvSpPr>
        <p:spPr>
          <a:xfrm>
            <a:off x="1681910" y="307390"/>
            <a:ext cx="7517700" cy="770329"/>
          </a:xfrm>
          <a:prstGeom prst="rect">
            <a:avLst/>
          </a:prstGeom>
        </p:spPr>
        <p:txBody>
          <a:bodyPr spcFirstLastPara="1" wrap="square" lIns="91425" tIns="91425" rIns="91425" bIns="91425" anchor="b" anchorCtr="0">
            <a:noAutofit/>
          </a:bodyPr>
          <a:lstStyle/>
          <a:p>
            <a:r>
              <a:rPr lang="ru-RU" sz="4000" b="1" smtClean="0">
                <a:solidFill>
                  <a:srgbClr val="FF9715"/>
                </a:solidFill>
                <a:latin typeface="+mn-lt"/>
                <a:ea typeface="Lato"/>
                <a:cs typeface="Lato"/>
                <a:sym typeface="Lato"/>
              </a:rPr>
              <a:t>Сколько стоит жизнь?</a:t>
            </a:r>
            <a:endParaRPr sz="4000" b="1">
              <a:solidFill>
                <a:srgbClr val="FF9715"/>
              </a:solidFill>
              <a:latin typeface="+mn-lt"/>
              <a:ea typeface="Lato"/>
              <a:cs typeface="Lato"/>
              <a:sym typeface="Lato"/>
            </a:endParaRPr>
          </a:p>
        </p:txBody>
      </p:sp>
      <p:sp>
        <p:nvSpPr>
          <p:cNvPr id="231" name="Google Shape;231;p27"/>
          <p:cNvSpPr txBox="1">
            <a:spLocks noGrp="1"/>
          </p:cNvSpPr>
          <p:nvPr>
            <p:ph type="subTitle" idx="4294967295"/>
          </p:nvPr>
        </p:nvSpPr>
        <p:spPr>
          <a:xfrm>
            <a:off x="1008187" y="1287983"/>
            <a:ext cx="10939506" cy="3284017"/>
          </a:xfrm>
          <a:prstGeom prst="rect">
            <a:avLst/>
          </a:prstGeom>
        </p:spPr>
        <p:txBody>
          <a:bodyPr spcFirstLastPara="1" wrap="square" lIns="91425" tIns="91425" rIns="91425" bIns="91425" anchor="t" anchorCtr="0">
            <a:noAutofit/>
          </a:bodyPr>
          <a:lstStyle/>
          <a:p>
            <a:pPr marL="571500" indent="-571500">
              <a:lnSpc>
                <a:spcPct val="120000"/>
              </a:lnSpc>
              <a:buFont typeface="Wingdings" panose="05000000000000000000" pitchFamily="2" charset="2"/>
              <a:buChar char="q"/>
            </a:pPr>
            <a:r>
              <a:rPr lang="ru-RU" sz="3600" smtClean="0">
                <a:latin typeface="+mn-lt"/>
              </a:rPr>
              <a:t>Жизнь нельзя продать или купить</a:t>
            </a:r>
          </a:p>
          <a:p>
            <a:pPr marL="571500" indent="-571500">
              <a:lnSpc>
                <a:spcPct val="120000"/>
              </a:lnSpc>
              <a:buFont typeface="Wingdings" panose="05000000000000000000" pitchFamily="2" charset="2"/>
              <a:buChar char="q"/>
            </a:pPr>
            <a:r>
              <a:rPr lang="ru-RU" sz="3600" smtClean="0">
                <a:latin typeface="+mn-lt"/>
              </a:rPr>
              <a:t>Заказное убийство − это преступление</a:t>
            </a:r>
          </a:p>
          <a:p>
            <a:pPr marL="571500" indent="-571500">
              <a:lnSpc>
                <a:spcPct val="120000"/>
              </a:lnSpc>
              <a:buFont typeface="Wingdings" panose="05000000000000000000" pitchFamily="2" charset="2"/>
              <a:buChar char="q"/>
            </a:pPr>
            <a:r>
              <a:rPr lang="ru-RU" sz="3600" smtClean="0">
                <a:latin typeface="+mn-lt"/>
              </a:rPr>
              <a:t>Рабство незаконно</a:t>
            </a:r>
          </a:p>
          <a:p>
            <a:pPr marL="571500" indent="-571500">
              <a:lnSpc>
                <a:spcPct val="120000"/>
              </a:lnSpc>
              <a:buFont typeface="Wingdings" panose="05000000000000000000" pitchFamily="2" charset="2"/>
              <a:buChar char="q"/>
            </a:pPr>
            <a:r>
              <a:rPr lang="ru-RU" sz="3600" smtClean="0">
                <a:latin typeface="+mn-lt"/>
              </a:rPr>
              <a:t>Похищения с целью выкупа преступны</a:t>
            </a:r>
          </a:p>
          <a:p>
            <a:pPr marL="571500" indent="-571500">
              <a:lnSpc>
                <a:spcPct val="120000"/>
              </a:lnSpc>
              <a:buFont typeface="Wingdings" panose="05000000000000000000" pitchFamily="2" charset="2"/>
              <a:buChar char="q"/>
            </a:pPr>
            <a:r>
              <a:rPr lang="ru-RU" sz="3600" smtClean="0">
                <a:latin typeface="+mn-lt"/>
              </a:rPr>
              <a:t>Торговля человеческими органами запрещена</a:t>
            </a:r>
            <a:endParaRPr sz="3600">
              <a:latin typeface="+mn-lt"/>
            </a:endParaRPr>
          </a:p>
        </p:txBody>
      </p:sp>
      <p:sp>
        <p:nvSpPr>
          <p:cNvPr id="236" name="Google Shape;236;p27"/>
          <p:cNvSpPr/>
          <p:nvPr/>
        </p:nvSpPr>
        <p:spPr>
          <a:xfrm>
            <a:off x="375650" y="229499"/>
            <a:ext cx="940500" cy="891600"/>
          </a:xfrm>
          <a:prstGeom prst="rightArrow">
            <a:avLst>
              <a:gd name="adj1" fmla="val 61815"/>
              <a:gd name="adj2" fmla="val 50000"/>
            </a:avLst>
          </a:prstGeom>
          <a:solidFill>
            <a:srgbClr val="FF9715"/>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4" name="Google Shape;234;p27"/>
          <p:cNvSpPr txBox="1">
            <a:spLocks noGrp="1"/>
          </p:cNvSpPr>
          <p:nvPr>
            <p:ph type="ctrTitle" idx="4294967295"/>
          </p:nvPr>
        </p:nvSpPr>
        <p:spPr>
          <a:xfrm>
            <a:off x="1429160" y="389217"/>
            <a:ext cx="10276998" cy="617701"/>
          </a:xfrm>
          <a:prstGeom prst="rect">
            <a:avLst/>
          </a:prstGeom>
        </p:spPr>
        <p:txBody>
          <a:bodyPr spcFirstLastPara="1" wrap="square" lIns="91425" tIns="91425" rIns="91425" bIns="91425" anchor="b" anchorCtr="0">
            <a:noAutofit/>
          </a:bodyPr>
          <a:lstStyle/>
          <a:p>
            <a:r>
              <a:rPr lang="ru-RU" b="1" smtClean="0">
                <a:solidFill>
                  <a:srgbClr val="F20253"/>
                </a:solidFill>
                <a:latin typeface="+mn-lt"/>
                <a:ea typeface="Lato"/>
                <a:cs typeface="Lato"/>
                <a:sym typeface="Lato"/>
              </a:rPr>
              <a:t>Стоимость среднестатистической жизни</a:t>
            </a:r>
            <a:endParaRPr b="1">
              <a:solidFill>
                <a:srgbClr val="F20253"/>
              </a:solidFill>
              <a:latin typeface="+mn-lt"/>
              <a:ea typeface="Lato"/>
              <a:cs typeface="Lato"/>
              <a:sym typeface="Lato"/>
            </a:endParaRPr>
          </a:p>
        </p:txBody>
      </p:sp>
      <p:sp>
        <p:nvSpPr>
          <p:cNvPr id="235" name="Google Shape;235;p27"/>
          <p:cNvSpPr txBox="1">
            <a:spLocks noGrp="1"/>
          </p:cNvSpPr>
          <p:nvPr>
            <p:ph type="subTitle" idx="4294967295"/>
          </p:nvPr>
        </p:nvSpPr>
        <p:spPr>
          <a:xfrm>
            <a:off x="1229948" y="842414"/>
            <a:ext cx="10094976" cy="4976328"/>
          </a:xfrm>
          <a:prstGeom prst="rect">
            <a:avLst/>
          </a:prstGeom>
        </p:spPr>
        <p:txBody>
          <a:bodyPr spcFirstLastPara="1" wrap="square" lIns="91425" tIns="91425" rIns="91425" bIns="91425" anchor="t" anchorCtr="0">
            <a:noAutofit/>
          </a:bodyPr>
          <a:lstStyle/>
          <a:p>
            <a:pPr marL="0" indent="0">
              <a:buNone/>
            </a:pPr>
            <a:r>
              <a:rPr lang="ru-RU" sz="2400" b="1">
                <a:solidFill>
                  <a:srgbClr val="0070C0"/>
                </a:solidFill>
                <a:latin typeface="+mn-lt"/>
              </a:rPr>
              <a:t>Условная расчетная экономическая величина</a:t>
            </a:r>
            <a:r>
              <a:rPr lang="ru-RU" sz="2400">
                <a:solidFill>
                  <a:srgbClr val="0070C0"/>
                </a:solidFill>
                <a:latin typeface="+mn-lt"/>
              </a:rPr>
              <a:t>, которая может использоваться: </a:t>
            </a:r>
          </a:p>
          <a:p>
            <a:pPr marL="1430338" indent="-620713">
              <a:lnSpc>
                <a:spcPct val="120000"/>
              </a:lnSpc>
              <a:buFont typeface="Wingdings" panose="05000000000000000000" pitchFamily="2" charset="2"/>
              <a:buChar char="q"/>
            </a:pPr>
            <a:r>
              <a:rPr lang="ru-RU" sz="2400" smtClean="0">
                <a:solidFill>
                  <a:srgbClr val="0070C0"/>
                </a:solidFill>
                <a:latin typeface="+mn-lt"/>
              </a:rPr>
              <a:t>для </a:t>
            </a:r>
            <a:r>
              <a:rPr lang="ru-RU" sz="2400">
                <a:solidFill>
                  <a:srgbClr val="0070C0"/>
                </a:solidFill>
                <a:latin typeface="+mn-lt"/>
              </a:rPr>
              <a:t>определения размера компенсационных выплат при травмировании и гибели людей на производстве, в авариях и катастрофах, при террористических </a:t>
            </a:r>
            <a:r>
              <a:rPr lang="ru-RU" sz="2400" smtClean="0">
                <a:solidFill>
                  <a:srgbClr val="0070C0"/>
                </a:solidFill>
                <a:latin typeface="+mn-lt"/>
              </a:rPr>
              <a:t>актах</a:t>
            </a:r>
            <a:endParaRPr lang="ru-RU" sz="2400">
              <a:solidFill>
                <a:srgbClr val="0070C0"/>
              </a:solidFill>
              <a:latin typeface="+mn-lt"/>
            </a:endParaRPr>
          </a:p>
          <a:p>
            <a:pPr marL="1430338" indent="-620713">
              <a:lnSpc>
                <a:spcPct val="120000"/>
              </a:lnSpc>
              <a:buFont typeface="Wingdings" panose="05000000000000000000" pitchFamily="2" charset="2"/>
              <a:buChar char="q"/>
            </a:pPr>
            <a:r>
              <a:rPr lang="ru-RU" sz="2400" smtClean="0">
                <a:solidFill>
                  <a:srgbClr val="0070C0"/>
                </a:solidFill>
                <a:latin typeface="+mn-lt"/>
              </a:rPr>
              <a:t>для </a:t>
            </a:r>
            <a:r>
              <a:rPr lang="ru-RU" sz="2400">
                <a:solidFill>
                  <a:srgbClr val="0070C0"/>
                </a:solidFill>
                <a:latin typeface="+mn-lt"/>
              </a:rPr>
              <a:t>разработки мер </a:t>
            </a:r>
            <a:r>
              <a:rPr lang="ru-RU" sz="2400" smtClean="0">
                <a:solidFill>
                  <a:srgbClr val="0070C0"/>
                </a:solidFill>
                <a:latin typeface="+mn-lt"/>
              </a:rPr>
              <a:t>безопасности</a:t>
            </a:r>
            <a:endParaRPr lang="ru-RU" sz="2400">
              <a:solidFill>
                <a:srgbClr val="0070C0"/>
              </a:solidFill>
              <a:latin typeface="+mn-lt"/>
            </a:endParaRPr>
          </a:p>
          <a:p>
            <a:pPr marL="1430338" indent="-620713">
              <a:lnSpc>
                <a:spcPct val="120000"/>
              </a:lnSpc>
              <a:buFont typeface="Wingdings" panose="05000000000000000000" pitchFamily="2" charset="2"/>
              <a:buChar char="q"/>
            </a:pPr>
            <a:r>
              <a:rPr lang="ru-RU" sz="2400" smtClean="0">
                <a:solidFill>
                  <a:srgbClr val="0070C0"/>
                </a:solidFill>
                <a:latin typeface="+mn-lt"/>
              </a:rPr>
              <a:t>для </a:t>
            </a:r>
            <a:r>
              <a:rPr lang="ru-RU" sz="2400">
                <a:solidFill>
                  <a:srgbClr val="0070C0"/>
                </a:solidFill>
                <a:latin typeface="+mn-lt"/>
              </a:rPr>
              <a:t>планирования деятельности правоохранительной системы, здравоохранения, аварийных </a:t>
            </a:r>
            <a:r>
              <a:rPr lang="ru-RU" sz="2400" smtClean="0">
                <a:solidFill>
                  <a:srgbClr val="0070C0"/>
                </a:solidFill>
                <a:latin typeface="+mn-lt"/>
              </a:rPr>
              <a:t>служб</a:t>
            </a:r>
            <a:endParaRPr lang="ru-RU" sz="2400">
              <a:solidFill>
                <a:srgbClr val="0070C0"/>
              </a:solidFill>
              <a:latin typeface="+mn-lt"/>
            </a:endParaRPr>
          </a:p>
          <a:p>
            <a:pPr marL="1430338" indent="-620713">
              <a:lnSpc>
                <a:spcPct val="120000"/>
              </a:lnSpc>
              <a:buFont typeface="Wingdings" panose="05000000000000000000" pitchFamily="2" charset="2"/>
              <a:buChar char="q"/>
            </a:pPr>
            <a:r>
              <a:rPr lang="ru-RU" sz="2400" smtClean="0">
                <a:solidFill>
                  <a:srgbClr val="0070C0"/>
                </a:solidFill>
                <a:latin typeface="+mn-lt"/>
              </a:rPr>
              <a:t>для </a:t>
            </a:r>
            <a:r>
              <a:rPr lang="ru-RU" sz="2400">
                <a:solidFill>
                  <a:srgbClr val="0070C0"/>
                </a:solidFill>
                <a:latin typeface="+mn-lt"/>
              </a:rPr>
              <a:t>определения страховых сумм, страховых премий и выплат при страховании жизни и </a:t>
            </a:r>
            <a:r>
              <a:rPr lang="ru-RU" sz="2400" smtClean="0">
                <a:solidFill>
                  <a:srgbClr val="0070C0"/>
                </a:solidFill>
                <a:latin typeface="+mn-lt"/>
              </a:rPr>
              <a:t>здоровья</a:t>
            </a:r>
          </a:p>
          <a:p>
            <a:pPr marL="1244600" indent="-342900">
              <a:buFontTx/>
              <a:buChar char="-"/>
            </a:pPr>
            <a:endParaRPr lang="ru-RU" sz="2400">
              <a:solidFill>
                <a:srgbClr val="0070C0"/>
              </a:solidFill>
              <a:latin typeface="+mn-lt"/>
            </a:endParaRPr>
          </a:p>
          <a:p>
            <a:pPr marL="0" indent="0" algn="r" defTabSz="179388">
              <a:buNone/>
            </a:pPr>
            <a:r>
              <a:rPr lang="ru-RU" sz="2000" b="1">
                <a:solidFill>
                  <a:srgbClr val="002060"/>
                </a:solidFill>
                <a:latin typeface="+mn-lt"/>
              </a:rPr>
              <a:t>Стоимость среднестатистической </a:t>
            </a:r>
            <a:r>
              <a:rPr lang="ru-RU" sz="2000" b="1" smtClean="0">
                <a:solidFill>
                  <a:srgbClr val="002060"/>
                </a:solidFill>
                <a:latin typeface="+mn-lt"/>
              </a:rPr>
              <a:t>жизни – ССЖ </a:t>
            </a:r>
            <a:r>
              <a:rPr lang="ru-RU" sz="2000" b="1">
                <a:solidFill>
                  <a:srgbClr val="002060"/>
                </a:solidFill>
              </a:rPr>
              <a:t>–</a:t>
            </a:r>
            <a:r>
              <a:rPr lang="ru-RU" sz="2000" b="1" smtClean="0">
                <a:solidFill>
                  <a:srgbClr val="002060"/>
                </a:solidFill>
                <a:latin typeface="+mn-lt"/>
              </a:rPr>
              <a:t> </a:t>
            </a:r>
            <a:r>
              <a:rPr lang="en-US" sz="2000" b="1" smtClean="0">
                <a:solidFill>
                  <a:srgbClr val="002060"/>
                </a:solidFill>
                <a:latin typeface="+mn-lt"/>
              </a:rPr>
              <a:t>Value </a:t>
            </a:r>
            <a:r>
              <a:rPr lang="en-US" sz="2000" b="1">
                <a:solidFill>
                  <a:srgbClr val="002060"/>
                </a:solidFill>
                <a:latin typeface="+mn-lt"/>
              </a:rPr>
              <a:t>of statistical </a:t>
            </a:r>
            <a:r>
              <a:rPr lang="en-US" sz="2000" b="1" smtClean="0">
                <a:solidFill>
                  <a:srgbClr val="002060"/>
                </a:solidFill>
                <a:latin typeface="+mn-lt"/>
              </a:rPr>
              <a:t>life</a:t>
            </a:r>
            <a:r>
              <a:rPr lang="ru-RU" sz="2000" b="1" smtClean="0">
                <a:solidFill>
                  <a:srgbClr val="002060"/>
                </a:solidFill>
                <a:latin typeface="+mn-lt"/>
              </a:rPr>
              <a:t> </a:t>
            </a:r>
            <a:r>
              <a:rPr lang="ru-RU" sz="2000" b="1">
                <a:solidFill>
                  <a:srgbClr val="002060"/>
                </a:solidFill>
              </a:rPr>
              <a:t>–</a:t>
            </a:r>
            <a:r>
              <a:rPr lang="ru-RU" sz="2000" b="1" smtClean="0">
                <a:solidFill>
                  <a:srgbClr val="002060"/>
                </a:solidFill>
                <a:latin typeface="+mn-lt"/>
              </a:rPr>
              <a:t> </a:t>
            </a:r>
            <a:r>
              <a:rPr lang="en-US" sz="2000" b="1" smtClean="0">
                <a:solidFill>
                  <a:srgbClr val="002060"/>
                </a:solidFill>
                <a:latin typeface="+mn-lt"/>
              </a:rPr>
              <a:t>VSL</a:t>
            </a:r>
            <a:endParaRPr lang="ru-RU" sz="2000" b="1">
              <a:solidFill>
                <a:srgbClr val="002060"/>
              </a:solidFill>
              <a:latin typeface="+mn-lt"/>
            </a:endParaRPr>
          </a:p>
          <a:p>
            <a:pPr marL="1244600" indent="-342900">
              <a:buFontTx/>
              <a:buChar char="-"/>
            </a:pPr>
            <a:endParaRPr lang="ru-RU" sz="2000" smtClean="0">
              <a:solidFill>
                <a:srgbClr val="0070C0"/>
              </a:solidFill>
            </a:endParaRPr>
          </a:p>
        </p:txBody>
      </p:sp>
      <p:sp>
        <p:nvSpPr>
          <p:cNvPr id="237" name="Google Shape;237;p27"/>
          <p:cNvSpPr/>
          <p:nvPr/>
        </p:nvSpPr>
        <p:spPr>
          <a:xfrm>
            <a:off x="289448" y="202710"/>
            <a:ext cx="940500" cy="891600"/>
          </a:xfrm>
          <a:prstGeom prst="rightArrow">
            <a:avLst>
              <a:gd name="adj1" fmla="val 61815"/>
              <a:gd name="adj2" fmla="val 50000"/>
            </a:avLst>
          </a:prstGeom>
          <a:solidFill>
            <a:srgbClr val="F20253"/>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21</a:t>
            </a:fld>
            <a:endParaRPr/>
          </a:p>
        </p:txBody>
      </p:sp>
    </p:spTree>
    <p:extLst>
      <p:ext uri="{BB962C8B-B14F-4D97-AF65-F5344CB8AC3E}">
        <p14:creationId xmlns:p14="http://schemas.microsoft.com/office/powerpoint/2010/main" val="1916692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22</a:t>
            </a:fld>
            <a:endParaRPr/>
          </a:p>
        </p:txBody>
      </p:sp>
      <p:sp>
        <p:nvSpPr>
          <p:cNvPr id="6" name="Google Shape;238;p27"/>
          <p:cNvSpPr/>
          <p:nvPr/>
        </p:nvSpPr>
        <p:spPr>
          <a:xfrm>
            <a:off x="387842" y="145532"/>
            <a:ext cx="940500" cy="891600"/>
          </a:xfrm>
          <a:prstGeom prst="rightArrow">
            <a:avLst>
              <a:gd name="adj1" fmla="val 61815"/>
              <a:gd name="adj2" fmla="val 50000"/>
            </a:avLst>
          </a:prstGeom>
          <a:solidFill>
            <a:srgbClr val="7ECEFD"/>
          </a:solidFill>
          <a:ln>
            <a:noFill/>
          </a:ln>
        </p:spPr>
        <p:txBody>
          <a:bodyPr spcFirstLastPara="1" wrap="square" lIns="91425" tIns="91425" rIns="91425" bIns="91425" anchor="ctr" anchorCtr="0">
            <a:noAutofit/>
          </a:bodyPr>
          <a:lstStyle/>
          <a:p>
            <a:endParaRPr/>
          </a:p>
        </p:txBody>
      </p:sp>
      <p:sp>
        <p:nvSpPr>
          <p:cNvPr id="7" name="Google Shape;234;p27"/>
          <p:cNvSpPr txBox="1">
            <a:spLocks/>
          </p:cNvSpPr>
          <p:nvPr/>
        </p:nvSpPr>
        <p:spPr>
          <a:xfrm>
            <a:off x="1645334" y="408858"/>
            <a:ext cx="10276998" cy="6177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4000" b="1" smtClean="0">
                <a:solidFill>
                  <a:schemeClr val="accent4"/>
                </a:solidFill>
                <a:latin typeface="+mn-lt"/>
                <a:ea typeface="Lato"/>
                <a:cs typeface="Lato"/>
                <a:sym typeface="Lato"/>
              </a:rPr>
              <a:t>Как рассчитать? </a:t>
            </a:r>
            <a:endParaRPr lang="ru-RU" sz="4000" b="1">
              <a:solidFill>
                <a:schemeClr val="accent4"/>
              </a:solidFill>
              <a:latin typeface="+mn-lt"/>
              <a:ea typeface="Lato"/>
              <a:cs typeface="Lato"/>
              <a:sym typeface="Lato"/>
            </a:endParaRPr>
          </a:p>
        </p:txBody>
      </p:sp>
      <p:sp>
        <p:nvSpPr>
          <p:cNvPr id="8" name="Google Shape;235;p27"/>
          <p:cNvSpPr txBox="1">
            <a:spLocks/>
          </p:cNvSpPr>
          <p:nvPr/>
        </p:nvSpPr>
        <p:spPr>
          <a:xfrm>
            <a:off x="1108886" y="1037132"/>
            <a:ext cx="10447958" cy="529205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indent="0">
              <a:lnSpc>
                <a:spcPct val="120000"/>
              </a:lnSpc>
              <a:buNone/>
            </a:pPr>
            <a:r>
              <a:rPr lang="ru-RU" sz="2000" smtClean="0">
                <a:solidFill>
                  <a:srgbClr val="0070C0"/>
                </a:solidFill>
                <a:latin typeface="+mn-lt"/>
              </a:rPr>
              <a:t>1. Расчет </a:t>
            </a:r>
            <a:r>
              <a:rPr lang="ru-RU" sz="2000">
                <a:solidFill>
                  <a:srgbClr val="0070C0"/>
                </a:solidFill>
                <a:latin typeface="+mn-lt"/>
              </a:rPr>
              <a:t>косвенными методами: </a:t>
            </a:r>
            <a:endParaRPr lang="ru-RU" sz="2000" smtClean="0">
              <a:solidFill>
                <a:srgbClr val="0070C0"/>
              </a:solidFill>
              <a:latin typeface="+mn-lt"/>
            </a:endParaRPr>
          </a:p>
          <a:p>
            <a:pPr marL="1416050" indent="-342900">
              <a:lnSpc>
                <a:spcPct val="120000"/>
              </a:lnSpc>
              <a:buFont typeface="Wingdings" panose="05000000000000000000" pitchFamily="2" charset="2"/>
              <a:buChar char="ü"/>
            </a:pPr>
            <a:r>
              <a:rPr lang="ru-RU" sz="2000" smtClean="0">
                <a:solidFill>
                  <a:srgbClr val="0070C0"/>
                </a:solidFill>
                <a:latin typeface="+mn-lt"/>
              </a:rPr>
              <a:t>готовность платить за </a:t>
            </a:r>
            <a:r>
              <a:rPr lang="ru-RU" sz="2000">
                <a:solidFill>
                  <a:srgbClr val="0070C0"/>
                </a:solidFill>
                <a:latin typeface="+mn-lt"/>
              </a:rPr>
              <a:t>увеличение </a:t>
            </a:r>
            <a:r>
              <a:rPr lang="ru-RU" sz="2000" smtClean="0">
                <a:solidFill>
                  <a:srgbClr val="0070C0"/>
                </a:solidFill>
                <a:latin typeface="+mn-lt"/>
              </a:rPr>
              <a:t>безопасности</a:t>
            </a:r>
          </a:p>
          <a:p>
            <a:pPr marL="1416050" indent="-342900">
              <a:lnSpc>
                <a:spcPct val="120000"/>
              </a:lnSpc>
              <a:buFont typeface="Wingdings" panose="05000000000000000000" pitchFamily="2" charset="2"/>
              <a:buChar char="ü"/>
            </a:pPr>
            <a:r>
              <a:rPr lang="ru-RU" sz="2000" smtClean="0">
                <a:solidFill>
                  <a:srgbClr val="0070C0"/>
                </a:solidFill>
                <a:latin typeface="+mn-lt"/>
              </a:rPr>
              <a:t>готовность </a:t>
            </a:r>
            <a:r>
              <a:rPr lang="ru-RU" sz="2000">
                <a:solidFill>
                  <a:srgbClr val="0070C0"/>
                </a:solidFill>
                <a:latin typeface="+mn-lt"/>
              </a:rPr>
              <a:t>выполнять более опасную работу за дополнительное </a:t>
            </a:r>
            <a:r>
              <a:rPr lang="ru-RU" sz="2000" smtClean="0">
                <a:solidFill>
                  <a:srgbClr val="0070C0"/>
                </a:solidFill>
                <a:latin typeface="+mn-lt"/>
              </a:rPr>
              <a:t>вознаграждение</a:t>
            </a:r>
          </a:p>
          <a:p>
            <a:pPr marL="1416050" indent="-342900">
              <a:lnSpc>
                <a:spcPct val="120000"/>
              </a:lnSpc>
              <a:buFont typeface="Wingdings" panose="05000000000000000000" pitchFamily="2" charset="2"/>
              <a:buChar char="ü"/>
            </a:pPr>
            <a:r>
              <a:rPr lang="ru-RU" sz="2000" smtClean="0">
                <a:solidFill>
                  <a:srgbClr val="0070C0"/>
                </a:solidFill>
                <a:latin typeface="+mn-lt"/>
              </a:rPr>
              <a:t>готовность </a:t>
            </a:r>
            <a:r>
              <a:rPr lang="ru-RU" sz="2000">
                <a:solidFill>
                  <a:srgbClr val="0070C0"/>
                </a:solidFill>
                <a:latin typeface="+mn-lt"/>
              </a:rPr>
              <a:t>инвестировать в экологические мероприятия  </a:t>
            </a:r>
            <a:r>
              <a:rPr lang="ru-RU" sz="2000" smtClean="0">
                <a:solidFill>
                  <a:srgbClr val="0070C0"/>
                </a:solidFill>
                <a:latin typeface="+mn-lt"/>
              </a:rPr>
              <a:t>и т.п.</a:t>
            </a:r>
          </a:p>
          <a:p>
            <a:pPr marL="0" indent="0">
              <a:lnSpc>
                <a:spcPct val="120000"/>
              </a:lnSpc>
              <a:buNone/>
            </a:pPr>
            <a:r>
              <a:rPr lang="ru-RU" sz="2000" smtClean="0">
                <a:solidFill>
                  <a:srgbClr val="0070C0"/>
                </a:solidFill>
                <a:latin typeface="+mn-lt"/>
              </a:rPr>
              <a:t>2. ССЖ = отношение </a:t>
            </a:r>
            <a:r>
              <a:rPr lang="ru-RU" sz="2000">
                <a:solidFill>
                  <a:srgbClr val="0070C0"/>
                </a:solidFill>
                <a:latin typeface="+mn-lt"/>
              </a:rPr>
              <a:t>среднедушевого располагаемого денежного дохода к средней вероятности смерти в течение </a:t>
            </a:r>
            <a:r>
              <a:rPr lang="ru-RU" sz="2000" smtClean="0">
                <a:solidFill>
                  <a:srgbClr val="0070C0"/>
                </a:solidFill>
                <a:latin typeface="+mn-lt"/>
              </a:rPr>
              <a:t>года</a:t>
            </a:r>
          </a:p>
          <a:p>
            <a:pPr marL="0" indent="0">
              <a:lnSpc>
                <a:spcPct val="120000"/>
              </a:lnSpc>
              <a:buNone/>
            </a:pPr>
            <a:r>
              <a:rPr lang="ru-RU" sz="2000" smtClean="0">
                <a:solidFill>
                  <a:srgbClr val="0070C0"/>
                </a:solidFill>
                <a:latin typeface="+mn-lt"/>
              </a:rPr>
              <a:t>3. ССЖ = потребительская оценка </a:t>
            </a:r>
            <a:r>
              <a:rPr lang="ru-RU" sz="2000">
                <a:solidFill>
                  <a:srgbClr val="0070C0"/>
                </a:solidFill>
                <a:latin typeface="+mn-lt"/>
              </a:rPr>
              <a:t>страховой суммы при заключении договора накопительного и/или рискового страхования жизни</a:t>
            </a:r>
          </a:p>
          <a:p>
            <a:pPr marL="0" indent="0">
              <a:lnSpc>
                <a:spcPct val="120000"/>
              </a:lnSpc>
              <a:buNone/>
            </a:pPr>
            <a:r>
              <a:rPr lang="ru-RU" sz="2000" smtClean="0">
                <a:solidFill>
                  <a:srgbClr val="0070C0"/>
                </a:solidFill>
                <a:latin typeface="+mn-lt"/>
              </a:rPr>
              <a:t>4. Расчет </a:t>
            </a:r>
            <a:r>
              <a:rPr lang="ru-RU" sz="2000">
                <a:solidFill>
                  <a:srgbClr val="0070C0"/>
                </a:solidFill>
                <a:latin typeface="+mn-lt"/>
              </a:rPr>
              <a:t>путем сопоставления значений ССЖ в других странах мира и макроэкономических показателей этих стран и РФ</a:t>
            </a:r>
          </a:p>
          <a:p>
            <a:pPr marL="0" indent="0">
              <a:lnSpc>
                <a:spcPct val="120000"/>
              </a:lnSpc>
              <a:buNone/>
            </a:pPr>
            <a:r>
              <a:rPr lang="ru-RU" sz="2000" smtClean="0">
                <a:solidFill>
                  <a:srgbClr val="0070C0"/>
                </a:solidFill>
                <a:latin typeface="+mn-lt"/>
              </a:rPr>
              <a:t>5. Социологические опросы</a:t>
            </a:r>
          </a:p>
        </p:txBody>
      </p:sp>
    </p:spTree>
    <p:extLst>
      <p:ext uri="{BB962C8B-B14F-4D97-AF65-F5344CB8AC3E}">
        <p14:creationId xmlns:p14="http://schemas.microsoft.com/office/powerpoint/2010/main" val="2227238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 name="Рисунок 1"/>
          <p:cNvPicPr>
            <a:picLocks noChangeAspect="1"/>
          </p:cNvPicPr>
          <p:nvPr/>
        </p:nvPicPr>
        <p:blipFill>
          <a:blip r:embed="rId3"/>
          <a:stretch>
            <a:fillRect/>
          </a:stretch>
        </p:blipFill>
        <p:spPr>
          <a:xfrm>
            <a:off x="3782544" y="2544952"/>
            <a:ext cx="8409456" cy="3819225"/>
          </a:xfrm>
          <a:prstGeom prst="rect">
            <a:avLst/>
          </a:prstGeom>
        </p:spPr>
      </p:pic>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23</a:t>
            </a:fld>
            <a:endParaRPr/>
          </a:p>
        </p:txBody>
      </p:sp>
      <p:sp>
        <p:nvSpPr>
          <p:cNvPr id="6" name="Google Shape;238;p27"/>
          <p:cNvSpPr/>
          <p:nvPr/>
        </p:nvSpPr>
        <p:spPr>
          <a:xfrm>
            <a:off x="387842" y="134959"/>
            <a:ext cx="940500" cy="891600"/>
          </a:xfrm>
          <a:prstGeom prst="rightArrow">
            <a:avLst>
              <a:gd name="adj1" fmla="val 61815"/>
              <a:gd name="adj2" fmla="val 50000"/>
            </a:avLst>
          </a:prstGeom>
          <a:solidFill>
            <a:srgbClr val="0070C0"/>
          </a:solidFill>
          <a:ln>
            <a:noFill/>
          </a:ln>
        </p:spPr>
        <p:txBody>
          <a:bodyPr spcFirstLastPara="1" wrap="square" lIns="91425" tIns="91425" rIns="91425" bIns="91425" anchor="ctr" anchorCtr="0">
            <a:noAutofit/>
          </a:bodyPr>
          <a:lstStyle/>
          <a:p>
            <a:endParaRPr/>
          </a:p>
        </p:txBody>
      </p:sp>
      <p:sp>
        <p:nvSpPr>
          <p:cNvPr id="7" name="Google Shape;234;p27"/>
          <p:cNvSpPr txBox="1">
            <a:spLocks/>
          </p:cNvSpPr>
          <p:nvPr/>
        </p:nvSpPr>
        <p:spPr>
          <a:xfrm>
            <a:off x="1504657" y="335005"/>
            <a:ext cx="10276998" cy="6177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4000" b="1" smtClean="0">
                <a:solidFill>
                  <a:srgbClr val="0070C0"/>
                </a:solidFill>
                <a:latin typeface="+mn-lt"/>
                <a:ea typeface="Lato"/>
                <a:cs typeface="Lato"/>
                <a:sym typeface="Lato"/>
              </a:rPr>
              <a:t>Исследования </a:t>
            </a:r>
            <a:r>
              <a:rPr lang="en-US" sz="4000" b="1" smtClean="0">
                <a:solidFill>
                  <a:srgbClr val="0070C0"/>
                </a:solidFill>
                <a:latin typeface="+mn-lt"/>
                <a:ea typeface="Lato"/>
                <a:cs typeface="Lato"/>
                <a:sym typeface="Lato"/>
              </a:rPr>
              <a:t>VSL </a:t>
            </a:r>
            <a:r>
              <a:rPr lang="ru-RU" sz="4000" b="1" smtClean="0">
                <a:solidFill>
                  <a:srgbClr val="0070C0"/>
                </a:solidFill>
                <a:latin typeface="+mn-lt"/>
                <a:ea typeface="Lato"/>
                <a:cs typeface="Lato"/>
                <a:sym typeface="Lato"/>
              </a:rPr>
              <a:t> </a:t>
            </a:r>
            <a:endParaRPr lang="ru-RU" sz="4000" b="1">
              <a:solidFill>
                <a:srgbClr val="0070C0"/>
              </a:solidFill>
              <a:latin typeface="+mn-lt"/>
              <a:ea typeface="Lato"/>
              <a:cs typeface="Lato"/>
              <a:sym typeface="Lato"/>
            </a:endParaRPr>
          </a:p>
        </p:txBody>
      </p:sp>
      <p:sp>
        <p:nvSpPr>
          <p:cNvPr id="8" name="Google Shape;235;p27"/>
          <p:cNvSpPr txBox="1">
            <a:spLocks/>
          </p:cNvSpPr>
          <p:nvPr/>
        </p:nvSpPr>
        <p:spPr>
          <a:xfrm>
            <a:off x="387842" y="1026559"/>
            <a:ext cx="9339072" cy="1373924"/>
          </a:xfrm>
          <a:prstGeom prst="rect">
            <a:avLst/>
          </a:prstGeom>
          <a:solidFill>
            <a:schemeClr val="lt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indent="0">
              <a:buNone/>
            </a:pPr>
            <a:r>
              <a:rPr lang="ru-RU" sz="1800" b="1" smtClean="0">
                <a:solidFill>
                  <a:srgbClr val="0070C0"/>
                </a:solidFill>
                <a:latin typeface="+mn-lt"/>
              </a:rPr>
              <a:t>                                               </a:t>
            </a:r>
            <a:r>
              <a:rPr lang="ru-RU" sz="1800" b="1" smtClean="0">
                <a:solidFill>
                  <a:srgbClr val="002060"/>
                </a:solidFill>
                <a:latin typeface="+mn-lt"/>
              </a:rPr>
              <a:t>Исследование </a:t>
            </a:r>
            <a:r>
              <a:rPr lang="ru-RU" sz="1800" b="1">
                <a:solidFill>
                  <a:srgbClr val="002060"/>
                </a:solidFill>
                <a:latin typeface="+mn-lt"/>
              </a:rPr>
              <a:t>Теда Миллера, 1999 год</a:t>
            </a:r>
            <a:endParaRPr lang="ru-RU" sz="1800" smtClean="0">
              <a:solidFill>
                <a:srgbClr val="002060"/>
              </a:solidFill>
              <a:latin typeface="+mn-lt"/>
            </a:endParaRPr>
          </a:p>
          <a:p>
            <a:pPr marL="342900" indent="-342900">
              <a:buFont typeface="Wingdings" panose="05000000000000000000" pitchFamily="2" charset="2"/>
              <a:buChar char="q"/>
            </a:pPr>
            <a:r>
              <a:rPr lang="en-US" sz="1600" smtClean="0">
                <a:solidFill>
                  <a:srgbClr val="0070C0"/>
                </a:solidFill>
                <a:latin typeface="+mn-lt"/>
              </a:rPr>
              <a:t> </a:t>
            </a:r>
            <a:r>
              <a:rPr lang="ru-RU" sz="1600" smtClean="0">
                <a:solidFill>
                  <a:srgbClr val="0070C0"/>
                </a:solidFill>
                <a:latin typeface="+mn-lt"/>
              </a:rPr>
              <a:t>Сравнение </a:t>
            </a:r>
            <a:r>
              <a:rPr lang="ru-RU" sz="1600">
                <a:solidFill>
                  <a:srgbClr val="0070C0"/>
                </a:solidFill>
                <a:latin typeface="+mn-lt"/>
              </a:rPr>
              <a:t>результатов оценки </a:t>
            </a:r>
            <a:r>
              <a:rPr lang="en-US" sz="1600" smtClean="0">
                <a:solidFill>
                  <a:srgbClr val="0070C0"/>
                </a:solidFill>
                <a:latin typeface="+mn-lt"/>
              </a:rPr>
              <a:t>VSL</a:t>
            </a:r>
            <a:r>
              <a:rPr lang="ru-RU" sz="1600" smtClean="0">
                <a:solidFill>
                  <a:srgbClr val="0070C0"/>
                </a:solidFill>
                <a:latin typeface="+mn-lt"/>
              </a:rPr>
              <a:t> </a:t>
            </a:r>
            <a:r>
              <a:rPr lang="ru-RU" sz="1600">
                <a:solidFill>
                  <a:srgbClr val="0070C0"/>
                </a:solidFill>
                <a:latin typeface="+mn-lt"/>
              </a:rPr>
              <a:t>в 13 странах</a:t>
            </a:r>
          </a:p>
          <a:p>
            <a:pPr marL="342900" indent="-342900">
              <a:buFont typeface="Wingdings" panose="05000000000000000000" pitchFamily="2" charset="2"/>
              <a:buChar char="q"/>
            </a:pPr>
            <a:r>
              <a:rPr lang="en-US" sz="1600" smtClean="0">
                <a:solidFill>
                  <a:srgbClr val="0070C0"/>
                </a:solidFill>
                <a:latin typeface="+mn-lt"/>
              </a:rPr>
              <a:t> </a:t>
            </a:r>
            <a:r>
              <a:rPr lang="ru-RU" sz="1600" smtClean="0">
                <a:solidFill>
                  <a:srgbClr val="0070C0"/>
                </a:solidFill>
                <a:latin typeface="+mn-lt"/>
              </a:rPr>
              <a:t>Экстраполяция </a:t>
            </a:r>
            <a:r>
              <a:rPr lang="ru-RU" sz="1600">
                <a:solidFill>
                  <a:srgbClr val="0070C0"/>
                </a:solidFill>
                <a:latin typeface="+mn-lt"/>
              </a:rPr>
              <a:t>оценок </a:t>
            </a:r>
            <a:r>
              <a:rPr lang="en-US" sz="1600" smtClean="0">
                <a:solidFill>
                  <a:srgbClr val="0070C0"/>
                </a:solidFill>
                <a:latin typeface="+mn-lt"/>
              </a:rPr>
              <a:t>VSL</a:t>
            </a:r>
            <a:r>
              <a:rPr lang="ru-RU" sz="1600" smtClean="0">
                <a:solidFill>
                  <a:srgbClr val="0070C0"/>
                </a:solidFill>
                <a:latin typeface="+mn-lt"/>
              </a:rPr>
              <a:t> </a:t>
            </a:r>
            <a:r>
              <a:rPr lang="ru-RU" sz="1600">
                <a:solidFill>
                  <a:srgbClr val="0070C0"/>
                </a:solidFill>
                <a:latin typeface="+mn-lt"/>
              </a:rPr>
              <a:t>для разных стран, не проводивших исследований</a:t>
            </a:r>
          </a:p>
          <a:p>
            <a:pPr marL="342900" indent="-342900">
              <a:buFont typeface="Wingdings" panose="05000000000000000000" pitchFamily="2" charset="2"/>
              <a:buChar char="q"/>
            </a:pPr>
            <a:r>
              <a:rPr lang="en-US" sz="1600" smtClean="0">
                <a:solidFill>
                  <a:srgbClr val="0070C0"/>
                </a:solidFill>
                <a:latin typeface="+mn-lt"/>
              </a:rPr>
              <a:t> VSL</a:t>
            </a:r>
            <a:r>
              <a:rPr lang="ru-RU" sz="1600" smtClean="0">
                <a:solidFill>
                  <a:srgbClr val="0070C0"/>
                </a:solidFill>
                <a:latin typeface="+mn-lt"/>
              </a:rPr>
              <a:t> </a:t>
            </a:r>
            <a:r>
              <a:rPr lang="ru-RU" sz="1600">
                <a:solidFill>
                  <a:srgbClr val="0070C0"/>
                </a:solidFill>
                <a:latin typeface="+mn-lt"/>
              </a:rPr>
              <a:t>в России находится в диапазоне 300 – 800 тысяч долларов США (в ценах 1995 года)</a:t>
            </a:r>
          </a:p>
        </p:txBody>
      </p:sp>
      <p:sp>
        <p:nvSpPr>
          <p:cNvPr id="10" name="Google Shape;235;p27"/>
          <p:cNvSpPr txBox="1">
            <a:spLocks/>
          </p:cNvSpPr>
          <p:nvPr/>
        </p:nvSpPr>
        <p:spPr>
          <a:xfrm>
            <a:off x="387842" y="2751696"/>
            <a:ext cx="3394702" cy="3405733"/>
          </a:xfrm>
          <a:prstGeom prst="rect">
            <a:avLst/>
          </a:prstGeom>
          <a:solidFill>
            <a:schemeClr val="lt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342900" indent="-342900">
              <a:buFont typeface="Wingdings" panose="05000000000000000000" pitchFamily="2" charset="2"/>
              <a:buChar char="q"/>
            </a:pPr>
            <a:r>
              <a:rPr lang="ru-RU" sz="1400" smtClean="0">
                <a:solidFill>
                  <a:srgbClr val="0070C0"/>
                </a:solidFill>
                <a:latin typeface="+mn-lt"/>
              </a:rPr>
              <a:t> ВВП </a:t>
            </a:r>
            <a:r>
              <a:rPr lang="ru-RU" sz="1400">
                <a:solidFill>
                  <a:srgbClr val="0070C0"/>
                </a:solidFill>
                <a:latin typeface="+mn-lt"/>
              </a:rPr>
              <a:t>на душу населения в России в 1995 </a:t>
            </a:r>
            <a:r>
              <a:rPr lang="ru-RU" sz="1400" smtClean="0">
                <a:solidFill>
                  <a:srgbClr val="0070C0"/>
                </a:solidFill>
                <a:latin typeface="+mn-lt"/>
              </a:rPr>
              <a:t>году составлял </a:t>
            </a:r>
            <a:r>
              <a:rPr lang="ru-RU" sz="1600" smtClean="0">
                <a:solidFill>
                  <a:srgbClr val="0070C0"/>
                </a:solidFill>
                <a:latin typeface="+mn-lt"/>
              </a:rPr>
              <a:t>$5 </a:t>
            </a:r>
            <a:r>
              <a:rPr lang="ru-RU" sz="1600">
                <a:solidFill>
                  <a:srgbClr val="0070C0"/>
                </a:solidFill>
                <a:latin typeface="+mn-lt"/>
              </a:rPr>
              <a:t>611 </a:t>
            </a:r>
            <a:r>
              <a:rPr lang="ru-RU" sz="1400" smtClean="0">
                <a:solidFill>
                  <a:srgbClr val="0070C0"/>
                </a:solidFill>
                <a:latin typeface="+mn-lt"/>
              </a:rPr>
              <a:t>(</a:t>
            </a:r>
            <a:r>
              <a:rPr lang="ru-RU" sz="1400">
                <a:solidFill>
                  <a:srgbClr val="0070C0"/>
                </a:solidFill>
                <a:latin typeface="+mn-lt"/>
              </a:rPr>
              <a:t>по ППС)</a:t>
            </a:r>
          </a:p>
          <a:p>
            <a:pPr marL="342900" indent="-342900">
              <a:buFont typeface="Wingdings" panose="05000000000000000000" pitchFamily="2" charset="2"/>
              <a:buChar char="q"/>
            </a:pPr>
            <a:r>
              <a:rPr lang="ru-RU" sz="1400" smtClean="0">
                <a:solidFill>
                  <a:srgbClr val="0070C0"/>
                </a:solidFill>
                <a:latin typeface="+mn-lt"/>
              </a:rPr>
              <a:t> ВВП на душу населения в России в 2017 году составляет </a:t>
            </a:r>
            <a:r>
              <a:rPr lang="ru-RU" sz="1600" smtClean="0">
                <a:solidFill>
                  <a:srgbClr val="0070C0"/>
                </a:solidFill>
                <a:latin typeface="+mn-lt"/>
              </a:rPr>
              <a:t>$ </a:t>
            </a:r>
            <a:r>
              <a:rPr lang="ru-RU" sz="1600">
                <a:solidFill>
                  <a:srgbClr val="0070C0"/>
                </a:solidFill>
                <a:latin typeface="+mn-lt"/>
              </a:rPr>
              <a:t>25 995 </a:t>
            </a:r>
            <a:r>
              <a:rPr lang="ru-RU" sz="1400">
                <a:solidFill>
                  <a:srgbClr val="0070C0"/>
                </a:solidFill>
                <a:latin typeface="+mn-lt"/>
              </a:rPr>
              <a:t>(по ППС</a:t>
            </a:r>
            <a:r>
              <a:rPr lang="ru-RU" sz="1400" smtClean="0">
                <a:solidFill>
                  <a:srgbClr val="0070C0"/>
                </a:solidFill>
                <a:latin typeface="+mn-lt"/>
              </a:rPr>
              <a:t>)</a:t>
            </a:r>
            <a:endParaRPr lang="en-US" sz="1400" smtClean="0">
              <a:solidFill>
                <a:srgbClr val="0070C0"/>
              </a:solidFill>
              <a:latin typeface="+mn-lt"/>
            </a:endParaRPr>
          </a:p>
          <a:p>
            <a:pPr marL="342900" indent="-342900">
              <a:buFont typeface="Wingdings" panose="05000000000000000000" pitchFamily="2" charset="2"/>
              <a:buChar char="q"/>
            </a:pPr>
            <a:r>
              <a:rPr lang="ru-RU" sz="1400" smtClean="0">
                <a:solidFill>
                  <a:srgbClr val="0070C0"/>
                </a:solidFill>
                <a:latin typeface="+mn-lt"/>
              </a:rPr>
              <a:t> Курс ППС 24,11 руб.</a:t>
            </a:r>
            <a:endParaRPr lang="ru-RU" sz="1400">
              <a:solidFill>
                <a:srgbClr val="0070C0"/>
              </a:solidFill>
              <a:latin typeface="+mn-lt"/>
            </a:endParaRPr>
          </a:p>
          <a:p>
            <a:pPr marL="342900" indent="-342900">
              <a:buFont typeface="Wingdings" panose="05000000000000000000" pitchFamily="2" charset="2"/>
              <a:buChar char="q"/>
            </a:pPr>
            <a:r>
              <a:rPr lang="ru-RU" sz="2400" smtClean="0">
                <a:solidFill>
                  <a:srgbClr val="0070C0"/>
                </a:solidFill>
                <a:latin typeface="+mn-lt"/>
              </a:rPr>
              <a:t> </a:t>
            </a:r>
            <a:r>
              <a:rPr lang="ru-RU" sz="1800" smtClean="0">
                <a:solidFill>
                  <a:srgbClr val="002060"/>
                </a:solidFill>
                <a:latin typeface="+mn-lt"/>
              </a:rPr>
              <a:t>Оценка для России:</a:t>
            </a:r>
          </a:p>
          <a:p>
            <a:pPr marL="0" indent="0">
              <a:buNone/>
            </a:pPr>
            <a:r>
              <a:rPr lang="ru-RU" sz="1800" smtClean="0">
                <a:solidFill>
                  <a:srgbClr val="002060"/>
                </a:solidFill>
                <a:latin typeface="+mn-lt"/>
              </a:rPr>
              <a:t>    	</a:t>
            </a:r>
            <a:r>
              <a:rPr lang="en-US" sz="1800" smtClean="0">
                <a:solidFill>
                  <a:srgbClr val="002060"/>
                </a:solidFill>
                <a:latin typeface="+mn-lt"/>
              </a:rPr>
              <a:t>VSL ≈ $ 3,5 </a:t>
            </a:r>
            <a:r>
              <a:rPr lang="ru-RU" sz="1800" smtClean="0">
                <a:solidFill>
                  <a:srgbClr val="002060"/>
                </a:solidFill>
                <a:latin typeface="+mn-lt"/>
              </a:rPr>
              <a:t>млн</a:t>
            </a:r>
            <a:r>
              <a:rPr lang="en-US" sz="1800" smtClean="0">
                <a:solidFill>
                  <a:srgbClr val="002060"/>
                </a:solidFill>
                <a:latin typeface="+mn-lt"/>
              </a:rPr>
              <a:t> </a:t>
            </a:r>
            <a:endParaRPr lang="ru-RU" sz="1800" smtClean="0">
              <a:solidFill>
                <a:srgbClr val="002060"/>
              </a:solidFill>
              <a:latin typeface="+mn-lt"/>
            </a:endParaRPr>
          </a:p>
          <a:p>
            <a:pPr marL="0" indent="0">
              <a:buNone/>
            </a:pPr>
            <a:r>
              <a:rPr lang="ru-RU" sz="1800">
                <a:solidFill>
                  <a:srgbClr val="002060"/>
                </a:solidFill>
                <a:latin typeface="+mn-lt"/>
              </a:rPr>
              <a:t>  </a:t>
            </a:r>
            <a:r>
              <a:rPr lang="ru-RU" sz="1800" smtClean="0">
                <a:solidFill>
                  <a:srgbClr val="002060"/>
                </a:solidFill>
                <a:latin typeface="+mn-lt"/>
              </a:rPr>
              <a:t>  	или </a:t>
            </a:r>
            <a:r>
              <a:rPr lang="en-US" sz="1800" smtClean="0">
                <a:solidFill>
                  <a:srgbClr val="002060"/>
                </a:solidFill>
                <a:latin typeface="+mn-lt"/>
              </a:rPr>
              <a:t>84 </a:t>
            </a:r>
            <a:r>
              <a:rPr lang="ru-RU" sz="1800" smtClean="0">
                <a:solidFill>
                  <a:srgbClr val="002060"/>
                </a:solidFill>
                <a:latin typeface="+mn-lt"/>
              </a:rPr>
              <a:t>млн руб.</a:t>
            </a:r>
            <a:endParaRPr lang="ru-RU" sz="1800">
              <a:solidFill>
                <a:srgbClr val="002060"/>
              </a:solidFill>
              <a:latin typeface="+mn-lt"/>
            </a:endParaRPr>
          </a:p>
        </p:txBody>
      </p:sp>
      <p:sp>
        <p:nvSpPr>
          <p:cNvPr id="11" name="Овал 10"/>
          <p:cNvSpPr/>
          <p:nvPr/>
        </p:nvSpPr>
        <p:spPr>
          <a:xfrm>
            <a:off x="9010650" y="4316451"/>
            <a:ext cx="266700" cy="276225"/>
          </a:xfrm>
          <a:prstGeom prst="ellipse">
            <a:avLst/>
          </a:prstGeom>
          <a:solidFill>
            <a:srgbClr val="FF0000">
              <a:alpha val="34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ru-RU" sz="1100"/>
          </a:p>
        </p:txBody>
      </p:sp>
    </p:spTree>
    <p:extLst>
      <p:ext uri="{BB962C8B-B14F-4D97-AF65-F5344CB8AC3E}">
        <p14:creationId xmlns:p14="http://schemas.microsoft.com/office/powerpoint/2010/main" val="188920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11" name="image2.png"/>
          <p:cNvPicPr/>
          <p:nvPr/>
        </p:nvPicPr>
        <p:blipFill>
          <a:blip r:embed="rId3"/>
          <a:srcRect/>
          <a:stretch>
            <a:fillRect/>
          </a:stretch>
        </p:blipFill>
        <p:spPr>
          <a:xfrm>
            <a:off x="4896833" y="2861207"/>
            <a:ext cx="6540579" cy="3711920"/>
          </a:xfrm>
          <a:prstGeom prst="rect">
            <a:avLst/>
          </a:prstGeom>
          <a:ln/>
        </p:spPr>
      </p:pic>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24</a:t>
            </a:fld>
            <a:endParaRPr/>
          </a:p>
        </p:txBody>
      </p:sp>
      <p:sp>
        <p:nvSpPr>
          <p:cNvPr id="8" name="Google Shape;235;p27"/>
          <p:cNvSpPr txBox="1">
            <a:spLocks/>
          </p:cNvSpPr>
          <p:nvPr/>
        </p:nvSpPr>
        <p:spPr>
          <a:xfrm>
            <a:off x="357739" y="246758"/>
            <a:ext cx="11492569" cy="2614449"/>
          </a:xfrm>
          <a:prstGeom prst="rect">
            <a:avLst/>
          </a:prstGeom>
          <a:solidFill>
            <a:schemeClr val="lt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indent="0">
              <a:buNone/>
            </a:pPr>
            <a:r>
              <a:rPr lang="ru-RU" sz="2000" b="1" smtClean="0">
                <a:solidFill>
                  <a:srgbClr val="0070C0"/>
                </a:solidFill>
                <a:latin typeface="+mn-lt"/>
              </a:rPr>
              <a:t>                                     </a:t>
            </a:r>
            <a:r>
              <a:rPr lang="ru-RU" sz="2000" b="1" smtClean="0">
                <a:solidFill>
                  <a:srgbClr val="002060"/>
                </a:solidFill>
                <a:latin typeface="+mn-lt"/>
              </a:rPr>
              <a:t>Исследование ОЭСР </a:t>
            </a:r>
            <a:r>
              <a:rPr lang="ru-RU" sz="2000" b="1">
                <a:solidFill>
                  <a:srgbClr val="002060"/>
                </a:solidFill>
                <a:latin typeface="+mn-lt"/>
              </a:rPr>
              <a:t>(OECD</a:t>
            </a:r>
            <a:r>
              <a:rPr lang="ru-RU" sz="2000" b="1" smtClean="0">
                <a:solidFill>
                  <a:srgbClr val="002060"/>
                </a:solidFill>
                <a:latin typeface="+mn-lt"/>
              </a:rPr>
              <a:t>), 2011 год</a:t>
            </a:r>
          </a:p>
          <a:p>
            <a:pPr marL="0" indent="0">
              <a:buNone/>
            </a:pPr>
            <a:r>
              <a:rPr lang="ru-RU" sz="800" b="1" smtClean="0">
                <a:solidFill>
                  <a:srgbClr val="0070C0"/>
                </a:solidFill>
              </a:rPr>
              <a:t> </a:t>
            </a:r>
          </a:p>
          <a:p>
            <a:pPr marL="622300" indent="-354013">
              <a:buFont typeface="Wingdings" panose="05000000000000000000" pitchFamily="2" charset="2"/>
              <a:buChar char="q"/>
            </a:pPr>
            <a:r>
              <a:rPr lang="ru-RU" sz="1600" smtClean="0">
                <a:solidFill>
                  <a:srgbClr val="0070C0"/>
                </a:solidFill>
                <a:latin typeface="+mn-lt"/>
              </a:rPr>
              <a:t> В исследовании участвовали 25 стран, выполнено более </a:t>
            </a:r>
            <a:r>
              <a:rPr lang="ru-RU" sz="1600">
                <a:solidFill>
                  <a:srgbClr val="0070C0"/>
                </a:solidFill>
                <a:latin typeface="+mn-lt"/>
              </a:rPr>
              <a:t>900 наблюдений</a:t>
            </a:r>
          </a:p>
          <a:p>
            <a:pPr marL="622300" indent="-354013">
              <a:buFont typeface="Wingdings" panose="05000000000000000000" pitchFamily="2" charset="2"/>
              <a:buChar char="q"/>
            </a:pPr>
            <a:r>
              <a:rPr lang="ru-RU" sz="1600" smtClean="0">
                <a:solidFill>
                  <a:srgbClr val="0070C0"/>
                </a:solidFill>
                <a:latin typeface="+mn-lt"/>
              </a:rPr>
              <a:t> Диапазон </a:t>
            </a:r>
            <a:r>
              <a:rPr lang="en-US" sz="1600" smtClean="0">
                <a:solidFill>
                  <a:srgbClr val="0070C0"/>
                </a:solidFill>
                <a:latin typeface="+mn-lt"/>
              </a:rPr>
              <a:t>VSL</a:t>
            </a:r>
            <a:r>
              <a:rPr lang="ru-RU" sz="1600" smtClean="0">
                <a:solidFill>
                  <a:srgbClr val="0070C0"/>
                </a:solidFill>
                <a:latin typeface="+mn-lt"/>
              </a:rPr>
              <a:t> </a:t>
            </a:r>
            <a:r>
              <a:rPr lang="ru-RU" sz="1600">
                <a:solidFill>
                  <a:srgbClr val="0070C0"/>
                </a:solidFill>
                <a:latin typeface="+mn-lt"/>
              </a:rPr>
              <a:t>от $ 4 450 (Бангладеш) до $ 206 474 000 (Новая Зеландия)</a:t>
            </a:r>
          </a:p>
          <a:p>
            <a:pPr marL="622300" indent="-354013">
              <a:buFont typeface="Wingdings" panose="05000000000000000000" pitchFamily="2" charset="2"/>
              <a:buChar char="q"/>
            </a:pPr>
            <a:r>
              <a:rPr lang="ru-RU" sz="1600" smtClean="0">
                <a:solidFill>
                  <a:srgbClr val="0070C0"/>
                </a:solidFill>
                <a:latin typeface="+mn-lt"/>
              </a:rPr>
              <a:t> Довольно </a:t>
            </a:r>
            <a:r>
              <a:rPr lang="ru-RU" sz="1600">
                <a:solidFill>
                  <a:srgbClr val="0070C0"/>
                </a:solidFill>
                <a:latin typeface="+mn-lt"/>
              </a:rPr>
              <a:t>низкие результаты: Китай, Индия (порядка $ 100 000)</a:t>
            </a:r>
            <a:endParaRPr lang="en-US" sz="1600" smtClean="0">
              <a:solidFill>
                <a:srgbClr val="0070C0"/>
              </a:solidFill>
              <a:latin typeface="+mn-lt"/>
            </a:endParaRPr>
          </a:p>
          <a:p>
            <a:pPr marL="622300" indent="-354013">
              <a:buFont typeface="Wingdings" panose="05000000000000000000" pitchFamily="2" charset="2"/>
              <a:buChar char="q"/>
            </a:pPr>
            <a:r>
              <a:rPr lang="ru-RU" sz="1600" smtClean="0">
                <a:solidFill>
                  <a:srgbClr val="0070C0"/>
                </a:solidFill>
                <a:latin typeface="+mn-lt"/>
              </a:rPr>
              <a:t> Значения </a:t>
            </a:r>
            <a:r>
              <a:rPr lang="ru-RU" sz="1600">
                <a:solidFill>
                  <a:srgbClr val="0070C0"/>
                </a:solidFill>
                <a:latin typeface="+mn-lt"/>
              </a:rPr>
              <a:t>в некоторых странах с невысоким ВВП на душу </a:t>
            </a:r>
            <a:r>
              <a:rPr lang="ru-RU" sz="1600" smtClean="0">
                <a:solidFill>
                  <a:srgbClr val="0070C0"/>
                </a:solidFill>
                <a:latin typeface="+mn-lt"/>
              </a:rPr>
              <a:t>населения</a:t>
            </a:r>
            <a:r>
              <a:rPr lang="en-US" sz="1600" smtClean="0">
                <a:solidFill>
                  <a:srgbClr val="0070C0"/>
                </a:solidFill>
                <a:latin typeface="+mn-lt"/>
              </a:rPr>
              <a:t> </a:t>
            </a:r>
            <a:r>
              <a:rPr lang="ru-RU" sz="1600">
                <a:solidFill>
                  <a:srgbClr val="0070C0"/>
                </a:solidFill>
                <a:latin typeface="+mn-lt"/>
              </a:rPr>
              <a:t>(Бразилия, Таиланд, Польша и др</a:t>
            </a:r>
            <a:r>
              <a:rPr lang="ru-RU" sz="1600" smtClean="0">
                <a:solidFill>
                  <a:srgbClr val="0070C0"/>
                </a:solidFill>
                <a:latin typeface="+mn-lt"/>
              </a:rPr>
              <a:t>.) </a:t>
            </a:r>
            <a:r>
              <a:rPr lang="ru-RU" sz="1600">
                <a:solidFill>
                  <a:srgbClr val="0070C0"/>
                </a:solidFill>
                <a:latin typeface="+mn-lt"/>
              </a:rPr>
              <a:t>сопоставимы со значениями в развитых странах </a:t>
            </a:r>
            <a:endParaRPr lang="en-US" sz="1600" smtClean="0">
              <a:solidFill>
                <a:srgbClr val="0070C0"/>
              </a:solidFill>
              <a:latin typeface="+mn-lt"/>
            </a:endParaRPr>
          </a:p>
          <a:p>
            <a:pPr marL="622300" indent="-354013">
              <a:buFont typeface="Wingdings" panose="05000000000000000000" pitchFamily="2" charset="2"/>
              <a:buChar char="q"/>
            </a:pPr>
            <a:r>
              <a:rPr lang="ru-RU" sz="1600" smtClean="0">
                <a:solidFill>
                  <a:srgbClr val="0070C0"/>
                </a:solidFill>
                <a:latin typeface="+mn-lt"/>
              </a:rPr>
              <a:t> В </a:t>
            </a:r>
            <a:r>
              <a:rPr lang="ru-RU" sz="1600">
                <a:solidFill>
                  <a:srgbClr val="0070C0"/>
                </a:solidFill>
                <a:latin typeface="+mn-lt"/>
              </a:rPr>
              <a:t>расчете учтены результаты 854 </a:t>
            </a:r>
            <a:r>
              <a:rPr lang="ru-RU" sz="1600" smtClean="0">
                <a:solidFill>
                  <a:srgbClr val="0070C0"/>
                </a:solidFill>
                <a:latin typeface="+mn-lt"/>
              </a:rPr>
              <a:t>наблюдений; учтены </a:t>
            </a:r>
            <a:r>
              <a:rPr lang="ru-RU" sz="1600">
                <a:solidFill>
                  <a:srgbClr val="0070C0"/>
                </a:solidFill>
                <a:latin typeface="+mn-lt"/>
              </a:rPr>
              <a:t>значения в диапазоне от $ 57 600 до $ 62 813 </a:t>
            </a:r>
            <a:r>
              <a:rPr lang="ru-RU" sz="1600" smtClean="0">
                <a:solidFill>
                  <a:srgbClr val="0070C0"/>
                </a:solidFill>
                <a:latin typeface="+mn-lt"/>
              </a:rPr>
              <a:t>000</a:t>
            </a:r>
            <a:endParaRPr lang="ru-RU" sz="1600">
              <a:solidFill>
                <a:srgbClr val="0070C0"/>
              </a:solidFill>
              <a:latin typeface="+mn-lt"/>
            </a:endParaRPr>
          </a:p>
        </p:txBody>
      </p:sp>
      <p:sp>
        <p:nvSpPr>
          <p:cNvPr id="12" name="Google Shape;235;p27"/>
          <p:cNvSpPr txBox="1">
            <a:spLocks/>
          </p:cNvSpPr>
          <p:nvPr/>
        </p:nvSpPr>
        <p:spPr>
          <a:xfrm>
            <a:off x="627918" y="2915093"/>
            <a:ext cx="4479930" cy="3116932"/>
          </a:xfrm>
          <a:prstGeom prst="rect">
            <a:avLst/>
          </a:prstGeom>
          <a:solidFill>
            <a:schemeClr val="lt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342900" indent="-342900">
              <a:buFont typeface="Wingdings" panose="05000000000000000000" pitchFamily="2" charset="2"/>
              <a:buChar char="q"/>
            </a:pPr>
            <a:r>
              <a:rPr lang="ru-RU" sz="1600" smtClean="0">
                <a:solidFill>
                  <a:srgbClr val="0070C0"/>
                </a:solidFill>
                <a:latin typeface="+mn-lt"/>
              </a:rPr>
              <a:t> Среднее </a:t>
            </a:r>
            <a:r>
              <a:rPr lang="ru-RU" sz="1600">
                <a:solidFill>
                  <a:srgbClr val="0070C0"/>
                </a:solidFill>
                <a:latin typeface="+mn-lt"/>
              </a:rPr>
              <a:t>значение $ 6 256 000</a:t>
            </a:r>
          </a:p>
          <a:p>
            <a:pPr marL="342900" indent="-342900">
              <a:buFont typeface="Wingdings" panose="05000000000000000000" pitchFamily="2" charset="2"/>
              <a:buChar char="q"/>
            </a:pPr>
            <a:r>
              <a:rPr lang="ru-RU" sz="1600">
                <a:solidFill>
                  <a:srgbClr val="0070C0"/>
                </a:solidFill>
                <a:latin typeface="+mn-lt"/>
              </a:rPr>
              <a:t> </a:t>
            </a:r>
            <a:r>
              <a:rPr lang="ru-RU" sz="1600" smtClean="0">
                <a:solidFill>
                  <a:srgbClr val="0070C0"/>
                </a:solidFill>
                <a:latin typeface="+mn-lt"/>
              </a:rPr>
              <a:t>Медианное </a:t>
            </a:r>
            <a:r>
              <a:rPr lang="ru-RU" sz="1600">
                <a:solidFill>
                  <a:srgbClr val="0070C0"/>
                </a:solidFill>
                <a:latin typeface="+mn-lt"/>
              </a:rPr>
              <a:t>значение $ 2 814 000</a:t>
            </a:r>
          </a:p>
          <a:p>
            <a:pPr marL="342900" indent="-342900">
              <a:buFont typeface="Wingdings" panose="05000000000000000000" pitchFamily="2" charset="2"/>
              <a:buChar char="q"/>
            </a:pPr>
            <a:endParaRPr lang="ru-RU" sz="2000" smtClean="0">
              <a:solidFill>
                <a:srgbClr val="0070C0"/>
              </a:solidFill>
            </a:endParaRPr>
          </a:p>
          <a:p>
            <a:pPr marL="342900" indent="-342900">
              <a:buFont typeface="Wingdings" panose="05000000000000000000" pitchFamily="2" charset="2"/>
              <a:buChar char="q"/>
            </a:pPr>
            <a:endParaRPr lang="ru-RU" sz="2000">
              <a:solidFill>
                <a:srgbClr val="0070C0"/>
              </a:solidFill>
            </a:endParaRPr>
          </a:p>
          <a:p>
            <a:pPr marL="342900" indent="-342900">
              <a:buFont typeface="Wingdings" panose="05000000000000000000" pitchFamily="2" charset="2"/>
              <a:buChar char="q"/>
            </a:pPr>
            <a:endParaRPr lang="ru-RU" sz="2000">
              <a:solidFill>
                <a:srgbClr val="0070C0"/>
              </a:solidFill>
            </a:endParaRPr>
          </a:p>
          <a:p>
            <a:pPr marL="342900" indent="-342900">
              <a:buFont typeface="Wingdings" panose="05000000000000000000" pitchFamily="2" charset="2"/>
              <a:buChar char="q"/>
            </a:pPr>
            <a:r>
              <a:rPr lang="ru-RU" sz="1800">
                <a:solidFill>
                  <a:srgbClr val="002060"/>
                </a:solidFill>
                <a:latin typeface="+mn-lt"/>
              </a:rPr>
              <a:t>Оценка </a:t>
            </a:r>
            <a:r>
              <a:rPr lang="ru-RU" sz="1800" smtClean="0">
                <a:solidFill>
                  <a:srgbClr val="002060"/>
                </a:solidFill>
                <a:latin typeface="+mn-lt"/>
              </a:rPr>
              <a:t>для </a:t>
            </a:r>
            <a:r>
              <a:rPr lang="ru-RU" sz="1800">
                <a:solidFill>
                  <a:srgbClr val="002060"/>
                </a:solidFill>
                <a:latin typeface="+mn-lt"/>
              </a:rPr>
              <a:t>России :</a:t>
            </a:r>
          </a:p>
          <a:p>
            <a:pPr marL="0" indent="0">
              <a:buNone/>
            </a:pPr>
            <a:r>
              <a:rPr lang="en-US" sz="1800" smtClean="0">
                <a:solidFill>
                  <a:srgbClr val="002060"/>
                </a:solidFill>
                <a:latin typeface="+mn-lt"/>
              </a:rPr>
              <a:t>       </a:t>
            </a:r>
            <a:r>
              <a:rPr lang="ru-RU" sz="1800" smtClean="0">
                <a:solidFill>
                  <a:srgbClr val="002060"/>
                </a:solidFill>
                <a:latin typeface="+mn-lt"/>
              </a:rPr>
              <a:t>VSL</a:t>
            </a:r>
            <a:r>
              <a:rPr lang="ru-RU" sz="1800">
                <a:solidFill>
                  <a:srgbClr val="002060"/>
                </a:solidFill>
                <a:latin typeface="+mn-lt"/>
              </a:rPr>
              <a:t>≈ $ </a:t>
            </a:r>
            <a:r>
              <a:rPr lang="ru-RU" sz="1800" smtClean="0">
                <a:solidFill>
                  <a:srgbClr val="002060"/>
                </a:solidFill>
                <a:latin typeface="+mn-lt"/>
              </a:rPr>
              <a:t>2,</a:t>
            </a:r>
            <a:r>
              <a:rPr lang="en-US" sz="1800" smtClean="0">
                <a:solidFill>
                  <a:srgbClr val="002060"/>
                </a:solidFill>
                <a:latin typeface="+mn-lt"/>
              </a:rPr>
              <a:t>7</a:t>
            </a:r>
            <a:r>
              <a:rPr lang="ru-RU" sz="1800" smtClean="0">
                <a:solidFill>
                  <a:srgbClr val="002060"/>
                </a:solidFill>
                <a:latin typeface="+mn-lt"/>
              </a:rPr>
              <a:t> </a:t>
            </a:r>
            <a:r>
              <a:rPr lang="ru-RU" sz="1800">
                <a:solidFill>
                  <a:srgbClr val="002060"/>
                </a:solidFill>
                <a:latin typeface="+mn-lt"/>
              </a:rPr>
              <a:t>млн </a:t>
            </a:r>
            <a:endParaRPr lang="ru-RU" sz="1800" smtClean="0">
              <a:solidFill>
                <a:srgbClr val="002060"/>
              </a:solidFill>
              <a:latin typeface="+mn-lt"/>
            </a:endParaRPr>
          </a:p>
          <a:p>
            <a:pPr marL="0" indent="0">
              <a:buNone/>
            </a:pPr>
            <a:r>
              <a:rPr lang="ru-RU" sz="1800" smtClean="0">
                <a:solidFill>
                  <a:srgbClr val="002060"/>
                </a:solidFill>
                <a:latin typeface="+mn-lt"/>
              </a:rPr>
              <a:t>       или </a:t>
            </a:r>
            <a:r>
              <a:rPr lang="ru-RU" sz="1800">
                <a:solidFill>
                  <a:srgbClr val="002060"/>
                </a:solidFill>
                <a:latin typeface="+mn-lt"/>
              </a:rPr>
              <a:t>65 млн руб</a:t>
            </a:r>
            <a:r>
              <a:rPr lang="ru-RU" sz="1800">
                <a:solidFill>
                  <a:srgbClr val="0070C0"/>
                </a:solidFill>
                <a:latin typeface="+mn-lt"/>
              </a:rPr>
              <a:t>.</a:t>
            </a:r>
          </a:p>
          <a:p>
            <a:pPr marL="0" indent="0">
              <a:buNone/>
            </a:pPr>
            <a:endParaRPr lang="ru-RU" sz="2400">
              <a:solidFill>
                <a:srgbClr val="0070C0"/>
              </a:solidFill>
            </a:endParaRPr>
          </a:p>
        </p:txBody>
      </p:sp>
      <p:sp>
        <p:nvSpPr>
          <p:cNvPr id="6" name="Овал 5"/>
          <p:cNvSpPr/>
          <p:nvPr/>
        </p:nvSpPr>
        <p:spPr>
          <a:xfrm>
            <a:off x="8534400" y="4548553"/>
            <a:ext cx="152400" cy="164123"/>
          </a:xfrm>
          <a:prstGeom prst="ellipse">
            <a:avLst/>
          </a:prstGeom>
          <a:solidFill>
            <a:srgbClr val="FF0000">
              <a:alpha val="34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ru-RU" sz="1100"/>
          </a:p>
        </p:txBody>
      </p:sp>
    </p:spTree>
    <p:extLst>
      <p:ext uri="{BB962C8B-B14F-4D97-AF65-F5344CB8AC3E}">
        <p14:creationId xmlns:p14="http://schemas.microsoft.com/office/powerpoint/2010/main" val="22807039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25</a:t>
            </a:fld>
            <a:endParaRPr/>
          </a:p>
        </p:txBody>
      </p:sp>
      <p:sp>
        <p:nvSpPr>
          <p:cNvPr id="8" name="Google Shape;235;p27"/>
          <p:cNvSpPr txBox="1">
            <a:spLocks/>
          </p:cNvSpPr>
          <p:nvPr/>
        </p:nvSpPr>
        <p:spPr>
          <a:xfrm>
            <a:off x="357739" y="246758"/>
            <a:ext cx="11492569" cy="5783652"/>
          </a:xfrm>
          <a:prstGeom prst="rect">
            <a:avLst/>
          </a:prstGeom>
          <a:solidFill>
            <a:schemeClr val="lt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419100" algn="l" rtl="0">
              <a:lnSpc>
                <a:spcPct val="100000"/>
              </a:lnSpc>
              <a:spcBef>
                <a:spcPts val="600"/>
              </a:spcBef>
              <a:spcAft>
                <a:spcPts val="0"/>
              </a:spcAft>
              <a:buClr>
                <a:srgbClr val="677480"/>
              </a:buClr>
              <a:buSzPts val="3000"/>
              <a:buFont typeface="Lato"/>
              <a:buChar char="▷"/>
              <a:defRPr sz="3000" b="0" i="0" u="none" strike="noStrike" cap="none">
                <a:solidFill>
                  <a:srgbClr val="677480"/>
                </a:solidFill>
                <a:latin typeface="Lato"/>
                <a:ea typeface="Lato"/>
                <a:cs typeface="Lato"/>
                <a:sym typeface="Lato"/>
              </a:defRPr>
            </a:lvl1pPr>
            <a:lvl2pPr marL="914400" marR="0" lvl="1"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2pPr>
            <a:lvl3pPr marL="1371600" marR="0" lvl="2" indent="-381000" algn="l" rtl="0">
              <a:lnSpc>
                <a:spcPct val="100000"/>
              </a:lnSpc>
              <a:spcBef>
                <a:spcPts val="0"/>
              </a:spcBef>
              <a:spcAft>
                <a:spcPts val="0"/>
              </a:spcAft>
              <a:buClr>
                <a:srgbClr val="677480"/>
              </a:buClr>
              <a:buSzPts val="2400"/>
              <a:buFont typeface="Lato"/>
              <a:buChar char="■"/>
              <a:defRPr sz="2400" b="0" i="0" u="none" strike="noStrike" cap="none">
                <a:solidFill>
                  <a:srgbClr val="677480"/>
                </a:solidFill>
                <a:latin typeface="Lato"/>
                <a:ea typeface="Lato"/>
                <a:cs typeface="Lato"/>
                <a:sym typeface="Lato"/>
              </a:defRPr>
            </a:lvl3pPr>
            <a:lvl4pPr marL="1828800" marR="0" lvl="3"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4pPr>
            <a:lvl5pPr marL="2286000" marR="0" lvl="4"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5pPr>
            <a:lvl6pPr marL="2743200" marR="0" lvl="5"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6pPr>
            <a:lvl7pPr marL="3200400" marR="0" lvl="6"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7pPr>
            <a:lvl8pPr marL="3657600" marR="0" lvl="7"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8pPr>
            <a:lvl9pPr marL="4114800" marR="0" lvl="8" indent="-342900" algn="l" rtl="0">
              <a:lnSpc>
                <a:spcPct val="100000"/>
              </a:lnSpc>
              <a:spcBef>
                <a:spcPts val="0"/>
              </a:spcBef>
              <a:spcAft>
                <a:spcPts val="0"/>
              </a:spcAft>
              <a:buClr>
                <a:srgbClr val="677480"/>
              </a:buClr>
              <a:buSzPts val="1800"/>
              <a:buFont typeface="Lato"/>
              <a:buChar char="■"/>
              <a:defRPr sz="1800" b="0" i="0" u="none" strike="noStrike" cap="none">
                <a:solidFill>
                  <a:srgbClr val="677480"/>
                </a:solidFill>
                <a:latin typeface="Lato"/>
                <a:ea typeface="Lato"/>
                <a:cs typeface="Lato"/>
                <a:sym typeface="Lato"/>
              </a:defRPr>
            </a:lvl9pPr>
          </a:lstStyle>
          <a:p>
            <a:pPr marL="0" indent="0" algn="ctr">
              <a:buNone/>
            </a:pPr>
            <a:r>
              <a:rPr lang="ru-RU" sz="2000" b="1" smtClean="0">
                <a:solidFill>
                  <a:srgbClr val="002060"/>
                </a:solidFill>
                <a:latin typeface="+mn-lt"/>
              </a:rPr>
              <a:t>Исследования </a:t>
            </a:r>
            <a:r>
              <a:rPr lang="ru-RU" sz="2000" b="1">
                <a:solidFill>
                  <a:srgbClr val="002060"/>
                </a:solidFill>
                <a:latin typeface="+mn-lt"/>
              </a:rPr>
              <a:t>в Финансовом университете при Правительстве </a:t>
            </a:r>
            <a:r>
              <a:rPr lang="ru-RU" sz="2000" b="1" smtClean="0">
                <a:solidFill>
                  <a:srgbClr val="002060"/>
                </a:solidFill>
                <a:latin typeface="+mn-lt"/>
              </a:rPr>
              <a:t>РФ</a:t>
            </a:r>
          </a:p>
          <a:p>
            <a:pPr marL="0" indent="0">
              <a:buNone/>
            </a:pPr>
            <a:r>
              <a:rPr lang="ru-RU" sz="800" b="1" smtClean="0">
                <a:solidFill>
                  <a:srgbClr val="0070C0"/>
                </a:solidFill>
              </a:rPr>
              <a:t> </a:t>
            </a:r>
          </a:p>
          <a:p>
            <a:pPr marL="622300" indent="-354013">
              <a:lnSpc>
                <a:spcPct val="120000"/>
              </a:lnSpc>
              <a:buFont typeface="Wingdings" panose="05000000000000000000" pitchFamily="2" charset="2"/>
              <a:buChar char="q"/>
            </a:pPr>
            <a:r>
              <a:rPr lang="ru-RU" sz="1600">
                <a:solidFill>
                  <a:srgbClr val="0070C0"/>
                </a:solidFill>
                <a:latin typeface="+mn-lt"/>
              </a:rPr>
              <a:t> </a:t>
            </a:r>
            <a:r>
              <a:rPr lang="ru-RU" sz="2000">
                <a:solidFill>
                  <a:srgbClr val="0070C0"/>
                </a:solidFill>
                <a:latin typeface="+mn-lt"/>
              </a:rPr>
              <a:t>С 2015 года реализуется исследовательский проект, посвященный оценке ССЖ, которая </a:t>
            </a:r>
            <a:r>
              <a:rPr lang="ru-RU" sz="2000" smtClean="0">
                <a:solidFill>
                  <a:srgbClr val="0070C0"/>
                </a:solidFill>
                <a:latin typeface="+mn-lt"/>
              </a:rPr>
              <a:t>«определяется </a:t>
            </a:r>
            <a:r>
              <a:rPr lang="ru-RU" sz="2000">
                <a:solidFill>
                  <a:srgbClr val="0070C0"/>
                </a:solidFill>
                <a:latin typeface="+mn-lt"/>
              </a:rPr>
              <a:t>с учетом морального ущерба семьям </a:t>
            </a:r>
            <a:r>
              <a:rPr lang="ru-RU" sz="2000" smtClean="0">
                <a:solidFill>
                  <a:srgbClr val="0070C0"/>
                </a:solidFill>
                <a:latin typeface="+mn-lt"/>
              </a:rPr>
              <a:t>пострадавших» </a:t>
            </a:r>
            <a:endParaRPr lang="ru-RU" sz="2000">
              <a:solidFill>
                <a:srgbClr val="0070C0"/>
              </a:solidFill>
              <a:latin typeface="+mn-lt"/>
            </a:endParaRPr>
          </a:p>
          <a:p>
            <a:pPr marL="622300" indent="-354013">
              <a:lnSpc>
                <a:spcPct val="120000"/>
              </a:lnSpc>
              <a:buFont typeface="Wingdings" panose="05000000000000000000" pitchFamily="2" charset="2"/>
              <a:buChar char="q"/>
            </a:pPr>
            <a:r>
              <a:rPr lang="ru-RU" sz="2000" smtClean="0">
                <a:solidFill>
                  <a:srgbClr val="0070C0"/>
                </a:solidFill>
                <a:latin typeface="+mn-lt"/>
              </a:rPr>
              <a:t> Руководитель </a:t>
            </a:r>
            <a:r>
              <a:rPr lang="ru-RU" sz="2000">
                <a:solidFill>
                  <a:srgbClr val="0070C0"/>
                </a:solidFill>
                <a:latin typeface="+mn-lt"/>
              </a:rPr>
              <a:t>исследования - Проректор Финансового университета при Правительстве РФ, д.э.н. Алексей Николаевич </a:t>
            </a:r>
            <a:r>
              <a:rPr lang="ru-RU" sz="2000" smtClean="0">
                <a:solidFill>
                  <a:srgbClr val="0070C0"/>
                </a:solidFill>
                <a:latin typeface="+mn-lt"/>
              </a:rPr>
              <a:t>Зубец</a:t>
            </a:r>
            <a:endParaRPr lang="ru-RU" sz="2000">
              <a:solidFill>
                <a:srgbClr val="0070C0"/>
              </a:solidFill>
              <a:latin typeface="+mn-lt"/>
            </a:endParaRPr>
          </a:p>
          <a:p>
            <a:pPr marL="622300" indent="-354013">
              <a:lnSpc>
                <a:spcPct val="120000"/>
              </a:lnSpc>
              <a:buFont typeface="Wingdings" panose="05000000000000000000" pitchFamily="2" charset="2"/>
              <a:buChar char="q"/>
            </a:pPr>
            <a:r>
              <a:rPr lang="ru-RU" sz="2000" smtClean="0">
                <a:solidFill>
                  <a:srgbClr val="0070C0"/>
                </a:solidFill>
                <a:latin typeface="+mn-lt"/>
              </a:rPr>
              <a:t> Разработана </a:t>
            </a:r>
            <a:r>
              <a:rPr lang="ru-RU" sz="2000">
                <a:solidFill>
                  <a:srgbClr val="0070C0"/>
                </a:solidFill>
                <a:latin typeface="+mn-lt"/>
              </a:rPr>
              <a:t>математическая модель, использующая для оценки ССЖ три параметра: </a:t>
            </a:r>
          </a:p>
          <a:p>
            <a:pPr marL="1966913" indent="-354013">
              <a:buFont typeface="Wingdings" panose="05000000000000000000" pitchFamily="2" charset="2"/>
              <a:buChar char="ü"/>
            </a:pPr>
            <a:r>
              <a:rPr lang="ru-RU" sz="2000">
                <a:solidFill>
                  <a:srgbClr val="0070C0"/>
                </a:solidFill>
                <a:latin typeface="+mn-lt"/>
              </a:rPr>
              <a:t>продолжительность </a:t>
            </a:r>
            <a:r>
              <a:rPr lang="ru-RU" sz="2000" smtClean="0">
                <a:solidFill>
                  <a:srgbClr val="0070C0"/>
                </a:solidFill>
                <a:latin typeface="+mn-lt"/>
              </a:rPr>
              <a:t>жизни</a:t>
            </a:r>
            <a:endParaRPr lang="ru-RU" sz="2000">
              <a:solidFill>
                <a:srgbClr val="0070C0"/>
              </a:solidFill>
              <a:latin typeface="+mn-lt"/>
            </a:endParaRPr>
          </a:p>
          <a:p>
            <a:pPr marL="1966913" indent="-354013">
              <a:buFont typeface="Wingdings" panose="05000000000000000000" pitchFamily="2" charset="2"/>
              <a:buChar char="ü"/>
            </a:pPr>
            <a:r>
              <a:rPr lang="ru-RU" sz="2000">
                <a:solidFill>
                  <a:srgbClr val="0070C0"/>
                </a:solidFill>
                <a:latin typeface="+mn-lt"/>
              </a:rPr>
              <a:t>душевые доходы (или расходы</a:t>
            </a:r>
            <a:r>
              <a:rPr lang="ru-RU" sz="2000" smtClean="0">
                <a:solidFill>
                  <a:srgbClr val="0070C0"/>
                </a:solidFill>
                <a:latin typeface="+mn-lt"/>
              </a:rPr>
              <a:t>) </a:t>
            </a:r>
            <a:endParaRPr lang="ru-RU" sz="2000">
              <a:solidFill>
                <a:srgbClr val="0070C0"/>
              </a:solidFill>
              <a:latin typeface="+mn-lt"/>
            </a:endParaRPr>
          </a:p>
          <a:p>
            <a:pPr marL="1966913" indent="-354013">
              <a:buFont typeface="Wingdings" panose="05000000000000000000" pitchFamily="2" charset="2"/>
              <a:buChar char="ü"/>
            </a:pPr>
            <a:r>
              <a:rPr lang="ru-RU" sz="2000">
                <a:solidFill>
                  <a:srgbClr val="0070C0"/>
                </a:solidFill>
                <a:latin typeface="+mn-lt"/>
              </a:rPr>
              <a:t>средний уровень удовлетворенности населения своей </a:t>
            </a:r>
            <a:r>
              <a:rPr lang="ru-RU" sz="2000" smtClean="0">
                <a:solidFill>
                  <a:srgbClr val="0070C0"/>
                </a:solidFill>
                <a:latin typeface="+mn-lt"/>
              </a:rPr>
              <a:t>жизнью</a:t>
            </a:r>
            <a:endParaRPr lang="ru-RU" sz="2000">
              <a:solidFill>
                <a:srgbClr val="0070C0"/>
              </a:solidFill>
              <a:latin typeface="+mn-lt"/>
            </a:endParaRPr>
          </a:p>
          <a:p>
            <a:pPr marL="622300" indent="-354013">
              <a:lnSpc>
                <a:spcPct val="120000"/>
              </a:lnSpc>
              <a:buFont typeface="Wingdings" panose="05000000000000000000" pitchFamily="2" charset="2"/>
              <a:buChar char="q"/>
            </a:pPr>
            <a:r>
              <a:rPr lang="ru-RU" sz="2000" smtClean="0">
                <a:solidFill>
                  <a:srgbClr val="0070C0"/>
                </a:solidFill>
                <a:latin typeface="+mn-lt"/>
              </a:rPr>
              <a:t> </a:t>
            </a:r>
            <a:r>
              <a:rPr lang="ru-RU" sz="2000" smtClean="0">
                <a:solidFill>
                  <a:srgbClr val="002060"/>
                </a:solidFill>
                <a:latin typeface="+mn-lt"/>
              </a:rPr>
              <a:t>Результаты:</a:t>
            </a:r>
          </a:p>
          <a:p>
            <a:pPr marL="1966913" indent="-354013">
              <a:buFont typeface="Wingdings" panose="05000000000000000000" pitchFamily="2" charset="2"/>
              <a:buChar char="ü"/>
            </a:pPr>
            <a:r>
              <a:rPr lang="ru-RU" sz="2000">
                <a:solidFill>
                  <a:srgbClr val="002060"/>
                </a:solidFill>
                <a:latin typeface="+mn-lt"/>
              </a:rPr>
              <a:t>2015 год: ССЖ = 39,3 млн. рублей</a:t>
            </a:r>
          </a:p>
          <a:p>
            <a:pPr marL="1966913" indent="-354013">
              <a:buFont typeface="Wingdings" panose="05000000000000000000" pitchFamily="2" charset="2"/>
              <a:buChar char="ü"/>
            </a:pPr>
            <a:r>
              <a:rPr lang="ru-RU" sz="2000" smtClean="0">
                <a:solidFill>
                  <a:srgbClr val="002060"/>
                </a:solidFill>
                <a:latin typeface="+mn-lt"/>
              </a:rPr>
              <a:t>2017 </a:t>
            </a:r>
            <a:r>
              <a:rPr lang="ru-RU" sz="2000">
                <a:solidFill>
                  <a:srgbClr val="002060"/>
                </a:solidFill>
                <a:latin typeface="+mn-lt"/>
              </a:rPr>
              <a:t>год: ССЖ = 51-61 млн. рублей</a:t>
            </a:r>
          </a:p>
        </p:txBody>
      </p:sp>
    </p:spTree>
    <p:extLst>
      <p:ext uri="{BB962C8B-B14F-4D97-AF65-F5344CB8AC3E}">
        <p14:creationId xmlns:p14="http://schemas.microsoft.com/office/powerpoint/2010/main" val="16141848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7"/>
          <p:cNvSpPr txBox="1">
            <a:spLocks noGrp="1"/>
          </p:cNvSpPr>
          <p:nvPr>
            <p:ph type="ctrTitle" idx="4294967295"/>
          </p:nvPr>
        </p:nvSpPr>
        <p:spPr>
          <a:xfrm>
            <a:off x="1681910" y="307390"/>
            <a:ext cx="9876106" cy="770329"/>
          </a:xfrm>
          <a:prstGeom prst="rect">
            <a:avLst/>
          </a:prstGeom>
        </p:spPr>
        <p:txBody>
          <a:bodyPr spcFirstLastPara="1" wrap="square" lIns="91425" tIns="91425" rIns="91425" bIns="91425" anchor="b" anchorCtr="0">
            <a:noAutofit/>
          </a:bodyPr>
          <a:lstStyle/>
          <a:p>
            <a:r>
              <a:rPr lang="ru-RU" sz="4000" b="1" smtClean="0">
                <a:solidFill>
                  <a:srgbClr val="FF9715"/>
                </a:solidFill>
                <a:latin typeface="+mn-lt"/>
                <a:ea typeface="Lato"/>
                <a:cs typeface="Lato"/>
                <a:sym typeface="Lato"/>
              </a:rPr>
              <a:t>Нормативные значения </a:t>
            </a:r>
            <a:r>
              <a:rPr lang="en-US" sz="4000" b="1" smtClean="0">
                <a:solidFill>
                  <a:srgbClr val="FF9715"/>
                </a:solidFill>
                <a:latin typeface="+mn-lt"/>
                <a:ea typeface="Lato"/>
                <a:cs typeface="Lato"/>
                <a:sym typeface="Lato"/>
              </a:rPr>
              <a:t>VSL</a:t>
            </a:r>
            <a:endParaRPr sz="4000" b="1">
              <a:solidFill>
                <a:srgbClr val="FF9715"/>
              </a:solidFill>
              <a:latin typeface="+mn-lt"/>
              <a:ea typeface="Lato"/>
              <a:cs typeface="Lato"/>
              <a:sym typeface="Lato"/>
            </a:endParaRPr>
          </a:p>
        </p:txBody>
      </p:sp>
      <p:sp>
        <p:nvSpPr>
          <p:cNvPr id="236" name="Google Shape;236;p27"/>
          <p:cNvSpPr/>
          <p:nvPr/>
        </p:nvSpPr>
        <p:spPr>
          <a:xfrm>
            <a:off x="375650" y="229499"/>
            <a:ext cx="940500" cy="891600"/>
          </a:xfrm>
          <a:prstGeom prst="rightArrow">
            <a:avLst>
              <a:gd name="adj1" fmla="val 61815"/>
              <a:gd name="adj2" fmla="val 50000"/>
            </a:avLst>
          </a:prstGeom>
          <a:solidFill>
            <a:srgbClr val="FF9715"/>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26</a:t>
            </a:fld>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977544395"/>
              </p:ext>
            </p:extLst>
          </p:nvPr>
        </p:nvGraphicFramePr>
        <p:xfrm>
          <a:off x="375649" y="1231392"/>
          <a:ext cx="11377439" cy="4895687"/>
        </p:xfrm>
        <a:graphic>
          <a:graphicData uri="http://schemas.openxmlformats.org/drawingml/2006/table">
            <a:tbl>
              <a:tblPr>
                <a:tableStyleId>{ED66EF6E-3BB7-4AE0-B3E2-024D0B106D31}</a:tableStyleId>
              </a:tblPr>
              <a:tblGrid>
                <a:gridCol w="2156536">
                  <a:extLst>
                    <a:ext uri="{9D8B030D-6E8A-4147-A177-3AD203B41FA5}">
                      <a16:colId xmlns:a16="http://schemas.microsoft.com/office/drawing/2014/main" val="3612795946"/>
                    </a:ext>
                  </a:extLst>
                </a:gridCol>
                <a:gridCol w="3235569">
                  <a:extLst>
                    <a:ext uri="{9D8B030D-6E8A-4147-A177-3AD203B41FA5}">
                      <a16:colId xmlns:a16="http://schemas.microsoft.com/office/drawing/2014/main" val="3284271004"/>
                    </a:ext>
                  </a:extLst>
                </a:gridCol>
                <a:gridCol w="5985334">
                  <a:extLst>
                    <a:ext uri="{9D8B030D-6E8A-4147-A177-3AD203B41FA5}">
                      <a16:colId xmlns:a16="http://schemas.microsoft.com/office/drawing/2014/main" val="177247798"/>
                    </a:ext>
                  </a:extLst>
                </a:gridCol>
              </a:tblGrid>
              <a:tr h="598007">
                <a:tc>
                  <a:txBody>
                    <a:bodyPr/>
                    <a:lstStyle/>
                    <a:p>
                      <a:pPr algn="ctr">
                        <a:lnSpc>
                          <a:spcPct val="115000"/>
                        </a:lnSpc>
                        <a:spcAft>
                          <a:spcPts val="0"/>
                        </a:spcAft>
                      </a:pPr>
                      <a:r>
                        <a:rPr lang="ru-RU" sz="2000" b="1">
                          <a:solidFill>
                            <a:schemeClr val="bg1"/>
                          </a:solidFill>
                          <a:effectLst/>
                          <a:latin typeface="+mn-lt"/>
                        </a:rPr>
                        <a:t>Год</a:t>
                      </a:r>
                      <a:endParaRPr lang="ru-RU" sz="2000" b="1">
                        <a:solidFill>
                          <a:schemeClr val="bg1"/>
                        </a:solidFill>
                        <a:effectLst/>
                        <a:latin typeface="+mn-lt"/>
                        <a:ea typeface="Arial" panose="020B0604020202020204" pitchFamily="34" charset="0"/>
                      </a:endParaRPr>
                    </a:p>
                  </a:txBody>
                  <a:tcPr marL="63500" marR="63500" marT="63500" marB="63500">
                    <a:solidFill>
                      <a:srgbClr val="0070C0"/>
                    </a:solidFill>
                  </a:tcPr>
                </a:tc>
                <a:tc>
                  <a:txBody>
                    <a:bodyPr/>
                    <a:lstStyle/>
                    <a:p>
                      <a:pPr algn="ctr">
                        <a:lnSpc>
                          <a:spcPct val="115000"/>
                        </a:lnSpc>
                        <a:spcAft>
                          <a:spcPts val="0"/>
                        </a:spcAft>
                      </a:pPr>
                      <a:r>
                        <a:rPr lang="ru-RU" sz="2000" b="1">
                          <a:solidFill>
                            <a:schemeClr val="bg1"/>
                          </a:solidFill>
                          <a:effectLst/>
                          <a:latin typeface="+mn-lt"/>
                        </a:rPr>
                        <a:t>Государство</a:t>
                      </a:r>
                      <a:endParaRPr lang="ru-RU" sz="2000" b="1">
                        <a:solidFill>
                          <a:schemeClr val="bg1"/>
                        </a:solidFill>
                        <a:effectLst/>
                        <a:latin typeface="+mn-lt"/>
                        <a:ea typeface="Arial" panose="020B0604020202020204" pitchFamily="34" charset="0"/>
                      </a:endParaRPr>
                    </a:p>
                  </a:txBody>
                  <a:tcPr marL="63500" marR="63500" marT="63500" marB="63500">
                    <a:solidFill>
                      <a:srgbClr val="0070C0"/>
                    </a:solidFill>
                  </a:tcPr>
                </a:tc>
                <a:tc>
                  <a:txBody>
                    <a:bodyPr/>
                    <a:lstStyle/>
                    <a:p>
                      <a:pPr algn="ctr">
                        <a:lnSpc>
                          <a:spcPct val="115000"/>
                        </a:lnSpc>
                        <a:spcAft>
                          <a:spcPts val="0"/>
                        </a:spcAft>
                      </a:pPr>
                      <a:r>
                        <a:rPr lang="ru-RU" sz="2000" b="1" smtClean="0">
                          <a:solidFill>
                            <a:schemeClr val="bg1"/>
                          </a:solidFill>
                          <a:effectLst/>
                          <a:latin typeface="+mn-lt"/>
                        </a:rPr>
                        <a:t>Нормативное значение VSL, </a:t>
                      </a:r>
                      <a:r>
                        <a:rPr lang="ru-RU" sz="2000" b="1">
                          <a:solidFill>
                            <a:schemeClr val="bg1"/>
                          </a:solidFill>
                          <a:effectLst/>
                          <a:latin typeface="+mn-lt"/>
                        </a:rPr>
                        <a:t>$</a:t>
                      </a:r>
                      <a:endParaRPr lang="ru-RU" sz="2000" b="1">
                        <a:solidFill>
                          <a:schemeClr val="bg1"/>
                        </a:solidFill>
                        <a:effectLst/>
                        <a:latin typeface="+mn-lt"/>
                        <a:ea typeface="Arial" panose="020B0604020202020204" pitchFamily="34" charset="0"/>
                      </a:endParaRPr>
                    </a:p>
                  </a:txBody>
                  <a:tcPr marL="63500" marR="63500" marT="63500" marB="63500">
                    <a:solidFill>
                      <a:srgbClr val="0070C0"/>
                    </a:solidFill>
                  </a:tcPr>
                </a:tc>
                <a:extLst>
                  <a:ext uri="{0D108BD9-81ED-4DB2-BD59-A6C34878D82A}">
                    <a16:rowId xmlns:a16="http://schemas.microsoft.com/office/drawing/2014/main" val="2541151762"/>
                  </a:ext>
                </a:extLst>
              </a:tr>
              <a:tr h="437836">
                <a:tc>
                  <a:txBody>
                    <a:bodyPr/>
                    <a:lstStyle/>
                    <a:p>
                      <a:pPr algn="ctr">
                        <a:lnSpc>
                          <a:spcPct val="115000"/>
                        </a:lnSpc>
                        <a:spcAft>
                          <a:spcPts val="0"/>
                        </a:spcAft>
                      </a:pPr>
                      <a:r>
                        <a:rPr lang="ru-RU" sz="2000">
                          <a:solidFill>
                            <a:srgbClr val="002060"/>
                          </a:solidFill>
                          <a:effectLst/>
                          <a:latin typeface="+mn-lt"/>
                        </a:rPr>
                        <a:t>2002</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Канада</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3 690 000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2640983324"/>
                  </a:ext>
                </a:extLst>
              </a:tr>
              <a:tr h="437836">
                <a:tc>
                  <a:txBody>
                    <a:bodyPr/>
                    <a:lstStyle/>
                    <a:p>
                      <a:pPr algn="ctr">
                        <a:lnSpc>
                          <a:spcPct val="115000"/>
                        </a:lnSpc>
                        <a:spcAft>
                          <a:spcPts val="0"/>
                        </a:spcAft>
                      </a:pPr>
                      <a:r>
                        <a:rPr lang="ru-RU" sz="2000">
                          <a:solidFill>
                            <a:srgbClr val="002060"/>
                          </a:solidFill>
                          <a:effectLst/>
                          <a:latin typeface="+mn-lt"/>
                        </a:rPr>
                        <a:t>2005</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Страны Евросоюза</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3 600 000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3105466442"/>
                  </a:ext>
                </a:extLst>
              </a:tr>
              <a:tr h="437836">
                <a:tc>
                  <a:txBody>
                    <a:bodyPr/>
                    <a:lstStyle/>
                    <a:p>
                      <a:pPr algn="ctr">
                        <a:lnSpc>
                          <a:spcPct val="115000"/>
                        </a:lnSpc>
                        <a:spcAft>
                          <a:spcPts val="0"/>
                        </a:spcAft>
                      </a:pPr>
                      <a:r>
                        <a:rPr lang="ru-RU" sz="2000">
                          <a:solidFill>
                            <a:srgbClr val="002060"/>
                          </a:solidFill>
                          <a:effectLst/>
                          <a:latin typeface="+mn-lt"/>
                        </a:rPr>
                        <a:t>2007</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Канада</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6 630 000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2492856708"/>
                  </a:ext>
                </a:extLst>
              </a:tr>
              <a:tr h="437836">
                <a:tc>
                  <a:txBody>
                    <a:bodyPr/>
                    <a:lstStyle/>
                    <a:p>
                      <a:pPr algn="ctr">
                        <a:lnSpc>
                          <a:spcPct val="115000"/>
                        </a:lnSpc>
                        <a:spcAft>
                          <a:spcPts val="0"/>
                        </a:spcAft>
                      </a:pPr>
                      <a:r>
                        <a:rPr lang="ru-RU" sz="2000">
                          <a:solidFill>
                            <a:srgbClr val="002060"/>
                          </a:solidFill>
                          <a:effectLst/>
                          <a:latin typeface="+mn-lt"/>
                        </a:rPr>
                        <a:t>2007</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Япония</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1 750 000 – 4 290 000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1237608410"/>
                  </a:ext>
                </a:extLst>
              </a:tr>
              <a:tr h="437836">
                <a:tc>
                  <a:txBody>
                    <a:bodyPr/>
                    <a:lstStyle/>
                    <a:p>
                      <a:pPr algn="ctr">
                        <a:lnSpc>
                          <a:spcPct val="115000"/>
                        </a:lnSpc>
                        <a:spcAft>
                          <a:spcPts val="0"/>
                        </a:spcAft>
                      </a:pPr>
                      <a:r>
                        <a:rPr lang="ru-RU" sz="2000">
                          <a:solidFill>
                            <a:srgbClr val="002060"/>
                          </a:solidFill>
                          <a:effectLst/>
                          <a:latin typeface="+mn-lt"/>
                        </a:rPr>
                        <a:t>2009</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США</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5 000 000 – 8 000 000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2722672092"/>
                  </a:ext>
                </a:extLst>
              </a:tr>
              <a:tr h="437836">
                <a:tc>
                  <a:txBody>
                    <a:bodyPr/>
                    <a:lstStyle/>
                    <a:p>
                      <a:pPr algn="ctr">
                        <a:lnSpc>
                          <a:spcPct val="115000"/>
                        </a:lnSpc>
                        <a:spcAft>
                          <a:spcPts val="0"/>
                        </a:spcAft>
                      </a:pPr>
                      <a:r>
                        <a:rPr lang="ru-RU" sz="2000">
                          <a:solidFill>
                            <a:srgbClr val="002060"/>
                          </a:solidFill>
                          <a:effectLst/>
                          <a:latin typeface="+mn-lt"/>
                        </a:rPr>
                        <a:t>2010</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Великобритания</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2 540 000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1982794669"/>
                  </a:ext>
                </a:extLst>
              </a:tr>
              <a:tr h="437836">
                <a:tc>
                  <a:txBody>
                    <a:bodyPr/>
                    <a:lstStyle/>
                    <a:p>
                      <a:pPr algn="ctr">
                        <a:lnSpc>
                          <a:spcPct val="115000"/>
                        </a:lnSpc>
                        <a:spcAft>
                          <a:spcPts val="0"/>
                        </a:spcAft>
                      </a:pPr>
                      <a:r>
                        <a:rPr lang="ru-RU" sz="2000">
                          <a:solidFill>
                            <a:srgbClr val="002060"/>
                          </a:solidFill>
                          <a:effectLst/>
                          <a:latin typeface="+mn-lt"/>
                        </a:rPr>
                        <a:t>2012</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Норвегия</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5 150 000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3128835120"/>
                  </a:ext>
                </a:extLst>
              </a:tr>
              <a:tr h="437836">
                <a:tc>
                  <a:txBody>
                    <a:bodyPr/>
                    <a:lstStyle/>
                    <a:p>
                      <a:pPr algn="ctr">
                        <a:lnSpc>
                          <a:spcPct val="115000"/>
                        </a:lnSpc>
                        <a:spcAft>
                          <a:spcPts val="0"/>
                        </a:spcAft>
                      </a:pPr>
                      <a:r>
                        <a:rPr lang="ru-RU" sz="2000">
                          <a:solidFill>
                            <a:srgbClr val="002060"/>
                          </a:solidFill>
                          <a:effectLst/>
                          <a:latin typeface="+mn-lt"/>
                        </a:rPr>
                        <a:t>2012</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Швеция</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3 240 000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2645411466"/>
                  </a:ext>
                </a:extLst>
              </a:tr>
              <a:tr h="437836">
                <a:tc>
                  <a:txBody>
                    <a:bodyPr/>
                    <a:lstStyle/>
                    <a:p>
                      <a:pPr algn="ctr">
                        <a:lnSpc>
                          <a:spcPct val="115000"/>
                        </a:lnSpc>
                        <a:spcAft>
                          <a:spcPts val="0"/>
                        </a:spcAft>
                      </a:pPr>
                      <a:r>
                        <a:rPr lang="ru-RU" sz="2000">
                          <a:solidFill>
                            <a:srgbClr val="002060"/>
                          </a:solidFill>
                          <a:effectLst/>
                          <a:latin typeface="+mn-lt"/>
                        </a:rPr>
                        <a:t>2013</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США</a:t>
                      </a:r>
                      <a:endParaRPr lang="ru-RU" sz="2000">
                        <a:solidFill>
                          <a:srgbClr val="002060"/>
                        </a:solidFill>
                        <a:effectLst/>
                        <a:latin typeface="+mn-lt"/>
                        <a:ea typeface="Arial" panose="020B0604020202020204" pitchFamily="34" charset="0"/>
                      </a:endParaRPr>
                    </a:p>
                  </a:txBody>
                  <a:tcPr marL="63500" marR="63500" marT="63500" marB="63500"/>
                </a:tc>
                <a:tc>
                  <a:txBody>
                    <a:bodyPr/>
                    <a:lstStyle/>
                    <a:p>
                      <a:pPr algn="ctr">
                        <a:lnSpc>
                          <a:spcPct val="115000"/>
                        </a:lnSpc>
                        <a:spcAft>
                          <a:spcPts val="0"/>
                        </a:spcAft>
                      </a:pPr>
                      <a:r>
                        <a:rPr lang="ru-RU" sz="2000">
                          <a:solidFill>
                            <a:srgbClr val="002060"/>
                          </a:solidFill>
                          <a:effectLst/>
                          <a:latin typeface="+mn-lt"/>
                        </a:rPr>
                        <a:t>9 200 000</a:t>
                      </a:r>
                      <a:endParaRPr lang="ru-RU" sz="2000">
                        <a:solidFill>
                          <a:srgbClr val="002060"/>
                        </a:solidFill>
                        <a:effectLst/>
                        <a:latin typeface="+mn-lt"/>
                        <a:ea typeface="Arial" panose="020B0604020202020204" pitchFamily="34" charset="0"/>
                      </a:endParaRPr>
                    </a:p>
                  </a:txBody>
                  <a:tcPr marL="63500" marR="63500" marT="63500" marB="63500"/>
                </a:tc>
                <a:extLst>
                  <a:ext uri="{0D108BD9-81ED-4DB2-BD59-A6C34878D82A}">
                    <a16:rowId xmlns:a16="http://schemas.microsoft.com/office/drawing/2014/main" val="1273080808"/>
                  </a:ext>
                </a:extLst>
              </a:tr>
            </a:tbl>
          </a:graphicData>
        </a:graphic>
      </p:graphicFrame>
    </p:spTree>
    <p:extLst>
      <p:ext uri="{BB962C8B-B14F-4D97-AF65-F5344CB8AC3E}">
        <p14:creationId xmlns:p14="http://schemas.microsoft.com/office/powerpoint/2010/main" val="42905006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4" name="Google Shape;234;p27"/>
          <p:cNvSpPr txBox="1">
            <a:spLocks noGrp="1"/>
          </p:cNvSpPr>
          <p:nvPr>
            <p:ph type="ctrTitle" idx="4294967295"/>
          </p:nvPr>
        </p:nvSpPr>
        <p:spPr>
          <a:xfrm>
            <a:off x="1511222" y="377495"/>
            <a:ext cx="10276998" cy="617701"/>
          </a:xfrm>
          <a:prstGeom prst="rect">
            <a:avLst/>
          </a:prstGeom>
        </p:spPr>
        <p:txBody>
          <a:bodyPr spcFirstLastPara="1" wrap="square" lIns="91425" tIns="91425" rIns="91425" bIns="91425" anchor="b" anchorCtr="0">
            <a:noAutofit/>
          </a:bodyPr>
          <a:lstStyle/>
          <a:p>
            <a:r>
              <a:rPr lang="ru-RU" b="1" smtClean="0">
                <a:solidFill>
                  <a:srgbClr val="F20253"/>
                </a:solidFill>
                <a:latin typeface="+mn-lt"/>
                <a:ea typeface="Lato"/>
                <a:cs typeface="Lato"/>
                <a:sym typeface="Lato"/>
              </a:rPr>
              <a:t>Есть ли связь </a:t>
            </a:r>
            <a:r>
              <a:rPr lang="en-US" b="1" smtClean="0">
                <a:solidFill>
                  <a:srgbClr val="F20253"/>
                </a:solidFill>
                <a:latin typeface="+mn-lt"/>
                <a:ea typeface="Lato"/>
                <a:cs typeface="Lato"/>
                <a:sym typeface="Lato"/>
              </a:rPr>
              <a:t>VSL </a:t>
            </a:r>
            <a:r>
              <a:rPr lang="ru-RU" b="1" smtClean="0">
                <a:solidFill>
                  <a:srgbClr val="F20253"/>
                </a:solidFill>
                <a:latin typeface="+mn-lt"/>
                <a:ea typeface="Lato"/>
                <a:cs typeface="Lato"/>
                <a:sym typeface="Lato"/>
              </a:rPr>
              <a:t>и размера компенсаций?</a:t>
            </a:r>
            <a:endParaRPr b="1">
              <a:solidFill>
                <a:srgbClr val="F20253"/>
              </a:solidFill>
              <a:latin typeface="+mn-lt"/>
              <a:ea typeface="Lato"/>
              <a:cs typeface="Lato"/>
              <a:sym typeface="Lato"/>
            </a:endParaRPr>
          </a:p>
        </p:txBody>
      </p:sp>
      <p:sp>
        <p:nvSpPr>
          <p:cNvPr id="235" name="Google Shape;235;p27"/>
          <p:cNvSpPr txBox="1">
            <a:spLocks noGrp="1"/>
          </p:cNvSpPr>
          <p:nvPr>
            <p:ph type="subTitle" idx="4294967295"/>
          </p:nvPr>
        </p:nvSpPr>
        <p:spPr>
          <a:xfrm>
            <a:off x="1174655" y="1219320"/>
            <a:ext cx="10950132" cy="4419480"/>
          </a:xfrm>
          <a:prstGeom prst="rect">
            <a:avLst/>
          </a:prstGeom>
        </p:spPr>
        <p:txBody>
          <a:bodyPr spcFirstLastPara="1" wrap="square" lIns="91425" tIns="91425" rIns="91425" bIns="91425" anchor="t" anchorCtr="0">
            <a:noAutofit/>
          </a:bodyPr>
          <a:lstStyle/>
          <a:p>
            <a:pPr marL="0" indent="0">
              <a:buNone/>
            </a:pPr>
            <a:r>
              <a:rPr lang="ru-RU" sz="2800" smtClean="0">
                <a:solidFill>
                  <a:srgbClr val="0070C0"/>
                </a:solidFill>
                <a:latin typeface="+mn-lt"/>
              </a:rPr>
              <a:t>В странах, где установлены нормативы стоимости среднестатистической жизни, размер выплат обычно:</a:t>
            </a:r>
          </a:p>
          <a:p>
            <a:pPr marL="2243138" indent="-536575">
              <a:lnSpc>
                <a:spcPct val="120000"/>
              </a:lnSpc>
            </a:pPr>
            <a:r>
              <a:rPr lang="ru-RU" sz="2800" smtClean="0">
                <a:solidFill>
                  <a:srgbClr val="0070C0"/>
                </a:solidFill>
                <a:latin typeface="+mn-lt"/>
              </a:rPr>
              <a:t>не </a:t>
            </a:r>
            <a:r>
              <a:rPr lang="ru-RU" sz="2800">
                <a:solidFill>
                  <a:srgbClr val="0070C0"/>
                </a:solidFill>
                <a:latin typeface="+mn-lt"/>
              </a:rPr>
              <a:t>ниже 60% нормативного </a:t>
            </a:r>
            <a:r>
              <a:rPr lang="ru-RU" sz="2800" smtClean="0">
                <a:solidFill>
                  <a:srgbClr val="0070C0"/>
                </a:solidFill>
                <a:latin typeface="+mn-lt"/>
              </a:rPr>
              <a:t>значения</a:t>
            </a:r>
          </a:p>
          <a:p>
            <a:pPr marL="2243138" indent="-536575">
              <a:lnSpc>
                <a:spcPct val="120000"/>
              </a:lnSpc>
            </a:pPr>
            <a:r>
              <a:rPr lang="ru-RU" sz="2800" smtClean="0">
                <a:solidFill>
                  <a:srgbClr val="0070C0"/>
                </a:solidFill>
                <a:latin typeface="+mn-lt"/>
              </a:rPr>
              <a:t>с </a:t>
            </a:r>
            <a:r>
              <a:rPr lang="ru-RU" sz="2800">
                <a:solidFill>
                  <a:srgbClr val="0070C0"/>
                </a:solidFill>
                <a:latin typeface="+mn-lt"/>
              </a:rPr>
              <a:t>учетом конкретных обстоятельств </a:t>
            </a:r>
            <a:r>
              <a:rPr lang="ru-RU" sz="2800" smtClean="0">
                <a:solidFill>
                  <a:srgbClr val="0070C0"/>
                </a:solidFill>
                <a:latin typeface="+mn-lt"/>
              </a:rPr>
              <a:t>выплаты могут быть выше норматива </a:t>
            </a:r>
            <a:r>
              <a:rPr lang="ru-RU" sz="2800">
                <a:solidFill>
                  <a:srgbClr val="0070C0"/>
                </a:solidFill>
                <a:latin typeface="+mn-lt"/>
              </a:rPr>
              <a:t>в 1,5–2 </a:t>
            </a:r>
            <a:r>
              <a:rPr lang="ru-RU" sz="2800" smtClean="0">
                <a:solidFill>
                  <a:srgbClr val="0070C0"/>
                </a:solidFill>
                <a:latin typeface="+mn-lt"/>
              </a:rPr>
              <a:t>раза</a:t>
            </a:r>
          </a:p>
          <a:p>
            <a:pPr marL="2243138" indent="-536575">
              <a:lnSpc>
                <a:spcPct val="120000"/>
              </a:lnSpc>
            </a:pPr>
            <a:r>
              <a:rPr lang="ru-RU" sz="2800" smtClean="0">
                <a:solidFill>
                  <a:srgbClr val="C00000"/>
                </a:solidFill>
                <a:latin typeface="+mn-lt"/>
              </a:rPr>
              <a:t>медианный размер </a:t>
            </a:r>
            <a:r>
              <a:rPr lang="ru-RU" sz="2800">
                <a:solidFill>
                  <a:srgbClr val="C00000"/>
                </a:solidFill>
                <a:latin typeface="+mn-lt"/>
              </a:rPr>
              <a:t>компенсационных выплат составляет </a:t>
            </a:r>
            <a:r>
              <a:rPr lang="ru-RU" sz="2800" b="1">
                <a:solidFill>
                  <a:srgbClr val="C00000"/>
                </a:solidFill>
                <a:latin typeface="+mn-lt"/>
              </a:rPr>
              <a:t>95%</a:t>
            </a:r>
            <a:r>
              <a:rPr lang="ru-RU" sz="2800">
                <a:solidFill>
                  <a:srgbClr val="C00000"/>
                </a:solidFill>
                <a:latin typeface="+mn-lt"/>
              </a:rPr>
              <a:t> </a:t>
            </a:r>
            <a:r>
              <a:rPr lang="en-US" sz="2800" smtClean="0">
                <a:solidFill>
                  <a:srgbClr val="C00000"/>
                </a:solidFill>
                <a:latin typeface="+mn-lt"/>
              </a:rPr>
              <a:t>VSL</a:t>
            </a:r>
            <a:endParaRPr lang="ru-RU" sz="2800">
              <a:solidFill>
                <a:srgbClr val="C00000"/>
              </a:solidFill>
              <a:latin typeface="+mn-lt"/>
            </a:endParaRPr>
          </a:p>
        </p:txBody>
      </p:sp>
      <p:sp>
        <p:nvSpPr>
          <p:cNvPr id="237" name="Google Shape;237;p27"/>
          <p:cNvSpPr/>
          <p:nvPr/>
        </p:nvSpPr>
        <p:spPr>
          <a:xfrm>
            <a:off x="289448" y="202710"/>
            <a:ext cx="940500" cy="891600"/>
          </a:xfrm>
          <a:prstGeom prst="rightArrow">
            <a:avLst>
              <a:gd name="adj1" fmla="val 61815"/>
              <a:gd name="adj2" fmla="val 50000"/>
            </a:avLst>
          </a:prstGeom>
          <a:solidFill>
            <a:srgbClr val="F20253"/>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27</a:t>
            </a:fld>
            <a:endParaRPr/>
          </a:p>
        </p:txBody>
      </p:sp>
    </p:spTree>
    <p:extLst>
      <p:ext uri="{BB962C8B-B14F-4D97-AF65-F5344CB8AC3E}">
        <p14:creationId xmlns:p14="http://schemas.microsoft.com/office/powerpoint/2010/main" val="2383198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2209800" y="2111123"/>
            <a:ext cx="7772400" cy="1546500"/>
          </a:xfrm>
          <a:prstGeom prst="rect">
            <a:avLst/>
          </a:prstGeom>
        </p:spPr>
        <p:txBody>
          <a:bodyPr spcFirstLastPara="1" wrap="square" lIns="91425" tIns="91425" rIns="91425" bIns="91425" anchor="b" anchorCtr="0">
            <a:noAutofit/>
          </a:bodyPr>
          <a:lstStyle/>
          <a:p>
            <a:r>
              <a:rPr lang="ru-RU" smtClean="0">
                <a:latin typeface="+mn-lt"/>
              </a:rPr>
              <a:t>МЕТОДИЧЕСКИЕ РЕКОМЕНДАЦИИ</a:t>
            </a:r>
            <a:endParaRPr>
              <a:latin typeface="+mn-lt"/>
            </a:endParaRPr>
          </a:p>
        </p:txBody>
      </p:sp>
      <p:sp>
        <p:nvSpPr>
          <p:cNvPr id="113" name="Google Shape;113;p15"/>
          <p:cNvSpPr txBox="1">
            <a:spLocks noGrp="1"/>
          </p:cNvSpPr>
          <p:nvPr>
            <p:ph type="sldNum" idx="12"/>
          </p:nvPr>
        </p:nvSpPr>
        <p:spPr>
          <a:xfrm>
            <a:off x="1523875" y="6440375"/>
            <a:ext cx="9144000" cy="417900"/>
          </a:xfrm>
          <a:prstGeom prst="rect">
            <a:avLst/>
          </a:prstGeom>
        </p:spPr>
        <p:txBody>
          <a:bodyPr spcFirstLastPara="1" wrap="square" lIns="91425" tIns="91425" rIns="91425" bIns="91425" anchor="t" anchorCtr="0">
            <a:noAutofit/>
          </a:bodyPr>
          <a:lstStyle/>
          <a:p>
            <a:fld id="{00000000-1234-1234-1234-123412341234}" type="slidenum">
              <a:rPr lang="en"/>
              <a:pPr/>
              <a:t>28</a:t>
            </a:fld>
            <a:endParaRPr/>
          </a:p>
        </p:txBody>
      </p:sp>
    </p:spTree>
    <p:extLst>
      <p:ext uri="{BB962C8B-B14F-4D97-AF65-F5344CB8AC3E}">
        <p14:creationId xmlns:p14="http://schemas.microsoft.com/office/powerpoint/2010/main" val="27029069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7"/>
          <p:cNvSpPr txBox="1">
            <a:spLocks noGrp="1"/>
          </p:cNvSpPr>
          <p:nvPr>
            <p:ph type="ctrTitle" idx="4294967295"/>
          </p:nvPr>
        </p:nvSpPr>
        <p:spPr>
          <a:xfrm>
            <a:off x="1474804" y="1021930"/>
            <a:ext cx="10470143" cy="1193400"/>
          </a:xfrm>
          <a:prstGeom prst="rect">
            <a:avLst/>
          </a:prstGeom>
        </p:spPr>
        <p:txBody>
          <a:bodyPr spcFirstLastPara="1" wrap="square" lIns="91425" tIns="91425" rIns="91425" bIns="91425" anchor="b" anchorCtr="0">
            <a:noAutofit/>
          </a:bodyPr>
          <a:lstStyle/>
          <a:p>
            <a:r>
              <a:rPr lang="ru-RU" sz="2400" b="1">
                <a:solidFill>
                  <a:srgbClr val="0070C0"/>
                </a:solidFill>
                <a:latin typeface="+mn-lt"/>
                <a:ea typeface="Lato"/>
                <a:cs typeface="Lato"/>
                <a:sym typeface="Lato"/>
              </a:rPr>
              <a:t>Методические рекомендации </a:t>
            </a:r>
            <a:r>
              <a:rPr lang="ru-RU" sz="2400" b="1" smtClean="0">
                <a:solidFill>
                  <a:srgbClr val="0070C0"/>
                </a:solidFill>
                <a:latin typeface="+mn-lt"/>
                <a:ea typeface="Lato"/>
                <a:cs typeface="Lato"/>
                <a:sym typeface="Lato"/>
              </a:rPr>
              <a:t>по </a:t>
            </a:r>
            <a:r>
              <a:rPr lang="ru-RU" sz="2400" b="1">
                <a:solidFill>
                  <a:srgbClr val="0070C0"/>
                </a:solidFill>
                <a:latin typeface="+mn-lt"/>
                <a:ea typeface="Lato"/>
                <a:cs typeface="Lato"/>
                <a:sym typeface="Lato"/>
              </a:rPr>
              <a:t>определению стоимости права требования </a:t>
            </a:r>
            <a:r>
              <a:rPr lang="ru-RU" sz="2400" b="1" smtClean="0">
                <a:solidFill>
                  <a:srgbClr val="0070C0"/>
                </a:solidFill>
                <a:latin typeface="+mn-lt"/>
                <a:ea typeface="Lato"/>
                <a:cs typeface="Lato"/>
                <a:sym typeface="Lato"/>
              </a:rPr>
              <a:t>компенсации </a:t>
            </a:r>
            <a:r>
              <a:rPr lang="ru-RU" sz="2400" b="1">
                <a:solidFill>
                  <a:srgbClr val="0070C0"/>
                </a:solidFill>
                <a:latin typeface="+mn-lt"/>
                <a:ea typeface="Lato"/>
                <a:cs typeface="Lato"/>
                <a:sym typeface="Lato"/>
              </a:rPr>
              <a:t>материального и морального вреда </a:t>
            </a:r>
            <a:r>
              <a:rPr lang="ru-RU" sz="2400" b="1" smtClean="0">
                <a:solidFill>
                  <a:srgbClr val="0070C0"/>
                </a:solidFill>
                <a:latin typeface="+mn-lt"/>
                <a:ea typeface="Lato"/>
                <a:cs typeface="Lato"/>
                <a:sym typeface="Lato"/>
              </a:rPr>
              <a:t>в </a:t>
            </a:r>
            <a:r>
              <a:rPr lang="ru-RU" sz="2400" b="1">
                <a:solidFill>
                  <a:srgbClr val="0070C0"/>
                </a:solidFill>
                <a:latin typeface="+mn-lt"/>
                <a:ea typeface="Lato"/>
                <a:cs typeface="Lato"/>
                <a:sym typeface="Lato"/>
              </a:rPr>
              <a:t>связи с причинением вреда жизни пассажиров </a:t>
            </a:r>
            <a:r>
              <a:rPr lang="ru-RU" sz="2400" b="1" smtClean="0">
                <a:solidFill>
                  <a:srgbClr val="0070C0"/>
                </a:solidFill>
                <a:latin typeface="+mn-lt"/>
                <a:ea typeface="Lato"/>
                <a:cs typeface="Lato"/>
                <a:sym typeface="Lato"/>
              </a:rPr>
              <a:t>при </a:t>
            </a:r>
            <a:r>
              <a:rPr lang="ru-RU" sz="2400" b="1">
                <a:solidFill>
                  <a:srgbClr val="0070C0"/>
                </a:solidFill>
                <a:latin typeface="+mn-lt"/>
                <a:ea typeface="Lato"/>
                <a:cs typeface="Lato"/>
                <a:sym typeface="Lato"/>
              </a:rPr>
              <a:t>авиаперевозках</a:t>
            </a:r>
            <a:endParaRPr sz="2400" b="1">
              <a:solidFill>
                <a:srgbClr val="0070C0"/>
              </a:solidFill>
              <a:latin typeface="+mn-lt"/>
              <a:ea typeface="Lato"/>
              <a:cs typeface="Lato"/>
              <a:sym typeface="Lato"/>
            </a:endParaRPr>
          </a:p>
        </p:txBody>
      </p:sp>
      <p:sp>
        <p:nvSpPr>
          <p:cNvPr id="234" name="Google Shape;234;p27"/>
          <p:cNvSpPr txBox="1">
            <a:spLocks noGrp="1"/>
          </p:cNvSpPr>
          <p:nvPr>
            <p:ph type="ctrTitle" idx="4294967295"/>
          </p:nvPr>
        </p:nvSpPr>
        <p:spPr>
          <a:xfrm>
            <a:off x="2410250" y="3076405"/>
            <a:ext cx="1570189" cy="560828"/>
          </a:xfrm>
          <a:prstGeom prst="rect">
            <a:avLst/>
          </a:prstGeom>
        </p:spPr>
        <p:txBody>
          <a:bodyPr spcFirstLastPara="1" wrap="square" lIns="91425" tIns="91425" rIns="91425" bIns="91425" anchor="b" anchorCtr="0">
            <a:noAutofit/>
          </a:bodyPr>
          <a:lstStyle/>
          <a:p>
            <a:r>
              <a:rPr lang="ru-RU" sz="2400" smtClean="0">
                <a:solidFill>
                  <a:srgbClr val="0070C0"/>
                </a:solidFill>
                <a:latin typeface="+mn-lt"/>
                <a:ea typeface="Lato"/>
                <a:cs typeface="Lato"/>
                <a:sym typeface="Lato"/>
              </a:rPr>
              <a:t>Авторы</a:t>
            </a:r>
            <a:endParaRPr lang="ru-RU" sz="2400">
              <a:solidFill>
                <a:srgbClr val="0070C0"/>
              </a:solidFill>
              <a:latin typeface="+mn-lt"/>
              <a:ea typeface="Lato"/>
              <a:cs typeface="Lato"/>
              <a:sym typeface="Lato"/>
            </a:endParaRPr>
          </a:p>
        </p:txBody>
      </p:sp>
      <p:sp>
        <p:nvSpPr>
          <p:cNvPr id="236" name="Google Shape;236;p27"/>
          <p:cNvSpPr/>
          <p:nvPr/>
        </p:nvSpPr>
        <p:spPr>
          <a:xfrm>
            <a:off x="422779" y="840973"/>
            <a:ext cx="940500" cy="891600"/>
          </a:xfrm>
          <a:prstGeom prst="rightArrow">
            <a:avLst>
              <a:gd name="adj1" fmla="val 61815"/>
              <a:gd name="adj2" fmla="val 50000"/>
            </a:avLst>
          </a:prstGeom>
          <a:solidFill>
            <a:schemeClr val="accent1"/>
          </a:solidFill>
          <a:ln>
            <a:noFill/>
          </a:ln>
        </p:spPr>
        <p:txBody>
          <a:bodyPr spcFirstLastPara="1" wrap="square" lIns="91425" tIns="91425" rIns="91425" bIns="91425" anchor="ctr" anchorCtr="0">
            <a:noAutofit/>
          </a:bodyPr>
          <a:lstStyle/>
          <a:p>
            <a:endParaRPr/>
          </a:p>
        </p:txBody>
      </p:sp>
      <p:sp>
        <p:nvSpPr>
          <p:cNvPr id="237" name="Google Shape;237;p27"/>
          <p:cNvSpPr/>
          <p:nvPr/>
        </p:nvSpPr>
        <p:spPr>
          <a:xfrm>
            <a:off x="1331288" y="2911019"/>
            <a:ext cx="940500" cy="891600"/>
          </a:xfrm>
          <a:prstGeom prst="rightArrow">
            <a:avLst>
              <a:gd name="adj1" fmla="val 61815"/>
              <a:gd name="adj2" fmla="val 50000"/>
            </a:avLst>
          </a:prstGeom>
          <a:solidFill>
            <a:srgbClr val="0070C0"/>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29</a:t>
            </a:fld>
            <a:endParaRPr/>
          </a:p>
        </p:txBody>
      </p:sp>
      <p:sp>
        <p:nvSpPr>
          <p:cNvPr id="11" name="Google Shape;234;p27"/>
          <p:cNvSpPr txBox="1">
            <a:spLocks/>
          </p:cNvSpPr>
          <p:nvPr/>
        </p:nvSpPr>
        <p:spPr>
          <a:xfrm>
            <a:off x="3913488" y="4940756"/>
            <a:ext cx="1808926" cy="113658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2400" smtClean="0">
                <a:solidFill>
                  <a:srgbClr val="0070C0"/>
                </a:solidFill>
                <a:latin typeface="+mn-lt"/>
                <a:ea typeface="Lato"/>
                <a:cs typeface="Lato"/>
                <a:sym typeface="Lato"/>
              </a:rPr>
              <a:t/>
            </a:r>
            <a:br>
              <a:rPr lang="ru-RU" sz="2400" smtClean="0">
                <a:solidFill>
                  <a:srgbClr val="0070C0"/>
                </a:solidFill>
                <a:latin typeface="+mn-lt"/>
                <a:ea typeface="Lato"/>
                <a:cs typeface="Lato"/>
                <a:sym typeface="Lato"/>
              </a:rPr>
            </a:br>
            <a:r>
              <a:rPr lang="ru-RU" sz="2400" smtClean="0">
                <a:solidFill>
                  <a:srgbClr val="0070C0"/>
                </a:solidFill>
                <a:latin typeface="+mn-lt"/>
                <a:ea typeface="Lato"/>
                <a:cs typeface="Lato"/>
                <a:sym typeface="Lato"/>
              </a:rPr>
              <a:t>Киршина </a:t>
            </a:r>
            <a:r>
              <a:rPr lang="ru-RU" sz="1800" smtClean="0">
                <a:solidFill>
                  <a:srgbClr val="0070C0"/>
                </a:solidFill>
                <a:latin typeface="+mn-lt"/>
                <a:ea typeface="Lato"/>
                <a:cs typeface="Lato"/>
                <a:sym typeface="Lato"/>
              </a:rPr>
              <a:t>Наталья Рудольфовна</a:t>
            </a:r>
            <a:endParaRPr lang="ru-RU" sz="1800">
              <a:solidFill>
                <a:srgbClr val="0070C0"/>
              </a:solidFill>
              <a:latin typeface="+mn-lt"/>
              <a:ea typeface="Lato"/>
              <a:cs typeface="Lato"/>
              <a:sym typeface="Lato"/>
            </a:endParaRPr>
          </a:p>
        </p:txBody>
      </p:sp>
      <p:pic>
        <p:nvPicPr>
          <p:cNvPr id="13" name="Изображение 11"/>
          <p:cNvPicPr>
            <a:picLocks noChangeAspect="1"/>
          </p:cNvPicPr>
          <p:nvPr/>
        </p:nvPicPr>
        <p:blipFill>
          <a:blip r:embed="rId3"/>
          <a:stretch>
            <a:fillRect/>
          </a:stretch>
        </p:blipFill>
        <p:spPr>
          <a:xfrm>
            <a:off x="3980439" y="2408921"/>
            <a:ext cx="1771268" cy="2432643"/>
          </a:xfrm>
          <a:prstGeom prst="rect">
            <a:avLst/>
          </a:prstGeom>
        </p:spPr>
      </p:pic>
      <p:pic>
        <p:nvPicPr>
          <p:cNvPr id="14" name="Изображение 10"/>
          <p:cNvPicPr>
            <a:picLocks noChangeAspect="1"/>
          </p:cNvPicPr>
          <p:nvPr/>
        </p:nvPicPr>
        <p:blipFill>
          <a:blip r:embed="rId4"/>
          <a:stretch>
            <a:fillRect/>
          </a:stretch>
        </p:blipFill>
        <p:spPr>
          <a:xfrm>
            <a:off x="9451640" y="2381540"/>
            <a:ext cx="1811144" cy="2487408"/>
          </a:xfrm>
          <a:prstGeom prst="rect">
            <a:avLst/>
          </a:prstGeom>
        </p:spPr>
      </p:pic>
      <p:pic>
        <p:nvPicPr>
          <p:cNvPr id="2" name="Рисунок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1253" y="2403986"/>
            <a:ext cx="1642371" cy="2464961"/>
          </a:xfrm>
          <a:prstGeom prst="rect">
            <a:avLst/>
          </a:prstGeom>
        </p:spPr>
      </p:pic>
      <p:sp>
        <p:nvSpPr>
          <p:cNvPr id="15" name="Google Shape;234;p27"/>
          <p:cNvSpPr txBox="1">
            <a:spLocks/>
          </p:cNvSpPr>
          <p:nvPr/>
        </p:nvSpPr>
        <p:spPr>
          <a:xfrm>
            <a:off x="6709875" y="4875479"/>
            <a:ext cx="1723750" cy="149523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2400" smtClean="0">
                <a:solidFill>
                  <a:srgbClr val="0070C0"/>
                </a:solidFill>
                <a:latin typeface="+mn-lt"/>
                <a:ea typeface="Lato"/>
                <a:cs typeface="Lato"/>
                <a:sym typeface="Lato"/>
              </a:rPr>
              <a:t/>
            </a:r>
            <a:br>
              <a:rPr lang="ru-RU" sz="2400" smtClean="0">
                <a:solidFill>
                  <a:srgbClr val="0070C0"/>
                </a:solidFill>
                <a:latin typeface="+mn-lt"/>
                <a:ea typeface="Lato"/>
                <a:cs typeface="Lato"/>
                <a:sym typeface="Lato"/>
              </a:rPr>
            </a:br>
            <a:r>
              <a:rPr lang="ru-RU" sz="2400" smtClean="0">
                <a:solidFill>
                  <a:srgbClr val="0070C0"/>
                </a:solidFill>
                <a:latin typeface="+mn-lt"/>
                <a:ea typeface="Lato"/>
                <a:cs typeface="Lato"/>
                <a:sym typeface="Lato"/>
              </a:rPr>
              <a:t>Козырь </a:t>
            </a:r>
          </a:p>
          <a:p>
            <a:r>
              <a:rPr lang="ru-RU" sz="1800" smtClean="0">
                <a:solidFill>
                  <a:srgbClr val="0070C0"/>
                </a:solidFill>
                <a:latin typeface="+mn-lt"/>
                <a:ea typeface="Lato"/>
                <a:cs typeface="Lato"/>
                <a:sym typeface="Lato"/>
              </a:rPr>
              <a:t>Юрий Васильевич </a:t>
            </a:r>
          </a:p>
          <a:p>
            <a:r>
              <a:rPr lang="ru-RU" sz="1600" smtClean="0">
                <a:solidFill>
                  <a:srgbClr val="0070C0"/>
                </a:solidFill>
                <a:latin typeface="+mn-lt"/>
                <a:ea typeface="Lato"/>
                <a:cs typeface="Lato"/>
                <a:sym typeface="Lato"/>
              </a:rPr>
              <a:t>д.э.н. </a:t>
            </a:r>
            <a:endParaRPr lang="ru-RU" sz="1600">
              <a:solidFill>
                <a:srgbClr val="0070C0"/>
              </a:solidFill>
              <a:latin typeface="+mn-lt"/>
              <a:ea typeface="Lato"/>
              <a:cs typeface="Lato"/>
              <a:sym typeface="Lato"/>
            </a:endParaRPr>
          </a:p>
        </p:txBody>
      </p:sp>
      <p:sp>
        <p:nvSpPr>
          <p:cNvPr id="16" name="Google Shape;234;p27"/>
          <p:cNvSpPr txBox="1">
            <a:spLocks/>
          </p:cNvSpPr>
          <p:nvPr/>
        </p:nvSpPr>
        <p:spPr>
          <a:xfrm>
            <a:off x="9421086" y="4940756"/>
            <a:ext cx="1715677" cy="145366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2400" smtClean="0">
                <a:solidFill>
                  <a:srgbClr val="0070C0"/>
                </a:solidFill>
                <a:latin typeface="+mn-lt"/>
                <a:ea typeface="Lato"/>
                <a:cs typeface="Lato"/>
                <a:sym typeface="Lato"/>
              </a:rPr>
              <a:t/>
            </a:r>
            <a:br>
              <a:rPr lang="ru-RU" sz="2400" smtClean="0">
                <a:solidFill>
                  <a:srgbClr val="0070C0"/>
                </a:solidFill>
                <a:latin typeface="+mn-lt"/>
                <a:ea typeface="Lato"/>
                <a:cs typeface="Lato"/>
                <a:sym typeface="Lato"/>
              </a:rPr>
            </a:br>
            <a:r>
              <a:rPr lang="ru-RU" sz="2400" smtClean="0">
                <a:solidFill>
                  <a:srgbClr val="0070C0"/>
                </a:solidFill>
                <a:latin typeface="+mn-lt"/>
                <a:ea typeface="Lato"/>
                <a:cs typeface="Lato"/>
                <a:sym typeface="Lato"/>
              </a:rPr>
              <a:t>Комар </a:t>
            </a:r>
          </a:p>
          <a:p>
            <a:r>
              <a:rPr lang="ru-RU" sz="1800" smtClean="0">
                <a:solidFill>
                  <a:srgbClr val="0070C0"/>
                </a:solidFill>
                <a:latin typeface="+mn-lt"/>
                <a:ea typeface="Lato"/>
                <a:cs typeface="Lato"/>
                <a:sym typeface="Lato"/>
              </a:rPr>
              <a:t>Ирина </a:t>
            </a:r>
          </a:p>
          <a:p>
            <a:r>
              <a:rPr lang="ru-RU" sz="1800" smtClean="0">
                <a:solidFill>
                  <a:srgbClr val="0070C0"/>
                </a:solidFill>
                <a:latin typeface="+mn-lt"/>
                <a:ea typeface="Lato"/>
                <a:cs typeface="Lato"/>
                <a:sym typeface="Lato"/>
              </a:rPr>
              <a:t>Алексеевна</a:t>
            </a:r>
          </a:p>
          <a:p>
            <a:r>
              <a:rPr lang="ru-RU" sz="1600" smtClean="0">
                <a:solidFill>
                  <a:srgbClr val="0070C0"/>
                </a:solidFill>
                <a:latin typeface="+mn-lt"/>
                <a:ea typeface="Lato"/>
                <a:cs typeface="Lato"/>
                <a:sym typeface="Lato"/>
              </a:rPr>
              <a:t>к.э.н.</a:t>
            </a:r>
            <a:endParaRPr lang="ru-RU" sz="2400">
              <a:solidFill>
                <a:srgbClr val="0070C0"/>
              </a:solidFill>
              <a:latin typeface="+mn-lt"/>
              <a:ea typeface="Lato"/>
              <a:cs typeface="Lato"/>
              <a:sym typeface="Lato"/>
            </a:endParaRPr>
          </a:p>
        </p:txBody>
      </p:sp>
    </p:spTree>
    <p:extLst>
      <p:ext uri="{BB962C8B-B14F-4D97-AF65-F5344CB8AC3E}">
        <p14:creationId xmlns:p14="http://schemas.microsoft.com/office/powerpoint/2010/main" val="4202357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6"/>
          <p:cNvSpPr txBox="1">
            <a:spLocks noGrp="1"/>
          </p:cNvSpPr>
          <p:nvPr>
            <p:ph type="body" idx="1"/>
          </p:nvPr>
        </p:nvSpPr>
        <p:spPr>
          <a:xfrm>
            <a:off x="422032" y="2882400"/>
            <a:ext cx="11066584" cy="1093200"/>
          </a:xfrm>
          <a:prstGeom prst="rect">
            <a:avLst/>
          </a:prstGeom>
        </p:spPr>
        <p:txBody>
          <a:bodyPr spcFirstLastPara="1" wrap="square" lIns="91425" tIns="91425" rIns="91425" bIns="91425" anchor="t" anchorCtr="0">
            <a:noAutofit/>
          </a:bodyPr>
          <a:lstStyle/>
          <a:p>
            <a:pPr marL="0" indent="0">
              <a:buNone/>
            </a:pPr>
            <a:r>
              <a:rPr lang="ru-RU" sz="4400" b="1">
                <a:solidFill>
                  <a:srgbClr val="0070C0"/>
                </a:solidFill>
                <a:latin typeface="+mn-lt"/>
              </a:rPr>
              <a:t>Каждый имеет право на </a:t>
            </a:r>
            <a:r>
              <a:rPr lang="ru-RU" sz="4400" b="1" smtClean="0">
                <a:solidFill>
                  <a:srgbClr val="0070C0"/>
                </a:solidFill>
                <a:latin typeface="+mn-lt"/>
              </a:rPr>
              <a:t>жизнь</a:t>
            </a:r>
          </a:p>
          <a:p>
            <a:pPr marL="0" indent="0">
              <a:buNone/>
            </a:pPr>
            <a:endParaRPr lang="ru-RU">
              <a:solidFill>
                <a:srgbClr val="0070C0"/>
              </a:solidFill>
            </a:endParaRPr>
          </a:p>
          <a:p>
            <a:pPr marL="0" indent="0" algn="r">
              <a:buNone/>
            </a:pPr>
            <a:r>
              <a:rPr lang="ru-RU">
                <a:solidFill>
                  <a:schemeClr val="bg1">
                    <a:lumMod val="50000"/>
                  </a:schemeClr>
                </a:solidFill>
                <a:latin typeface="+mn-lt"/>
              </a:rPr>
              <a:t>Статья 20 Конституции РФ</a:t>
            </a:r>
            <a:r>
              <a:rPr lang="ru-RU"/>
              <a:t/>
            </a:r>
            <a:br>
              <a:rPr lang="ru-RU"/>
            </a:br>
            <a:endParaRPr/>
          </a:p>
        </p:txBody>
      </p:sp>
      <p:sp>
        <p:nvSpPr>
          <p:cNvPr id="119" name="Google Shape;119;p16"/>
          <p:cNvSpPr txBox="1">
            <a:spLocks noGrp="1"/>
          </p:cNvSpPr>
          <p:nvPr>
            <p:ph type="sldNum" idx="12"/>
          </p:nvPr>
        </p:nvSpPr>
        <p:spPr>
          <a:xfrm>
            <a:off x="1523875" y="6440375"/>
            <a:ext cx="9144000" cy="417900"/>
          </a:xfrm>
          <a:prstGeom prst="rect">
            <a:avLst/>
          </a:prstGeom>
        </p:spPr>
        <p:txBody>
          <a:bodyPr spcFirstLastPara="1" wrap="square" lIns="91425" tIns="91425" rIns="91425" bIns="91425" anchor="t" anchorCtr="0">
            <a:noAutofit/>
          </a:bodyPr>
          <a:lstStyle/>
          <a:p>
            <a:fld id="{00000000-1234-1234-1234-123412341234}" type="slidenum">
              <a:rPr lang="en"/>
              <a:pPr/>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2" name="Google Shape;232;p27"/>
          <p:cNvSpPr txBox="1">
            <a:spLocks noGrp="1"/>
          </p:cNvSpPr>
          <p:nvPr>
            <p:ph type="ctrTitle" idx="4294967295"/>
          </p:nvPr>
        </p:nvSpPr>
        <p:spPr>
          <a:xfrm>
            <a:off x="5175109" y="5474678"/>
            <a:ext cx="5797691" cy="889499"/>
          </a:xfrm>
          <a:prstGeom prst="rect">
            <a:avLst/>
          </a:prstGeom>
        </p:spPr>
        <p:txBody>
          <a:bodyPr spcFirstLastPara="1" wrap="square" lIns="91425" tIns="91425" rIns="91425" bIns="91425" anchor="b" anchorCtr="0">
            <a:noAutofit/>
          </a:bodyPr>
          <a:lstStyle/>
          <a:p>
            <a:r>
              <a:rPr lang="en-US" sz="2400" smtClean="0">
                <a:solidFill>
                  <a:srgbClr val="0070C0"/>
                </a:solidFill>
                <a:latin typeface="+mn-lt"/>
                <a:ea typeface="Lato"/>
                <a:cs typeface="Lato"/>
                <a:sym typeface="Lato"/>
              </a:rPr>
              <a:t>http</a:t>
            </a:r>
            <a:r>
              <a:rPr lang="en-US" sz="2400">
                <a:solidFill>
                  <a:srgbClr val="0070C0"/>
                </a:solidFill>
                <a:latin typeface="+mn-lt"/>
                <a:ea typeface="Lato"/>
                <a:cs typeface="Lato"/>
                <a:sym typeface="Lato"/>
              </a:rPr>
              <a:t>://</a:t>
            </a:r>
            <a:r>
              <a:rPr lang="en-US" sz="2400" smtClean="0">
                <a:solidFill>
                  <a:srgbClr val="0070C0"/>
                </a:solidFill>
                <a:latin typeface="+mn-lt"/>
                <a:ea typeface="Lato"/>
                <a:cs typeface="Lato"/>
                <a:sym typeface="Lato"/>
              </a:rPr>
              <a:t>pgo.ru/about/scientific-activity.html</a:t>
            </a:r>
            <a:r>
              <a:rPr lang="ru-RU" sz="2400" smtClean="0">
                <a:solidFill>
                  <a:srgbClr val="0070C0"/>
                </a:solidFill>
                <a:latin typeface="Lato"/>
                <a:ea typeface="Lato"/>
                <a:cs typeface="Lato"/>
                <a:sym typeface="Lato"/>
              </a:rPr>
              <a:t/>
            </a:r>
            <a:br>
              <a:rPr lang="ru-RU" sz="2400" smtClean="0">
                <a:solidFill>
                  <a:srgbClr val="0070C0"/>
                </a:solidFill>
                <a:latin typeface="Lato"/>
                <a:ea typeface="Lato"/>
                <a:cs typeface="Lato"/>
                <a:sym typeface="Lato"/>
              </a:rPr>
            </a:br>
            <a:endParaRPr sz="2400">
              <a:solidFill>
                <a:srgbClr val="0070C0"/>
              </a:solidFill>
              <a:latin typeface="Lato"/>
              <a:ea typeface="Lato"/>
              <a:cs typeface="Lato"/>
              <a:sym typeface="Lato"/>
            </a:endParaRPr>
          </a:p>
        </p:txBody>
      </p:sp>
      <p:sp>
        <p:nvSpPr>
          <p:cNvPr id="233" name="Google Shape;233;p27"/>
          <p:cNvSpPr txBox="1">
            <a:spLocks noGrp="1"/>
          </p:cNvSpPr>
          <p:nvPr>
            <p:ph type="subTitle" idx="4294967295"/>
          </p:nvPr>
        </p:nvSpPr>
        <p:spPr>
          <a:xfrm>
            <a:off x="2016404" y="570859"/>
            <a:ext cx="4072677" cy="4485919"/>
          </a:xfrm>
          <a:prstGeom prst="rect">
            <a:avLst/>
          </a:prstGeom>
        </p:spPr>
        <p:txBody>
          <a:bodyPr spcFirstLastPara="1" wrap="square" lIns="91425" tIns="91425" rIns="91425" bIns="91425" anchor="t" anchorCtr="0">
            <a:noAutofit/>
          </a:bodyPr>
          <a:lstStyle/>
          <a:p>
            <a:pPr marL="0" indent="0">
              <a:buNone/>
            </a:pPr>
            <a:r>
              <a:rPr lang="ru-RU" sz="2000" b="1" smtClean="0">
                <a:solidFill>
                  <a:srgbClr val="0070C0"/>
                </a:solidFill>
                <a:latin typeface="+mn-lt"/>
              </a:rPr>
              <a:t>Утверждены </a:t>
            </a:r>
          </a:p>
          <a:p>
            <a:pPr marL="0" indent="0">
              <a:buNone/>
            </a:pPr>
            <a:r>
              <a:rPr lang="ru-RU" sz="2000" smtClean="0">
                <a:solidFill>
                  <a:srgbClr val="0070C0"/>
                </a:solidFill>
                <a:latin typeface="+mn-lt"/>
              </a:rPr>
              <a:t>Президиумом </a:t>
            </a:r>
            <a:r>
              <a:rPr lang="ru-RU" sz="2000">
                <a:solidFill>
                  <a:srgbClr val="0070C0"/>
                </a:solidFill>
                <a:latin typeface="+mn-lt"/>
              </a:rPr>
              <a:t>Экспертного совета </a:t>
            </a:r>
            <a:r>
              <a:rPr lang="ru-RU" sz="2000" smtClean="0">
                <a:solidFill>
                  <a:srgbClr val="0070C0"/>
                </a:solidFill>
                <a:latin typeface="+mn-lt"/>
              </a:rPr>
              <a:t>СРО «Союз «Федерация </a:t>
            </a:r>
            <a:r>
              <a:rPr lang="ru-RU" sz="2000">
                <a:solidFill>
                  <a:srgbClr val="0070C0"/>
                </a:solidFill>
                <a:latin typeface="+mn-lt"/>
              </a:rPr>
              <a:t>специалистов </a:t>
            </a:r>
            <a:r>
              <a:rPr lang="ru-RU" sz="2000" smtClean="0">
                <a:solidFill>
                  <a:srgbClr val="0070C0"/>
                </a:solidFill>
                <a:latin typeface="+mn-lt"/>
              </a:rPr>
              <a:t>оценщиков» </a:t>
            </a:r>
          </a:p>
          <a:p>
            <a:pPr marL="0" indent="0">
              <a:buNone/>
            </a:pPr>
            <a:r>
              <a:rPr lang="ru-RU" sz="2000" smtClean="0">
                <a:solidFill>
                  <a:srgbClr val="0070C0"/>
                </a:solidFill>
                <a:latin typeface="+mn-lt"/>
              </a:rPr>
              <a:t>Протокол </a:t>
            </a:r>
            <a:r>
              <a:rPr lang="ru-RU" sz="2000">
                <a:solidFill>
                  <a:srgbClr val="0070C0"/>
                </a:solidFill>
                <a:latin typeface="+mn-lt"/>
              </a:rPr>
              <a:t>№ 1 от 24.09.2018 г</a:t>
            </a:r>
            <a:r>
              <a:rPr lang="ru-RU" sz="2000" smtClean="0">
                <a:solidFill>
                  <a:srgbClr val="0070C0"/>
                </a:solidFill>
                <a:latin typeface="+mn-lt"/>
              </a:rPr>
              <a:t>.</a:t>
            </a:r>
          </a:p>
          <a:p>
            <a:pPr marL="0" indent="0">
              <a:buNone/>
            </a:pPr>
            <a:endParaRPr lang="ru-RU" sz="2000" smtClean="0">
              <a:solidFill>
                <a:srgbClr val="0070C0"/>
              </a:solidFill>
              <a:latin typeface="+mn-lt"/>
            </a:endParaRPr>
          </a:p>
          <a:p>
            <a:pPr marL="0" indent="0">
              <a:buNone/>
            </a:pPr>
            <a:r>
              <a:rPr lang="ru-RU" sz="2000" b="1" smtClean="0">
                <a:solidFill>
                  <a:srgbClr val="0070C0"/>
                </a:solidFill>
                <a:latin typeface="+mn-lt"/>
              </a:rPr>
              <a:t>Утверждены</a:t>
            </a:r>
            <a:r>
              <a:rPr lang="ru-RU" sz="2000" smtClean="0">
                <a:solidFill>
                  <a:srgbClr val="0070C0"/>
                </a:solidFill>
                <a:latin typeface="+mn-lt"/>
              </a:rPr>
              <a:t>  </a:t>
            </a:r>
          </a:p>
          <a:p>
            <a:pPr marL="0" indent="0">
              <a:buNone/>
            </a:pPr>
            <a:r>
              <a:rPr lang="ru-RU" sz="2000" smtClean="0">
                <a:solidFill>
                  <a:srgbClr val="0070C0"/>
                </a:solidFill>
                <a:latin typeface="+mn-lt"/>
              </a:rPr>
              <a:t>Методическим </a:t>
            </a:r>
            <a:r>
              <a:rPr lang="ru-RU" sz="2000">
                <a:solidFill>
                  <a:srgbClr val="0070C0"/>
                </a:solidFill>
                <a:latin typeface="+mn-lt"/>
              </a:rPr>
              <a:t>советом </a:t>
            </a:r>
            <a:r>
              <a:rPr lang="ru-RU" sz="2000" smtClean="0">
                <a:solidFill>
                  <a:srgbClr val="0070C0"/>
                </a:solidFill>
                <a:latin typeface="+mn-lt"/>
              </a:rPr>
              <a:t>СРО </a:t>
            </a:r>
            <a:r>
              <a:rPr lang="ru-RU" sz="2000">
                <a:solidFill>
                  <a:srgbClr val="0070C0"/>
                </a:solidFill>
                <a:latin typeface="+mn-lt"/>
              </a:rPr>
              <a:t>Общероссийская общественная организация </a:t>
            </a:r>
            <a:r>
              <a:rPr lang="ru-RU" sz="2000" smtClean="0">
                <a:solidFill>
                  <a:srgbClr val="0070C0"/>
                </a:solidFill>
                <a:latin typeface="+mn-lt"/>
              </a:rPr>
              <a:t>«Российское </a:t>
            </a:r>
            <a:r>
              <a:rPr lang="ru-RU" sz="2000">
                <a:solidFill>
                  <a:srgbClr val="0070C0"/>
                </a:solidFill>
                <a:latin typeface="+mn-lt"/>
              </a:rPr>
              <a:t>общество </a:t>
            </a:r>
            <a:r>
              <a:rPr lang="ru-RU" sz="2000" smtClean="0">
                <a:solidFill>
                  <a:srgbClr val="0070C0"/>
                </a:solidFill>
                <a:latin typeface="+mn-lt"/>
              </a:rPr>
              <a:t>оценщиков» </a:t>
            </a:r>
          </a:p>
          <a:p>
            <a:pPr marL="0" indent="0">
              <a:buNone/>
            </a:pPr>
            <a:r>
              <a:rPr lang="ru-RU" sz="2000" smtClean="0">
                <a:solidFill>
                  <a:srgbClr val="0070C0"/>
                </a:solidFill>
                <a:latin typeface="+mn-lt"/>
              </a:rPr>
              <a:t>Протокол </a:t>
            </a:r>
            <a:r>
              <a:rPr lang="ru-RU" sz="2000">
                <a:solidFill>
                  <a:srgbClr val="0070C0"/>
                </a:solidFill>
                <a:latin typeface="+mn-lt"/>
              </a:rPr>
              <a:t>№2 от </a:t>
            </a:r>
            <a:r>
              <a:rPr lang="ru-RU" sz="2000" smtClean="0">
                <a:solidFill>
                  <a:srgbClr val="0070C0"/>
                </a:solidFill>
                <a:latin typeface="+mn-lt"/>
              </a:rPr>
              <a:t>11.10.2018</a:t>
            </a:r>
            <a:endParaRPr lang="ru-RU" sz="2000">
              <a:solidFill>
                <a:srgbClr val="0070C0"/>
              </a:solidFill>
              <a:latin typeface="+mn-lt"/>
            </a:endParaRPr>
          </a:p>
        </p:txBody>
      </p:sp>
      <p:sp>
        <p:nvSpPr>
          <p:cNvPr id="238" name="Google Shape;238;p27"/>
          <p:cNvSpPr/>
          <p:nvPr/>
        </p:nvSpPr>
        <p:spPr>
          <a:xfrm>
            <a:off x="3582493" y="5301530"/>
            <a:ext cx="940500" cy="891600"/>
          </a:xfrm>
          <a:prstGeom prst="rightArrow">
            <a:avLst>
              <a:gd name="adj1" fmla="val 61815"/>
              <a:gd name="adj2" fmla="val 50000"/>
            </a:avLst>
          </a:prstGeom>
          <a:solidFill>
            <a:srgbClr val="0070C0"/>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30</a:t>
            </a:fld>
            <a:endParaRPr/>
          </a:p>
        </p:txBody>
      </p:sp>
      <p:sp>
        <p:nvSpPr>
          <p:cNvPr id="12" name="Google Shape;237;p27"/>
          <p:cNvSpPr/>
          <p:nvPr/>
        </p:nvSpPr>
        <p:spPr>
          <a:xfrm>
            <a:off x="608588" y="2238816"/>
            <a:ext cx="940500" cy="891600"/>
          </a:xfrm>
          <a:prstGeom prst="rightArrow">
            <a:avLst>
              <a:gd name="adj1" fmla="val 61815"/>
              <a:gd name="adj2" fmla="val 50000"/>
            </a:avLst>
          </a:prstGeom>
          <a:solidFill>
            <a:srgbClr val="0070C0"/>
          </a:solidFill>
          <a:ln>
            <a:noFill/>
          </a:ln>
        </p:spPr>
        <p:txBody>
          <a:bodyPr spcFirstLastPara="1" wrap="square" lIns="91425" tIns="91425" rIns="91425" bIns="91425" anchor="ctr" anchorCtr="0">
            <a:noAutofit/>
          </a:bodyPr>
          <a:lstStyle/>
          <a:p>
            <a:endParaRPr/>
          </a:p>
        </p:txBody>
      </p:sp>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7456" y="1022505"/>
            <a:ext cx="1354026" cy="1326995"/>
          </a:xfrm>
          <a:prstGeom prst="rect">
            <a:avLst/>
          </a:prstGeom>
        </p:spPr>
      </p:pic>
      <p:pic>
        <p:nvPicPr>
          <p:cNvPr id="4" name="Рисунок 3"/>
          <p:cNvPicPr>
            <a:picLocks noChangeAspect="1"/>
          </p:cNvPicPr>
          <p:nvPr/>
        </p:nvPicPr>
        <p:blipFill>
          <a:blip r:embed="rId4"/>
          <a:stretch>
            <a:fillRect/>
          </a:stretch>
        </p:blipFill>
        <p:spPr>
          <a:xfrm>
            <a:off x="7114984" y="3130416"/>
            <a:ext cx="958969" cy="1726143"/>
          </a:xfrm>
          <a:prstGeom prst="rect">
            <a:avLst/>
          </a:prstGeom>
        </p:spPr>
      </p:pic>
    </p:spTree>
    <p:extLst>
      <p:ext uri="{BB962C8B-B14F-4D97-AF65-F5344CB8AC3E}">
        <p14:creationId xmlns:p14="http://schemas.microsoft.com/office/powerpoint/2010/main" val="31536312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0" name="Google Shape;230;p27"/>
              <p:cNvSpPr txBox="1">
                <a:spLocks noGrp="1"/>
              </p:cNvSpPr>
              <p:nvPr>
                <p:ph type="ctrTitle" idx="4294967295"/>
              </p:nvPr>
            </p:nvSpPr>
            <p:spPr>
              <a:xfrm>
                <a:off x="884778" y="2744839"/>
                <a:ext cx="10470143" cy="3828288"/>
              </a:xfrm>
              <a:prstGeom prst="rect">
                <a:avLst/>
              </a:prstGeom>
            </p:spPr>
            <p:txBody>
              <a:bodyPr spcFirstLastPara="1" wrap="square" lIns="91425" tIns="91425" rIns="91425" bIns="91425" anchor="b" anchorCtr="0">
                <a:noAutofit/>
              </a:bodyPr>
              <a:lstStyle/>
              <a:p>
                <a:r>
                  <a:rPr lang="ru-RU" sz="2800" smtClean="0">
                    <a:solidFill>
                      <a:srgbClr val="B60A2F"/>
                    </a:solidFill>
                    <a:latin typeface="+mn-lt"/>
                    <a:ea typeface="Lato"/>
                    <a:cs typeface="Lato"/>
                    <a:sym typeface="Lato"/>
                  </a:rPr>
                  <a:t>Определяется размер компенсации </a:t>
                </a:r>
                <a:r>
                  <a:rPr lang="ru-RU" sz="2800" b="1" smtClean="0">
                    <a:solidFill>
                      <a:srgbClr val="B60A2F"/>
                    </a:solidFill>
                    <a:latin typeface="+mn-lt"/>
                    <a:ea typeface="Lato"/>
                    <a:cs typeface="Lato"/>
                    <a:sym typeface="Lato"/>
                  </a:rPr>
                  <a:t>в целом</a:t>
                </a:r>
                <a:br>
                  <a:rPr lang="ru-RU" sz="2800" b="1" smtClean="0">
                    <a:solidFill>
                      <a:srgbClr val="B60A2F"/>
                    </a:solidFill>
                    <a:latin typeface="+mn-lt"/>
                    <a:ea typeface="Lato"/>
                    <a:cs typeface="Lato"/>
                    <a:sym typeface="Lato"/>
                  </a:rPr>
                </a:br>
                <a:r>
                  <a:rPr lang="ru-RU" sz="2800" b="1" smtClean="0">
                    <a:solidFill>
                      <a:srgbClr val="B60A2F"/>
                    </a:solidFill>
                    <a:latin typeface="+mn-lt"/>
                    <a:ea typeface="Lato"/>
                    <a:cs typeface="Lato"/>
                    <a:sym typeface="Lato"/>
                  </a:rPr>
                  <a:t/>
                </a:r>
                <a:br>
                  <a:rPr lang="ru-RU" sz="2800" b="1" smtClean="0">
                    <a:solidFill>
                      <a:srgbClr val="B60A2F"/>
                    </a:solidFill>
                    <a:latin typeface="+mn-lt"/>
                    <a:ea typeface="Lato"/>
                    <a:cs typeface="Lato"/>
                    <a:sym typeface="Lato"/>
                  </a:rPr>
                </a:br>
                <a:r>
                  <a:rPr lang="ru-RU" sz="2800" smtClean="0">
                    <a:solidFill>
                      <a:srgbClr val="B60A2F"/>
                    </a:solidFill>
                    <a:latin typeface="+mn-lt"/>
                    <a:ea typeface="Lato"/>
                    <a:cs typeface="Lato"/>
                    <a:sym typeface="Lato"/>
                  </a:rPr>
                  <a:t>Формула </a:t>
                </a:r>
                <a:r>
                  <a:rPr lang="ru-RU" sz="2800">
                    <a:solidFill>
                      <a:srgbClr val="B60A2F"/>
                    </a:solidFill>
                    <a:latin typeface="+mn-lt"/>
                    <a:ea typeface="Lato"/>
                    <a:cs typeface="Lato"/>
                    <a:sym typeface="Lato"/>
                  </a:rPr>
                  <a:t>для расчета величины </a:t>
                </a:r>
                <a:r>
                  <a:rPr lang="ru-RU" sz="2800" smtClean="0">
                    <a:solidFill>
                      <a:srgbClr val="B60A2F"/>
                    </a:solidFill>
                    <a:latin typeface="+mn-lt"/>
                    <a:ea typeface="Lato"/>
                    <a:cs typeface="Lato"/>
                    <a:sym typeface="Lato"/>
                  </a:rPr>
                  <a:t>компенсаци:</a:t>
                </a:r>
                <a:br>
                  <a:rPr lang="ru-RU" sz="2800" smtClean="0">
                    <a:solidFill>
                      <a:srgbClr val="B60A2F"/>
                    </a:solidFill>
                    <a:latin typeface="+mn-lt"/>
                    <a:ea typeface="Lato"/>
                    <a:cs typeface="Lato"/>
                    <a:sym typeface="Lato"/>
                  </a:rPr>
                </a:br>
                <a:r>
                  <a:rPr lang="ru-RU" sz="1800">
                    <a:solidFill>
                      <a:srgbClr val="B60A2F"/>
                    </a:solidFill>
                    <a:latin typeface="+mn-lt"/>
                    <a:ea typeface="Lato"/>
                    <a:cs typeface="Lato"/>
                    <a:sym typeface="Lato"/>
                  </a:rPr>
                  <a:t/>
                </a:r>
                <a:br>
                  <a:rPr lang="ru-RU" sz="1800">
                    <a:solidFill>
                      <a:srgbClr val="B60A2F"/>
                    </a:solidFill>
                    <a:latin typeface="+mn-lt"/>
                    <a:ea typeface="Lato"/>
                    <a:cs typeface="Lato"/>
                    <a:sym typeface="Lato"/>
                  </a:rPr>
                </a:br>
                <a:r>
                  <a:rPr lang="ru-RU" sz="4000">
                    <a:solidFill>
                      <a:srgbClr val="B60A2F"/>
                    </a:solidFill>
                    <a:latin typeface="+mn-lt"/>
                    <a:ea typeface="Lato"/>
                    <a:cs typeface="Lato"/>
                    <a:sym typeface="Lato"/>
                  </a:rPr>
                  <a:t>K = ССЖ </a:t>
                </a:r>
                <a14:m>
                  <m:oMath xmlns:m="http://schemas.openxmlformats.org/officeDocument/2006/math">
                    <m:r>
                      <a:rPr lang="ru-RU" sz="4000" i="1" smtClean="0">
                        <a:solidFill>
                          <a:srgbClr val="B60A2F"/>
                        </a:solidFill>
                        <a:latin typeface="Cambria Math" panose="02040503050406030204" pitchFamily="18" charset="0"/>
                        <a:ea typeface="Lato"/>
                        <a:cs typeface="Lato"/>
                        <a:sym typeface="Lato"/>
                      </a:rPr>
                      <m:t>∙</m:t>
                    </m:r>
                  </m:oMath>
                </a14:m>
                <a:r>
                  <a:rPr lang="ru-RU" sz="4000">
                    <a:solidFill>
                      <a:srgbClr val="B60A2F"/>
                    </a:solidFill>
                    <a:latin typeface="+mn-lt"/>
                    <a:ea typeface="Lato"/>
                    <a:cs typeface="Lato"/>
                    <a:sym typeface="Lato"/>
                  </a:rPr>
                  <a:t> 0,95</a:t>
                </a:r>
                <a14:m>
                  <m:oMath xmlns:m="http://schemas.openxmlformats.org/officeDocument/2006/math">
                    <m:r>
                      <a:rPr lang="ru-RU" sz="4000" b="0" i="0" smtClean="0">
                        <a:solidFill>
                          <a:srgbClr val="B60A2F"/>
                        </a:solidFill>
                        <a:latin typeface="Cambria Math" panose="02040503050406030204" pitchFamily="18" charset="0"/>
                        <a:ea typeface="Lato"/>
                        <a:cs typeface="Lato"/>
                        <a:sym typeface="Lato"/>
                      </a:rPr>
                      <m:t> </m:t>
                    </m:r>
                    <m:r>
                      <a:rPr lang="ru-RU" sz="4000" i="1">
                        <a:solidFill>
                          <a:srgbClr val="B60A2F"/>
                        </a:solidFill>
                        <a:latin typeface="Cambria Math" panose="02040503050406030204" pitchFamily="18" charset="0"/>
                        <a:ea typeface="Lato"/>
                        <a:cs typeface="Lato"/>
                        <a:sym typeface="Lato"/>
                      </a:rPr>
                      <m:t>∙</m:t>
                    </m:r>
                  </m:oMath>
                </a14:m>
                <a:r>
                  <a:rPr lang="ru-RU" sz="4000" smtClean="0">
                    <a:solidFill>
                      <a:srgbClr val="B60A2F"/>
                    </a:solidFill>
                    <a:latin typeface="+mn-lt"/>
                    <a:ea typeface="Lato"/>
                    <a:cs typeface="Lato"/>
                    <a:sym typeface="Lato"/>
                  </a:rPr>
                  <a:t> </a:t>
                </a:r>
                <a:r>
                  <a:rPr lang="ru-RU" sz="4000">
                    <a:solidFill>
                      <a:srgbClr val="B60A2F"/>
                    </a:solidFill>
                    <a:latin typeface="+mn-lt"/>
                    <a:ea typeface="Lato"/>
                    <a:cs typeface="Lato"/>
                    <a:sym typeface="Lato"/>
                  </a:rPr>
                  <a:t>N</a:t>
                </a:r>
                <a:r>
                  <a:rPr lang="ru-RU" sz="1800" smtClean="0">
                    <a:solidFill>
                      <a:srgbClr val="B60A2F"/>
                    </a:solidFill>
                    <a:latin typeface="+mn-lt"/>
                    <a:ea typeface="Lato"/>
                    <a:cs typeface="Lato"/>
                    <a:sym typeface="Lato"/>
                  </a:rPr>
                  <a:t>,</a:t>
                </a:r>
                <a:br>
                  <a:rPr lang="ru-RU" sz="1800" smtClean="0">
                    <a:solidFill>
                      <a:srgbClr val="B60A2F"/>
                    </a:solidFill>
                    <a:latin typeface="+mn-lt"/>
                    <a:ea typeface="Lato"/>
                    <a:cs typeface="Lato"/>
                    <a:sym typeface="Lato"/>
                  </a:rPr>
                </a:br>
                <a:r>
                  <a:rPr lang="ru-RU" sz="1800">
                    <a:solidFill>
                      <a:srgbClr val="B60A2F"/>
                    </a:solidFill>
                    <a:latin typeface="+mn-lt"/>
                    <a:ea typeface="Lato"/>
                    <a:cs typeface="Lato"/>
                    <a:sym typeface="Lato"/>
                  </a:rPr>
                  <a:t/>
                </a:r>
                <a:br>
                  <a:rPr lang="ru-RU" sz="1800">
                    <a:solidFill>
                      <a:srgbClr val="B60A2F"/>
                    </a:solidFill>
                    <a:latin typeface="+mn-lt"/>
                    <a:ea typeface="Lato"/>
                    <a:cs typeface="Lato"/>
                    <a:sym typeface="Lato"/>
                  </a:rPr>
                </a:br>
                <a:r>
                  <a:rPr lang="ru-RU" sz="2800" smtClean="0">
                    <a:solidFill>
                      <a:srgbClr val="B60A2F"/>
                    </a:solidFill>
                    <a:latin typeface="+mn-lt"/>
                    <a:ea typeface="Lato"/>
                    <a:cs typeface="Lato"/>
                    <a:sym typeface="Lato"/>
                  </a:rPr>
                  <a:t>N </a:t>
                </a:r>
                <a:r>
                  <a:rPr lang="ru-RU" sz="2800">
                    <a:solidFill>
                      <a:srgbClr val="B60A2F"/>
                    </a:solidFill>
                    <a:latin typeface="+mn-lt"/>
                    <a:ea typeface="Lato"/>
                    <a:cs typeface="Lato"/>
                    <a:sym typeface="Lato"/>
                  </a:rPr>
                  <a:t>= 1,0 при определении величины компенсации в связи с гибелью одного </a:t>
                </a:r>
                <a:r>
                  <a:rPr lang="ru-RU" sz="2800" smtClean="0">
                    <a:solidFill>
                      <a:srgbClr val="B60A2F"/>
                    </a:solidFill>
                    <a:latin typeface="+mn-lt"/>
                    <a:ea typeface="Lato"/>
                    <a:cs typeface="Lato"/>
                    <a:sym typeface="Lato"/>
                  </a:rPr>
                  <a:t>человека</a:t>
                </a:r>
                <a:br>
                  <a:rPr lang="ru-RU" sz="2800" smtClean="0">
                    <a:solidFill>
                      <a:srgbClr val="B60A2F"/>
                    </a:solidFill>
                    <a:latin typeface="+mn-lt"/>
                    <a:ea typeface="Lato"/>
                    <a:cs typeface="Lato"/>
                    <a:sym typeface="Lato"/>
                  </a:rPr>
                </a:br>
                <a:r>
                  <a:rPr lang="ru-RU" sz="2800">
                    <a:solidFill>
                      <a:srgbClr val="B60A2F"/>
                    </a:solidFill>
                    <a:latin typeface="+mn-lt"/>
                    <a:ea typeface="Lato"/>
                    <a:cs typeface="Lato"/>
                    <a:sym typeface="Lato"/>
                  </a:rPr>
                  <a:t/>
                </a:r>
                <a:br>
                  <a:rPr lang="ru-RU" sz="2800">
                    <a:solidFill>
                      <a:srgbClr val="B60A2F"/>
                    </a:solidFill>
                    <a:latin typeface="+mn-lt"/>
                    <a:ea typeface="Lato"/>
                    <a:cs typeface="Lato"/>
                    <a:sym typeface="Lato"/>
                  </a:rPr>
                </a:br>
                <a:r>
                  <a:rPr lang="ru-RU" sz="2800">
                    <a:solidFill>
                      <a:srgbClr val="B60A2F"/>
                    </a:solidFill>
                    <a:latin typeface="+mn-lt"/>
                    <a:ea typeface="Lato"/>
                    <a:cs typeface="Lato"/>
                    <a:sym typeface="Lato"/>
                  </a:rPr>
                  <a:t>N = 1,2 — рекомендованное значение коэффициента при определении величины компенсации в связи с гибелью двух и более членов одной </a:t>
                </a:r>
                <a:r>
                  <a:rPr lang="ru-RU" sz="2800" smtClean="0">
                    <a:solidFill>
                      <a:srgbClr val="B60A2F"/>
                    </a:solidFill>
                    <a:latin typeface="+mn-lt"/>
                    <a:ea typeface="Lato"/>
                    <a:cs typeface="Lato"/>
                    <a:sym typeface="Lato"/>
                  </a:rPr>
                  <a:t>семьи</a:t>
                </a:r>
                <a:r>
                  <a:rPr lang="ru-RU" sz="1800" b="1">
                    <a:solidFill>
                      <a:srgbClr val="B60A2F"/>
                    </a:solidFill>
                    <a:latin typeface="+mn-lt"/>
                    <a:ea typeface="Lato"/>
                    <a:cs typeface="Lato"/>
                    <a:sym typeface="Lato"/>
                  </a:rPr>
                  <a:t/>
                </a:r>
                <a:br>
                  <a:rPr lang="ru-RU" sz="1800" b="1">
                    <a:solidFill>
                      <a:srgbClr val="B60A2F"/>
                    </a:solidFill>
                    <a:latin typeface="+mn-lt"/>
                    <a:ea typeface="Lato"/>
                    <a:cs typeface="Lato"/>
                    <a:sym typeface="Lato"/>
                  </a:rPr>
                </a:br>
                <a:endParaRPr sz="1800" b="1">
                  <a:solidFill>
                    <a:srgbClr val="B60A2F"/>
                  </a:solidFill>
                  <a:latin typeface="+mn-lt"/>
                  <a:ea typeface="Lato"/>
                  <a:cs typeface="Lato"/>
                  <a:sym typeface="Lato"/>
                </a:endParaRPr>
              </a:p>
            </p:txBody>
          </p:sp>
        </mc:Choice>
        <mc:Fallback xmlns="">
          <p:sp>
            <p:nvSpPr>
              <p:cNvPr id="230" name="Google Shape;230;p27"/>
              <p:cNvSpPr txBox="1">
                <a:spLocks noGrp="1" noRot="1" noChangeAspect="1" noMove="1" noResize="1" noEditPoints="1" noAdjustHandles="1" noChangeArrowheads="1" noChangeShapeType="1" noTextEdit="1"/>
              </p:cNvSpPr>
              <p:nvPr>
                <p:ph type="ctrTitle" idx="4294967295"/>
              </p:nvPr>
            </p:nvSpPr>
            <p:spPr>
              <a:xfrm>
                <a:off x="884778" y="2744839"/>
                <a:ext cx="10470143" cy="3828288"/>
              </a:xfrm>
              <a:prstGeom prst="rect">
                <a:avLst/>
              </a:prstGeom>
              <a:blipFill>
                <a:blip r:embed="rId3"/>
                <a:stretch>
                  <a:fillRect l="-2037" t="-42994" r="-407"/>
                </a:stretch>
              </a:blipFill>
            </p:spPr>
            <p:txBody>
              <a:bodyPr/>
              <a:lstStyle/>
              <a:p>
                <a:r>
                  <a:rPr lang="ru-RU">
                    <a:noFill/>
                  </a:rPr>
                  <a:t> </a:t>
                </a:r>
              </a:p>
            </p:txBody>
          </p:sp>
        </mc:Fallback>
      </mc:AlternateContent>
      <p:sp>
        <p:nvSpPr>
          <p:cNvPr id="236" name="Google Shape;236;p27"/>
          <p:cNvSpPr/>
          <p:nvPr/>
        </p:nvSpPr>
        <p:spPr>
          <a:xfrm>
            <a:off x="414528" y="244440"/>
            <a:ext cx="940500" cy="891600"/>
          </a:xfrm>
          <a:prstGeom prst="rightArrow">
            <a:avLst>
              <a:gd name="adj1" fmla="val 61815"/>
              <a:gd name="adj2" fmla="val 50000"/>
            </a:avLst>
          </a:prstGeom>
          <a:solidFill>
            <a:srgbClr val="B60A2F"/>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31</a:t>
            </a:fld>
            <a:endParaRPr/>
          </a:p>
        </p:txBody>
      </p:sp>
      <p:sp>
        <p:nvSpPr>
          <p:cNvPr id="13" name="Google Shape;230;p27"/>
          <p:cNvSpPr txBox="1">
            <a:spLocks/>
          </p:cNvSpPr>
          <p:nvPr/>
        </p:nvSpPr>
        <p:spPr>
          <a:xfrm>
            <a:off x="1599935" y="300073"/>
            <a:ext cx="10470143" cy="780335"/>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4000" b="1" smtClean="0">
                <a:solidFill>
                  <a:srgbClr val="B60A2F"/>
                </a:solidFill>
                <a:latin typeface="+mn-lt"/>
                <a:ea typeface="Lato"/>
                <a:cs typeface="Lato"/>
                <a:sym typeface="Lato"/>
              </a:rPr>
              <a:t>Сравнительный подход</a:t>
            </a:r>
            <a:endParaRPr lang="ru-RU" sz="4000" b="1">
              <a:solidFill>
                <a:srgbClr val="B60A2F"/>
              </a:solidFill>
              <a:latin typeface="+mn-lt"/>
              <a:ea typeface="Lato"/>
              <a:cs typeface="Lato"/>
              <a:sym typeface="Lato"/>
            </a:endParaRPr>
          </a:p>
        </p:txBody>
      </p:sp>
    </p:spTree>
    <p:extLst>
      <p:ext uri="{BB962C8B-B14F-4D97-AF65-F5344CB8AC3E}">
        <p14:creationId xmlns:p14="http://schemas.microsoft.com/office/powerpoint/2010/main" val="3860377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6" name="Google Shape;236;p27"/>
          <p:cNvSpPr/>
          <p:nvPr/>
        </p:nvSpPr>
        <p:spPr>
          <a:xfrm>
            <a:off x="256033" y="213192"/>
            <a:ext cx="940500" cy="891600"/>
          </a:xfrm>
          <a:prstGeom prst="rightArrow">
            <a:avLst>
              <a:gd name="adj1" fmla="val 61815"/>
              <a:gd name="adj2" fmla="val 50000"/>
            </a:avLst>
          </a:prstGeom>
          <a:solidFill>
            <a:srgbClr val="B60A2F"/>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32</a:t>
            </a:fld>
            <a:endParaRPr/>
          </a:p>
        </p:txBody>
      </p:sp>
      <p:sp>
        <p:nvSpPr>
          <p:cNvPr id="13" name="Google Shape;230;p27"/>
          <p:cNvSpPr txBox="1">
            <a:spLocks/>
          </p:cNvSpPr>
          <p:nvPr/>
        </p:nvSpPr>
        <p:spPr>
          <a:xfrm>
            <a:off x="1196533" y="327437"/>
            <a:ext cx="10470143" cy="1094347"/>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4000" b="1" smtClean="0">
                <a:solidFill>
                  <a:srgbClr val="B60A2F"/>
                </a:solidFill>
                <a:latin typeface="+mn-lt"/>
                <a:ea typeface="Lato"/>
                <a:cs typeface="Lato"/>
                <a:sym typeface="Lato"/>
              </a:rPr>
              <a:t>Доходный подход</a:t>
            </a:r>
          </a:p>
          <a:p>
            <a:r>
              <a:rPr lang="ru-RU" sz="2800">
                <a:solidFill>
                  <a:srgbClr val="B60A2F"/>
                </a:solidFill>
                <a:latin typeface="+mn-lt"/>
                <a:ea typeface="Lato"/>
                <a:cs typeface="Lato"/>
                <a:sym typeface="Lato"/>
              </a:rPr>
              <a:t>Определяется размер компенсации </a:t>
            </a:r>
            <a:r>
              <a:rPr lang="ru-RU" sz="2800" b="1" smtClean="0">
                <a:solidFill>
                  <a:srgbClr val="B60A2F"/>
                </a:solidFill>
                <a:latin typeface="+mn-lt"/>
                <a:ea typeface="Lato"/>
                <a:cs typeface="Lato"/>
                <a:sym typeface="Lato"/>
              </a:rPr>
              <a:t>материального вреда</a:t>
            </a:r>
            <a:endParaRPr lang="ru-RU" sz="2800" b="1">
              <a:solidFill>
                <a:srgbClr val="B60A2F"/>
              </a:solidFill>
              <a:latin typeface="+mn-lt"/>
              <a:ea typeface="Lato"/>
              <a:cs typeface="Lato"/>
              <a:sym typeface="Lato"/>
            </a:endParaRPr>
          </a:p>
        </p:txBody>
      </p:sp>
      <p:graphicFrame>
        <p:nvGraphicFramePr>
          <p:cNvPr id="2" name="Таблица 1"/>
          <p:cNvGraphicFramePr>
            <a:graphicFrameLocks noGrp="1"/>
          </p:cNvGraphicFramePr>
          <p:nvPr>
            <p:extLst>
              <p:ext uri="{D42A27DB-BD31-4B8C-83A1-F6EECF244321}">
                <p14:modId xmlns:p14="http://schemas.microsoft.com/office/powerpoint/2010/main" val="1231357701"/>
              </p:ext>
            </p:extLst>
          </p:nvPr>
        </p:nvGraphicFramePr>
        <p:xfrm>
          <a:off x="256032" y="1395279"/>
          <a:ext cx="11789663" cy="5035175"/>
        </p:xfrm>
        <a:graphic>
          <a:graphicData uri="http://schemas.openxmlformats.org/drawingml/2006/table">
            <a:tbl>
              <a:tblPr firstRow="1" bandRow="1"/>
              <a:tblGrid>
                <a:gridCol w="3206496">
                  <a:extLst>
                    <a:ext uri="{9D8B030D-6E8A-4147-A177-3AD203B41FA5}">
                      <a16:colId xmlns:a16="http://schemas.microsoft.com/office/drawing/2014/main" val="1823424818"/>
                    </a:ext>
                  </a:extLst>
                </a:gridCol>
                <a:gridCol w="8583167">
                  <a:extLst>
                    <a:ext uri="{9D8B030D-6E8A-4147-A177-3AD203B41FA5}">
                      <a16:colId xmlns:a16="http://schemas.microsoft.com/office/drawing/2014/main" val="2409879768"/>
                    </a:ext>
                  </a:extLst>
                </a:gridCol>
              </a:tblGrid>
              <a:tr h="279729">
                <a:tc>
                  <a:txBody>
                    <a:bodyPr/>
                    <a:lstStyle/>
                    <a:p>
                      <a:pPr algn="ctr">
                        <a:spcAft>
                          <a:spcPts val="0"/>
                        </a:spcAft>
                      </a:pPr>
                      <a:r>
                        <a:rPr lang="ru-RU" sz="1200" b="1" dirty="0" smtClean="0">
                          <a:solidFill>
                            <a:schemeClr val="bg1"/>
                          </a:solidFill>
                          <a:effectLst/>
                          <a:latin typeface="+mn-lt"/>
                          <a:ea typeface="Calibri" charset="0"/>
                          <a:cs typeface="Times New Roman" charset="0"/>
                        </a:rPr>
                        <a:t>Денежный поток</a:t>
                      </a:r>
                      <a:endParaRPr lang="ru-RU" sz="1200" b="1" dirty="0">
                        <a:solidFill>
                          <a:schemeClr val="bg1"/>
                        </a:solidFill>
                        <a:effectLst/>
                        <a:latin typeface="+mn-lt"/>
                        <a:ea typeface="Calibri" charset="0"/>
                        <a:cs typeface="Times New Roman" charset="0"/>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981C33"/>
                    </a:solidFill>
                  </a:tcPr>
                </a:tc>
                <a:tc>
                  <a:txBody>
                    <a:bodyPr/>
                    <a:lstStyle/>
                    <a:p>
                      <a:pPr algn="ctr">
                        <a:spcAft>
                          <a:spcPts val="0"/>
                        </a:spcAft>
                      </a:pPr>
                      <a:r>
                        <a:rPr lang="ru-RU" sz="1200" b="1" dirty="0" smtClean="0">
                          <a:solidFill>
                            <a:schemeClr val="bg1"/>
                          </a:solidFill>
                          <a:effectLst/>
                          <a:latin typeface="+mn-lt"/>
                          <a:ea typeface="Calibri" charset="0"/>
                          <a:cs typeface="Times New Roman" charset="0"/>
                        </a:rPr>
                        <a:t>Комментарий</a:t>
                      </a:r>
                      <a:endParaRPr lang="ru-RU" sz="1200" dirty="0">
                        <a:solidFill>
                          <a:schemeClr val="bg1"/>
                        </a:solidFill>
                        <a:effectLst/>
                        <a:latin typeface="+mn-lt"/>
                        <a:ea typeface="Calibri" charset="0"/>
                        <a:cs typeface="Times New Roman" charset="0"/>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981C33"/>
                    </a:solidFill>
                  </a:tcPr>
                </a:tc>
                <a:extLst>
                  <a:ext uri="{0D108BD9-81ED-4DB2-BD59-A6C34878D82A}">
                    <a16:rowId xmlns:a16="http://schemas.microsoft.com/office/drawing/2014/main" val="1348642121"/>
                  </a:ext>
                </a:extLst>
              </a:tr>
              <a:tr h="6140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latin typeface="+mn-lt"/>
                          <a:ea typeface="+mn-ea"/>
                          <a:cs typeface="+mn-cs"/>
                        </a:rPr>
                        <a:t>Среднегодовой доход от трудовой деятельности погибшего</a:t>
                      </a:r>
                      <a:endParaRPr lang="ru-RU" sz="1400" dirty="0" smtClean="0">
                        <a:latin typeface="+mn-lt"/>
                      </a:endParaRP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latin typeface="+mn-lt"/>
                          <a:ea typeface="+mn-ea"/>
                          <a:cs typeface="+mn-cs"/>
                        </a:rPr>
                        <a:t>Определяется заработная плата погибшего исходя из предоставленных подтверждающих документов или при их отсутствии как среднемесячная номинальная начисленная заработная плата исходя из данных Росстата по субъекту федерации (по месту проживания погибшего).</a:t>
                      </a:r>
                      <a:endParaRPr lang="ru-RU" sz="1400" dirty="0" smtClean="0">
                        <a:latin typeface="+mn-lt"/>
                      </a:endParaRP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extLst>
                  <a:ext uri="{0D108BD9-81ED-4DB2-BD59-A6C34878D82A}">
                    <a16:rowId xmlns:a16="http://schemas.microsoft.com/office/drawing/2014/main" val="2358620844"/>
                  </a:ext>
                </a:extLst>
              </a:tr>
              <a:tr h="279729">
                <a:tc gridSpan="2">
                  <a:txBody>
                    <a:bodyPr/>
                    <a:lstStyle/>
                    <a:p>
                      <a:pPr algn="l"/>
                      <a:r>
                        <a:rPr lang="ru-RU" sz="1200" b="1" dirty="0" smtClean="0">
                          <a:solidFill>
                            <a:srgbClr val="FF0000"/>
                          </a:solidFill>
                          <a:latin typeface="+mn-lt"/>
                        </a:rPr>
                        <a:t>                                      МИНУС (-)</a:t>
                      </a:r>
                      <a:endParaRPr lang="ru-RU" sz="1200" b="1" dirty="0">
                        <a:latin typeface="+mn-lt"/>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D4D2">
                        <a:alpha val="21000"/>
                      </a:srgbClr>
                    </a:solidFill>
                  </a:tcPr>
                </a:tc>
                <a:tc hMerge="1">
                  <a:txBody>
                    <a:bodyPr/>
                    <a:lstStyle/>
                    <a:p>
                      <a:endParaRPr lang="ru-RU"/>
                    </a:p>
                  </a:txBody>
                  <a:tcPr/>
                </a:tc>
                <a:extLst>
                  <a:ext uri="{0D108BD9-81ED-4DB2-BD59-A6C34878D82A}">
                    <a16:rowId xmlns:a16="http://schemas.microsoft.com/office/drawing/2014/main" val="2642308922"/>
                  </a:ext>
                </a:extLst>
              </a:tr>
              <a:tr h="2958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latin typeface="+mn-lt"/>
                          <a:ea typeface="+mn-ea"/>
                          <a:cs typeface="+mn-cs"/>
                        </a:rPr>
                        <a:t>Налог на доходы физических лиц (НДФЛ)</a:t>
                      </a:r>
                      <a:endParaRPr lang="ru-RU" sz="1400" dirty="0" smtClean="0">
                        <a:latin typeface="+mn-lt"/>
                      </a:endParaRP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endParaRPr lang="ru-RU">
                        <a:latin typeface="+mn-lt"/>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extLst>
                  <a:ext uri="{0D108BD9-81ED-4DB2-BD59-A6C34878D82A}">
                    <a16:rowId xmlns:a16="http://schemas.microsoft.com/office/drawing/2014/main" val="2202793552"/>
                  </a:ext>
                </a:extLst>
              </a:tr>
              <a:tr h="279729">
                <a:tc gridSpan="2">
                  <a:txBody>
                    <a:bodyPr/>
                    <a:lstStyle/>
                    <a:p>
                      <a:pPr algn="l"/>
                      <a:r>
                        <a:rPr lang="ru-RU" sz="1200" b="1" dirty="0" smtClean="0">
                          <a:solidFill>
                            <a:srgbClr val="00B050"/>
                          </a:solidFill>
                          <a:latin typeface="+mn-lt"/>
                        </a:rPr>
                        <a:t>                                      ПЛЮС (+)</a:t>
                      </a:r>
                      <a:endParaRPr lang="ru-RU" sz="1200" b="1" dirty="0">
                        <a:latin typeface="+mn-lt"/>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D4D2">
                        <a:alpha val="21000"/>
                      </a:srgbClr>
                    </a:solidFill>
                  </a:tcPr>
                </a:tc>
                <a:tc hMerge="1">
                  <a:txBody>
                    <a:bodyPr/>
                    <a:lstStyle/>
                    <a:p>
                      <a:endParaRPr lang="ru-RU"/>
                    </a:p>
                  </a:txBody>
                  <a:tcPr/>
                </a:tc>
                <a:extLst>
                  <a:ext uri="{0D108BD9-81ED-4DB2-BD59-A6C34878D82A}">
                    <a16:rowId xmlns:a16="http://schemas.microsoft.com/office/drawing/2014/main" val="2039093386"/>
                  </a:ext>
                </a:extLst>
              </a:tr>
              <a:tr h="6102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latin typeface="+mn-lt"/>
                          <a:ea typeface="+mn-ea"/>
                          <a:cs typeface="+mn-cs"/>
                        </a:rPr>
                        <a:t>Дополнительный доход в виде денежного эквивалента от стоимости домашнего труда (экономия в затратах)</a:t>
                      </a:r>
                      <a:endParaRPr lang="ru-RU" sz="1400" dirty="0" smtClean="0">
                        <a:latin typeface="+mn-lt"/>
                      </a:endParaRP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latin typeface="+mn-lt"/>
                          <a:ea typeface="+mn-ea"/>
                          <a:cs typeface="+mn-cs"/>
                        </a:rPr>
                        <a:t>В качестве стоимости домашнего труда рекомендуется использовать показатель заработной платы неквалифицированных рабочих для негосударственного сектора. При расчете следует учитывать среднесуточное время, затрачиваемое на домашний труд.</a:t>
                      </a: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extLst>
                  <a:ext uri="{0D108BD9-81ED-4DB2-BD59-A6C34878D82A}">
                    <a16:rowId xmlns:a16="http://schemas.microsoft.com/office/drawing/2014/main" val="3752768774"/>
                  </a:ext>
                </a:extLst>
              </a:tr>
              <a:tr h="279729">
                <a:tc gridSpan="2">
                  <a:txBody>
                    <a:bodyPr/>
                    <a:lstStyle/>
                    <a:p>
                      <a:pPr algn="l"/>
                      <a:r>
                        <a:rPr lang="ru-RU" sz="1200" b="1" dirty="0" smtClean="0">
                          <a:solidFill>
                            <a:srgbClr val="00B050"/>
                          </a:solidFill>
                          <a:latin typeface="+mn-lt"/>
                        </a:rPr>
                        <a:t>                                       ПЛЮС (+)</a:t>
                      </a:r>
                      <a:endParaRPr lang="ru-RU" sz="1200" b="1" dirty="0">
                        <a:latin typeface="+mn-lt"/>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D4D2">
                        <a:alpha val="21000"/>
                      </a:srgbClr>
                    </a:solidFill>
                  </a:tcPr>
                </a:tc>
                <a:tc hMerge="1">
                  <a:txBody>
                    <a:bodyPr/>
                    <a:lstStyle/>
                    <a:p>
                      <a:endParaRPr lang="ru-RU"/>
                    </a:p>
                  </a:txBody>
                  <a:tcPr/>
                </a:tc>
                <a:extLst>
                  <a:ext uri="{0D108BD9-81ED-4DB2-BD59-A6C34878D82A}">
                    <a16:rowId xmlns:a16="http://schemas.microsoft.com/office/drawing/2014/main" val="3135846320"/>
                  </a:ext>
                </a:extLst>
              </a:tr>
              <a:tr h="6334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latin typeface="+mn-lt"/>
                        </a:rPr>
                        <a:t>Дополнительный доход погибшего</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latin typeface="+mn-lt"/>
                          <a:ea typeface="+mn-ea"/>
                          <a:cs typeface="+mn-cs"/>
                        </a:rPr>
                        <a:t>При прогнозировании денежного потока следует выявить и учесть возможный дополнительный доход от пособий, премий, пожизненного содержания и иных ненаследуемых источников дохода, а также экономическую выгоду в виде денежного эквивалента от потери льгот, субсидий и др.</a:t>
                      </a: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extLst>
                  <a:ext uri="{0D108BD9-81ED-4DB2-BD59-A6C34878D82A}">
                    <a16:rowId xmlns:a16="http://schemas.microsoft.com/office/drawing/2014/main" val="4018499021"/>
                  </a:ext>
                </a:extLst>
              </a:tr>
              <a:tr h="279729">
                <a:tc gridSpan="2">
                  <a:txBody>
                    <a:bodyPr/>
                    <a:lstStyle/>
                    <a:p>
                      <a:pPr algn="l"/>
                      <a:r>
                        <a:rPr lang="ru-RU" sz="1200" b="1" dirty="0" smtClean="0">
                          <a:solidFill>
                            <a:srgbClr val="FF0000"/>
                          </a:solidFill>
                          <a:latin typeface="+mn-lt"/>
                        </a:rPr>
                        <a:t>                                      МИНУС (-)</a:t>
                      </a:r>
                      <a:endParaRPr lang="ru-RU" sz="1200" b="1" dirty="0">
                        <a:latin typeface="+mn-lt"/>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D4D2">
                        <a:alpha val="21000"/>
                      </a:srgbClr>
                    </a:solidFill>
                  </a:tcPr>
                </a:tc>
                <a:tc hMerge="1">
                  <a:txBody>
                    <a:bodyPr/>
                    <a:lstStyle/>
                    <a:p>
                      <a:endParaRPr lang="ru-RU"/>
                    </a:p>
                  </a:txBody>
                  <a:tcPr/>
                </a:tc>
                <a:extLst>
                  <a:ext uri="{0D108BD9-81ED-4DB2-BD59-A6C34878D82A}">
                    <a16:rowId xmlns:a16="http://schemas.microsoft.com/office/drawing/2014/main" val="1757685602"/>
                  </a:ext>
                </a:extLst>
              </a:tr>
              <a:tr h="6768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kern="1200" dirty="0" smtClean="0">
                          <a:solidFill>
                            <a:schemeClr val="dk1"/>
                          </a:solidFill>
                          <a:latin typeface="+mn-lt"/>
                          <a:ea typeface="+mn-ea"/>
                          <a:cs typeface="+mn-cs"/>
                        </a:rPr>
                        <a:t>Расходы на личное потребление погибшего </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r>
                        <a:rPr lang="ru-RU" sz="1400" kern="1200" dirty="0" smtClean="0">
                          <a:solidFill>
                            <a:schemeClr val="dk1"/>
                          </a:solidFill>
                          <a:latin typeface="+mn-lt"/>
                          <a:ea typeface="+mn-ea"/>
                          <a:cs typeface="+mn-cs"/>
                        </a:rPr>
                        <a:t>Величину данных расходов рекомендуется принимать на уровне прожиточного минимума с учетом социально-демографической группы, к которой относится погибший (трудоспособное население, пенсионеры, дети).</a:t>
                      </a:r>
                      <a:endParaRPr lang="ru-RU" sz="1400" kern="1200" dirty="0">
                        <a:solidFill>
                          <a:schemeClr val="dk1"/>
                        </a:solidFill>
                        <a:latin typeface="+mn-lt"/>
                        <a:ea typeface="+mn-ea"/>
                        <a:cs typeface="+mn-cs"/>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extLst>
                  <a:ext uri="{0D108BD9-81ED-4DB2-BD59-A6C34878D82A}">
                    <a16:rowId xmlns:a16="http://schemas.microsoft.com/office/drawing/2014/main" val="1547732548"/>
                  </a:ext>
                </a:extLst>
              </a:tr>
            </a:tbl>
          </a:graphicData>
        </a:graphic>
      </p:graphicFrame>
    </p:spTree>
    <p:extLst>
      <p:ext uri="{BB962C8B-B14F-4D97-AF65-F5344CB8AC3E}">
        <p14:creationId xmlns:p14="http://schemas.microsoft.com/office/powerpoint/2010/main" val="1248023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6" name="Google Shape;236;p27"/>
          <p:cNvSpPr/>
          <p:nvPr/>
        </p:nvSpPr>
        <p:spPr>
          <a:xfrm>
            <a:off x="256033" y="213192"/>
            <a:ext cx="940500" cy="891600"/>
          </a:xfrm>
          <a:prstGeom prst="rightArrow">
            <a:avLst>
              <a:gd name="adj1" fmla="val 61815"/>
              <a:gd name="adj2" fmla="val 50000"/>
            </a:avLst>
          </a:prstGeom>
          <a:solidFill>
            <a:srgbClr val="B60A2F"/>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33</a:t>
            </a:fld>
            <a:endParaRPr/>
          </a:p>
        </p:txBody>
      </p:sp>
      <p:sp>
        <p:nvSpPr>
          <p:cNvPr id="13" name="Google Shape;230;p27"/>
          <p:cNvSpPr txBox="1">
            <a:spLocks/>
          </p:cNvSpPr>
          <p:nvPr/>
        </p:nvSpPr>
        <p:spPr>
          <a:xfrm>
            <a:off x="1196533" y="353568"/>
            <a:ext cx="10470143" cy="75122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4000" b="1" smtClean="0">
                <a:solidFill>
                  <a:srgbClr val="B60A2F"/>
                </a:solidFill>
                <a:latin typeface="+mn-lt"/>
                <a:ea typeface="Lato"/>
                <a:cs typeface="Lato"/>
                <a:sym typeface="Lato"/>
              </a:rPr>
              <a:t>Размер компенсации морального вреда</a:t>
            </a:r>
          </a:p>
        </p:txBody>
      </p:sp>
      <mc:AlternateContent xmlns:mc="http://schemas.openxmlformats.org/markup-compatibility/2006" xmlns:a14="http://schemas.microsoft.com/office/drawing/2010/main">
        <mc:Choice Requires="a14">
          <p:sp>
            <p:nvSpPr>
              <p:cNvPr id="3" name="Прямоугольник 2"/>
              <p:cNvSpPr/>
              <p:nvPr/>
            </p:nvSpPr>
            <p:spPr>
              <a:xfrm>
                <a:off x="256032" y="1245168"/>
                <a:ext cx="11777472" cy="4385816"/>
              </a:xfrm>
              <a:prstGeom prst="rect">
                <a:avLst/>
              </a:prstGeom>
            </p:spPr>
            <p:txBody>
              <a:bodyPr wrap="square">
                <a:spAutoFit/>
              </a:bodyPr>
              <a:lstStyle/>
              <a:p>
                <a:pPr>
                  <a:lnSpc>
                    <a:spcPct val="150000"/>
                  </a:lnSpc>
                  <a:buClr>
                    <a:srgbClr val="981C33"/>
                  </a:buClr>
                </a:pPr>
                <a:r>
                  <a:rPr lang="ru-RU" sz="1800" i="1" smtClean="0">
                    <a:solidFill>
                      <a:srgbClr val="B60A2F"/>
                    </a:solidFill>
                    <a:latin typeface="+mn-lt"/>
                  </a:rPr>
                  <a:t>Методика разработана А.М.Эрделевским</a:t>
                </a:r>
              </a:p>
              <a:p>
                <a:pPr>
                  <a:lnSpc>
                    <a:spcPct val="150000"/>
                  </a:lnSpc>
                  <a:buClr>
                    <a:srgbClr val="981C33"/>
                  </a:buClr>
                </a:pPr>
                <a:endParaRPr lang="ru-RU" sz="1800">
                  <a:solidFill>
                    <a:srgbClr val="B60A2F"/>
                  </a:solidFill>
                  <a:latin typeface="+mn-lt"/>
                </a:endParaRPr>
              </a:p>
              <a:p>
                <a:pPr>
                  <a:lnSpc>
                    <a:spcPct val="150000"/>
                  </a:lnSpc>
                  <a:buClr>
                    <a:srgbClr val="981C33"/>
                  </a:buClr>
                </a:pPr>
                <a:r>
                  <a:rPr lang="ru-RU" sz="1800" smtClean="0">
                    <a:solidFill>
                      <a:srgbClr val="B60A2F"/>
                    </a:solidFill>
                    <a:latin typeface="+mn-lt"/>
                  </a:rPr>
                  <a:t>Базовая </a:t>
                </a:r>
                <a:r>
                  <a:rPr lang="ru-RU" sz="1800">
                    <a:solidFill>
                      <a:srgbClr val="B60A2F"/>
                    </a:solidFill>
                    <a:latin typeface="+mn-lt"/>
                  </a:rPr>
                  <a:t>формула расчета размера компенсации действительного морального вреда: </a:t>
                </a:r>
                <a:endParaRPr lang="en-US" sz="1800">
                  <a:solidFill>
                    <a:srgbClr val="B60A2F"/>
                  </a:solidFill>
                  <a:latin typeface="+mn-lt"/>
                </a:endParaRPr>
              </a:p>
              <a:p>
                <a:pPr algn="ctr">
                  <a:lnSpc>
                    <a:spcPct val="150000"/>
                  </a:lnSpc>
                  <a:buClr>
                    <a:srgbClr val="981C33"/>
                  </a:buClr>
                </a:pPr>
                <a:r>
                  <a:rPr lang="en-US" sz="3600" b="1" i="1">
                    <a:solidFill>
                      <a:srgbClr val="B60A2F"/>
                    </a:solidFill>
                    <a:latin typeface="+mn-lt"/>
                  </a:rPr>
                  <a:t>D = d </a:t>
                </a:r>
                <a14:m>
                  <m:oMath xmlns:m="http://schemas.openxmlformats.org/officeDocument/2006/math">
                    <m:r>
                      <a:rPr lang="ru-RU" sz="3600" i="1">
                        <a:solidFill>
                          <a:srgbClr val="B60A2F"/>
                        </a:solidFill>
                        <a:latin typeface="Cambria Math" panose="02040503050406030204" pitchFamily="18" charset="0"/>
                        <a:ea typeface="Lato"/>
                        <a:cs typeface="Lato"/>
                        <a:sym typeface="Lato"/>
                      </a:rPr>
                      <m:t>∙</m:t>
                    </m:r>
                  </m:oMath>
                </a14:m>
                <a:r>
                  <a:rPr lang="en-US" sz="3600" b="1" i="1" smtClean="0">
                    <a:solidFill>
                      <a:srgbClr val="B60A2F"/>
                    </a:solidFill>
                    <a:latin typeface="+mn-lt"/>
                  </a:rPr>
                  <a:t> </a:t>
                </a:r>
                <a:r>
                  <a:rPr lang="en-US" sz="3600" b="1" i="1">
                    <a:solidFill>
                      <a:srgbClr val="B60A2F"/>
                    </a:solidFill>
                    <a:latin typeface="+mn-lt"/>
                  </a:rPr>
                  <a:t>fv </a:t>
                </a:r>
                <a14:m>
                  <m:oMath xmlns:m="http://schemas.openxmlformats.org/officeDocument/2006/math">
                    <m:r>
                      <a:rPr lang="ru-RU" sz="3600" i="1">
                        <a:solidFill>
                          <a:srgbClr val="B60A2F"/>
                        </a:solidFill>
                        <a:latin typeface="Cambria Math" panose="02040503050406030204" pitchFamily="18" charset="0"/>
                        <a:ea typeface="Lato"/>
                        <a:cs typeface="Lato"/>
                        <a:sym typeface="Lato"/>
                      </a:rPr>
                      <m:t>∙</m:t>
                    </m:r>
                  </m:oMath>
                </a14:m>
                <a:r>
                  <a:rPr lang="en-US" sz="3600" b="1" i="1" smtClean="0">
                    <a:solidFill>
                      <a:srgbClr val="B60A2F"/>
                    </a:solidFill>
                    <a:latin typeface="+mn-lt"/>
                  </a:rPr>
                  <a:t> </a:t>
                </a:r>
                <a:r>
                  <a:rPr lang="en-US" sz="3600" b="1" i="1">
                    <a:solidFill>
                      <a:srgbClr val="B60A2F"/>
                    </a:solidFill>
                    <a:latin typeface="+mn-lt"/>
                  </a:rPr>
                  <a:t>i </a:t>
                </a:r>
                <a14:m>
                  <m:oMath xmlns:m="http://schemas.openxmlformats.org/officeDocument/2006/math">
                    <m:r>
                      <a:rPr lang="ru-RU" sz="3600" i="1">
                        <a:solidFill>
                          <a:srgbClr val="B60A2F"/>
                        </a:solidFill>
                        <a:latin typeface="Cambria Math" panose="02040503050406030204" pitchFamily="18" charset="0"/>
                        <a:ea typeface="Lato"/>
                        <a:cs typeface="Lato"/>
                        <a:sym typeface="Lato"/>
                      </a:rPr>
                      <m:t>∙</m:t>
                    </m:r>
                  </m:oMath>
                </a14:m>
                <a:r>
                  <a:rPr lang="en-US" sz="3600" b="1" i="1" smtClean="0">
                    <a:solidFill>
                      <a:srgbClr val="B60A2F"/>
                    </a:solidFill>
                    <a:latin typeface="+mn-lt"/>
                  </a:rPr>
                  <a:t> </a:t>
                </a:r>
                <a:r>
                  <a:rPr lang="en-US" sz="3600" b="1" i="1">
                    <a:solidFill>
                      <a:srgbClr val="B60A2F"/>
                    </a:solidFill>
                    <a:latin typeface="+mn-lt"/>
                  </a:rPr>
                  <a:t>c </a:t>
                </a:r>
                <a14:m>
                  <m:oMath xmlns:m="http://schemas.openxmlformats.org/officeDocument/2006/math">
                    <m:r>
                      <a:rPr lang="ru-RU" sz="3600" i="1">
                        <a:solidFill>
                          <a:srgbClr val="B60A2F"/>
                        </a:solidFill>
                        <a:latin typeface="Cambria Math" panose="02040503050406030204" pitchFamily="18" charset="0"/>
                        <a:ea typeface="Lato"/>
                        <a:cs typeface="Lato"/>
                        <a:sym typeface="Lato"/>
                      </a:rPr>
                      <m:t>∙</m:t>
                    </m:r>
                  </m:oMath>
                </a14:m>
                <a:r>
                  <a:rPr lang="en-US" sz="3600" b="1" i="1" smtClean="0">
                    <a:solidFill>
                      <a:srgbClr val="B60A2F"/>
                    </a:solidFill>
                    <a:latin typeface="+mn-lt"/>
                  </a:rPr>
                  <a:t> </a:t>
                </a:r>
                <a:r>
                  <a:rPr lang="en-US" sz="3600" b="1" i="1">
                    <a:solidFill>
                      <a:srgbClr val="B60A2F"/>
                    </a:solidFill>
                    <a:latin typeface="+mn-lt"/>
                  </a:rPr>
                  <a:t>(1 – fs)</a:t>
                </a:r>
                <a:endParaRPr lang="ru-RU" sz="3600" b="1" i="1">
                  <a:solidFill>
                    <a:srgbClr val="B60A2F"/>
                  </a:solidFill>
                  <a:latin typeface="+mn-lt"/>
                </a:endParaRPr>
              </a:p>
              <a:p>
                <a:pPr>
                  <a:lnSpc>
                    <a:spcPct val="150000"/>
                  </a:lnSpc>
                  <a:buClr>
                    <a:srgbClr val="981C33"/>
                  </a:buClr>
                </a:pPr>
                <a:r>
                  <a:rPr lang="ru-RU" sz="1600" smtClean="0">
                    <a:solidFill>
                      <a:srgbClr val="B60A2F"/>
                    </a:solidFill>
                    <a:latin typeface="+mn-lt"/>
                  </a:rPr>
                  <a:t>D </a:t>
                </a:r>
                <a:r>
                  <a:rPr lang="ru-RU" sz="1600">
                    <a:solidFill>
                      <a:srgbClr val="B60A2F"/>
                    </a:solidFill>
                    <a:latin typeface="+mn-lt"/>
                  </a:rPr>
                  <a:t>— размер компенсации действительного морального вреда;</a:t>
                </a:r>
                <a:br>
                  <a:rPr lang="ru-RU" sz="1600">
                    <a:solidFill>
                      <a:srgbClr val="B60A2F"/>
                    </a:solidFill>
                    <a:latin typeface="+mn-lt"/>
                  </a:rPr>
                </a:br>
                <a:r>
                  <a:rPr lang="ru-RU" sz="1600">
                    <a:solidFill>
                      <a:srgbClr val="B60A2F"/>
                    </a:solidFill>
                    <a:latin typeface="+mn-lt"/>
                  </a:rPr>
                  <a:t>d — размер компенсации презюмируемого морального вреда;</a:t>
                </a:r>
                <a:br>
                  <a:rPr lang="ru-RU" sz="1600">
                    <a:solidFill>
                      <a:srgbClr val="B60A2F"/>
                    </a:solidFill>
                    <a:latin typeface="+mn-lt"/>
                  </a:rPr>
                </a:br>
                <a:r>
                  <a:rPr lang="ru-RU" sz="1600">
                    <a:solidFill>
                      <a:srgbClr val="B60A2F"/>
                    </a:solidFill>
                    <a:latin typeface="+mn-lt"/>
                  </a:rPr>
                  <a:t>fv — степень вины причинителя вреда, 0 </a:t>
                </a:r>
                <a:r>
                  <a:rPr lang="ru-RU" sz="1600" smtClean="0">
                    <a:solidFill>
                      <a:srgbClr val="B60A2F"/>
                    </a:solidFill>
                    <a:latin typeface="+mn-lt"/>
                  </a:rPr>
                  <a:t>≤ </a:t>
                </a:r>
                <a:r>
                  <a:rPr lang="ru-RU" sz="1600">
                    <a:solidFill>
                      <a:srgbClr val="B60A2F"/>
                    </a:solidFill>
                    <a:latin typeface="+mn-lt"/>
                  </a:rPr>
                  <a:t>fv ≤</a:t>
                </a:r>
                <a:r>
                  <a:rPr lang="ru-RU" sz="1600" smtClean="0">
                    <a:solidFill>
                      <a:srgbClr val="B60A2F"/>
                    </a:solidFill>
                    <a:latin typeface="+mn-lt"/>
                  </a:rPr>
                  <a:t> </a:t>
                </a:r>
                <a:r>
                  <a:rPr lang="ru-RU" sz="1600">
                    <a:solidFill>
                      <a:srgbClr val="B60A2F"/>
                    </a:solidFill>
                    <a:latin typeface="+mn-lt"/>
                  </a:rPr>
                  <a:t>1;</a:t>
                </a:r>
              </a:p>
              <a:p>
                <a:pPr>
                  <a:lnSpc>
                    <a:spcPct val="150000"/>
                  </a:lnSpc>
                  <a:buClr>
                    <a:srgbClr val="981C33"/>
                  </a:buClr>
                </a:pPr>
                <a:r>
                  <a:rPr lang="ru-RU" sz="1600">
                    <a:solidFill>
                      <a:srgbClr val="B60A2F"/>
                    </a:solidFill>
                    <a:latin typeface="+mn-lt"/>
                  </a:rPr>
                  <a:t>i — коэффициент индивидуальных особенностей потерпевшего, 0 ≤</a:t>
                </a:r>
                <a:r>
                  <a:rPr lang="ru-RU" sz="1600" smtClean="0">
                    <a:solidFill>
                      <a:srgbClr val="B60A2F"/>
                    </a:solidFill>
                    <a:latin typeface="+mn-lt"/>
                  </a:rPr>
                  <a:t> </a:t>
                </a:r>
                <a:r>
                  <a:rPr lang="ru-RU" sz="1600">
                    <a:solidFill>
                      <a:srgbClr val="B60A2F"/>
                    </a:solidFill>
                    <a:latin typeface="+mn-lt"/>
                  </a:rPr>
                  <a:t>i ≤</a:t>
                </a:r>
                <a:r>
                  <a:rPr lang="ru-RU" sz="1600" smtClean="0">
                    <a:solidFill>
                      <a:srgbClr val="B60A2F"/>
                    </a:solidFill>
                    <a:latin typeface="+mn-lt"/>
                  </a:rPr>
                  <a:t> </a:t>
                </a:r>
                <a:r>
                  <a:rPr lang="ru-RU" sz="1600">
                    <a:solidFill>
                      <a:srgbClr val="B60A2F"/>
                    </a:solidFill>
                    <a:latin typeface="+mn-lt"/>
                  </a:rPr>
                  <a:t>2;</a:t>
                </a:r>
              </a:p>
              <a:p>
                <a:pPr>
                  <a:lnSpc>
                    <a:spcPct val="150000"/>
                  </a:lnSpc>
                  <a:buClr>
                    <a:srgbClr val="981C33"/>
                  </a:buClr>
                </a:pPr>
                <a:r>
                  <a:rPr lang="ru-RU" sz="1600">
                    <a:solidFill>
                      <a:srgbClr val="B60A2F"/>
                    </a:solidFill>
                    <a:latin typeface="+mn-lt"/>
                  </a:rPr>
                  <a:t>с — коэффициент учета заслуживающих внимания фактических обстоятельств причинения вреда</a:t>
                </a:r>
                <a:r>
                  <a:rPr lang="ru-RU" sz="1600" smtClean="0">
                    <a:solidFill>
                      <a:srgbClr val="B60A2F"/>
                    </a:solidFill>
                    <a:latin typeface="+mn-lt"/>
                  </a:rPr>
                  <a:t>, 0 </a:t>
                </a:r>
                <a:r>
                  <a:rPr lang="ru-RU" sz="1600">
                    <a:solidFill>
                      <a:srgbClr val="B60A2F"/>
                    </a:solidFill>
                    <a:latin typeface="+mn-lt"/>
                  </a:rPr>
                  <a:t>≤</a:t>
                </a:r>
                <a:r>
                  <a:rPr lang="ru-RU" sz="1600" smtClean="0">
                    <a:solidFill>
                      <a:srgbClr val="B60A2F"/>
                    </a:solidFill>
                    <a:latin typeface="+mn-lt"/>
                  </a:rPr>
                  <a:t> </a:t>
                </a:r>
                <a:r>
                  <a:rPr lang="ru-RU" sz="1600">
                    <a:solidFill>
                      <a:srgbClr val="B60A2F"/>
                    </a:solidFill>
                    <a:latin typeface="+mn-lt"/>
                  </a:rPr>
                  <a:t>с ≤</a:t>
                </a:r>
                <a:r>
                  <a:rPr lang="ru-RU" sz="1600" smtClean="0">
                    <a:solidFill>
                      <a:srgbClr val="B60A2F"/>
                    </a:solidFill>
                    <a:latin typeface="+mn-lt"/>
                  </a:rPr>
                  <a:t> </a:t>
                </a:r>
                <a:r>
                  <a:rPr lang="ru-RU" sz="1600">
                    <a:solidFill>
                      <a:srgbClr val="B60A2F"/>
                    </a:solidFill>
                    <a:latin typeface="+mn-lt"/>
                  </a:rPr>
                  <a:t>2;</a:t>
                </a:r>
              </a:p>
              <a:p>
                <a:pPr>
                  <a:lnSpc>
                    <a:spcPct val="150000"/>
                  </a:lnSpc>
                  <a:buClr>
                    <a:srgbClr val="981C33"/>
                  </a:buClr>
                </a:pPr>
                <a:r>
                  <a:rPr lang="ru-RU" sz="1600">
                    <a:solidFill>
                      <a:srgbClr val="B60A2F"/>
                    </a:solidFill>
                    <a:latin typeface="+mn-lt"/>
                  </a:rPr>
                  <a:t>fs — степень вины потерпевшего, 0 ≤ </a:t>
                </a:r>
                <a:r>
                  <a:rPr lang="ru-RU" sz="1600" smtClean="0">
                    <a:solidFill>
                      <a:srgbClr val="B60A2F"/>
                    </a:solidFill>
                    <a:latin typeface="+mn-lt"/>
                  </a:rPr>
                  <a:t>fs </a:t>
                </a:r>
                <a:r>
                  <a:rPr lang="ru-RU" sz="1600">
                    <a:solidFill>
                      <a:srgbClr val="B60A2F"/>
                    </a:solidFill>
                    <a:latin typeface="+mn-lt"/>
                  </a:rPr>
                  <a:t>≤</a:t>
                </a:r>
                <a:r>
                  <a:rPr lang="ru-RU" sz="1600" smtClean="0">
                    <a:solidFill>
                      <a:srgbClr val="B60A2F"/>
                    </a:solidFill>
                    <a:latin typeface="+mn-lt"/>
                  </a:rPr>
                  <a:t> </a:t>
                </a:r>
                <a:r>
                  <a:rPr lang="ru-RU" sz="1600">
                    <a:solidFill>
                      <a:srgbClr val="B60A2F"/>
                    </a:solidFill>
                    <a:latin typeface="+mn-lt"/>
                  </a:rPr>
                  <a:t>1.</a:t>
                </a:r>
                <a:endParaRPr lang="ru-RU" sz="1600" dirty="0">
                  <a:solidFill>
                    <a:srgbClr val="B60A2F"/>
                  </a:solidFill>
                  <a:latin typeface="+mn-lt"/>
                </a:endParaRPr>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256032" y="1245168"/>
                <a:ext cx="11777472" cy="4385816"/>
              </a:xfrm>
              <a:prstGeom prst="rect">
                <a:avLst/>
              </a:prstGeom>
              <a:blipFill>
                <a:blip r:embed="rId3"/>
                <a:stretch>
                  <a:fillRect l="-414"/>
                </a:stretch>
              </a:blipFill>
            </p:spPr>
            <p:txBody>
              <a:bodyPr/>
              <a:lstStyle/>
              <a:p>
                <a:r>
                  <a:rPr lang="ru-RU">
                    <a:noFill/>
                  </a:rPr>
                  <a:t> </a:t>
                </a:r>
              </a:p>
            </p:txBody>
          </p:sp>
        </mc:Fallback>
      </mc:AlternateContent>
    </p:spTree>
    <p:extLst>
      <p:ext uri="{BB962C8B-B14F-4D97-AF65-F5344CB8AC3E}">
        <p14:creationId xmlns:p14="http://schemas.microsoft.com/office/powerpoint/2010/main" val="1878750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6" name="Google Shape;236;p27"/>
          <p:cNvSpPr/>
          <p:nvPr/>
        </p:nvSpPr>
        <p:spPr>
          <a:xfrm>
            <a:off x="256033" y="213192"/>
            <a:ext cx="940500" cy="891600"/>
          </a:xfrm>
          <a:prstGeom prst="rightArrow">
            <a:avLst>
              <a:gd name="adj1" fmla="val 61815"/>
              <a:gd name="adj2" fmla="val 50000"/>
            </a:avLst>
          </a:prstGeom>
          <a:solidFill>
            <a:srgbClr val="B60A2F"/>
          </a:solidFill>
          <a:ln>
            <a:noFill/>
          </a:ln>
        </p:spPr>
        <p:txBody>
          <a:bodyPr spcFirstLastPara="1" wrap="square" lIns="91425" tIns="91425" rIns="91425" bIns="91425" anchor="ctr" anchorCtr="0">
            <a:noAutofit/>
          </a:bodyPr>
          <a:lstStyle/>
          <a:p>
            <a:endParaRPr/>
          </a:p>
        </p:txBody>
      </p:sp>
      <p:sp>
        <p:nvSpPr>
          <p:cNvPr id="239" name="Google Shape;239;p27"/>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34</a:t>
            </a:fld>
            <a:endParaRPr/>
          </a:p>
        </p:txBody>
      </p:sp>
      <p:sp>
        <p:nvSpPr>
          <p:cNvPr id="13" name="Google Shape;230;p27"/>
          <p:cNvSpPr txBox="1">
            <a:spLocks/>
          </p:cNvSpPr>
          <p:nvPr/>
        </p:nvSpPr>
        <p:spPr>
          <a:xfrm>
            <a:off x="1196533" y="353568"/>
            <a:ext cx="10470143" cy="75122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1pPr>
            <a:lvl2pPr marR="0" lvl="1"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2pPr>
            <a:lvl3pPr marR="0" lvl="2"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3pPr>
            <a:lvl4pPr marR="0" lvl="3"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4pPr>
            <a:lvl5pPr marR="0" lvl="4"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5pPr>
            <a:lvl6pPr marR="0" lvl="5"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6pPr>
            <a:lvl7pPr marR="0" lvl="6"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7pPr>
            <a:lvl8pPr marR="0" lvl="7"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8pPr>
            <a:lvl9pPr marR="0" lvl="8" algn="l" rtl="0">
              <a:lnSpc>
                <a:spcPct val="100000"/>
              </a:lnSpc>
              <a:spcBef>
                <a:spcPts val="0"/>
              </a:spcBef>
              <a:spcAft>
                <a:spcPts val="0"/>
              </a:spcAft>
              <a:buClr>
                <a:srgbClr val="97ABBC"/>
              </a:buClr>
              <a:buSzPts val="3600"/>
              <a:buFont typeface="Raleway"/>
              <a:buNone/>
              <a:defRPr sz="3600" b="0" i="0" u="none" strike="noStrike" cap="none">
                <a:solidFill>
                  <a:srgbClr val="97ABBC"/>
                </a:solidFill>
                <a:latin typeface="Raleway"/>
                <a:ea typeface="Raleway"/>
                <a:cs typeface="Raleway"/>
                <a:sym typeface="Raleway"/>
              </a:defRPr>
            </a:lvl9pPr>
          </a:lstStyle>
          <a:p>
            <a:r>
              <a:rPr lang="ru-RU" sz="4000" b="1" smtClean="0">
                <a:solidFill>
                  <a:srgbClr val="B60A2F"/>
                </a:solidFill>
                <a:latin typeface="+mn-lt"/>
                <a:ea typeface="Lato"/>
                <a:cs typeface="Lato"/>
                <a:sym typeface="Lato"/>
              </a:rPr>
              <a:t>Размер компенсации морального вреда</a:t>
            </a:r>
          </a:p>
        </p:txBody>
      </p:sp>
      <mc:AlternateContent xmlns:mc="http://schemas.openxmlformats.org/markup-compatibility/2006" xmlns:a14="http://schemas.microsoft.com/office/drawing/2010/main">
        <mc:Choice Requires="a14">
          <p:sp>
            <p:nvSpPr>
              <p:cNvPr id="3" name="Прямоугольник 2"/>
              <p:cNvSpPr/>
              <p:nvPr/>
            </p:nvSpPr>
            <p:spPr>
              <a:xfrm>
                <a:off x="256033" y="1195269"/>
                <a:ext cx="11192256" cy="1155253"/>
              </a:xfrm>
              <a:prstGeom prst="rect">
                <a:avLst/>
              </a:prstGeom>
            </p:spPr>
            <p:txBody>
              <a:bodyPr wrap="square">
                <a:spAutoFit/>
              </a:bodyPr>
              <a:lstStyle/>
              <a:p>
                <a:pPr>
                  <a:lnSpc>
                    <a:spcPct val="150000"/>
                  </a:lnSpc>
                  <a:buClr>
                    <a:srgbClr val="981C33"/>
                  </a:buClr>
                </a:pPr>
                <a:r>
                  <a:rPr lang="ru-RU" sz="1800" u="sng" smtClean="0">
                    <a:solidFill>
                      <a:srgbClr val="B60A2F"/>
                    </a:solidFill>
                    <a:latin typeface="+mn-lt"/>
                  </a:rPr>
                  <a:t>Модифицированная</a:t>
                </a:r>
                <a:r>
                  <a:rPr lang="ru-RU" sz="1800" smtClean="0">
                    <a:solidFill>
                      <a:srgbClr val="B60A2F"/>
                    </a:solidFill>
                    <a:latin typeface="+mn-lt"/>
                  </a:rPr>
                  <a:t> формула </a:t>
                </a:r>
                <a:r>
                  <a:rPr lang="ru-RU" sz="1800">
                    <a:solidFill>
                      <a:srgbClr val="B60A2F"/>
                    </a:solidFill>
                    <a:latin typeface="+mn-lt"/>
                  </a:rPr>
                  <a:t>расчета размера компенсации </a:t>
                </a:r>
                <a:r>
                  <a:rPr lang="ru-RU" sz="1800" smtClean="0">
                    <a:solidFill>
                      <a:srgbClr val="B60A2F"/>
                    </a:solidFill>
                    <a:latin typeface="+mn-lt"/>
                  </a:rPr>
                  <a:t>морального </a:t>
                </a:r>
                <a:r>
                  <a:rPr lang="ru-RU" sz="1800">
                    <a:solidFill>
                      <a:srgbClr val="B60A2F"/>
                    </a:solidFill>
                    <a:latin typeface="+mn-lt"/>
                  </a:rPr>
                  <a:t>вреда: </a:t>
                </a:r>
                <a:endParaRPr lang="en-US" sz="1800">
                  <a:solidFill>
                    <a:srgbClr val="B60A2F"/>
                  </a:solidFill>
                  <a:latin typeface="+mn-lt"/>
                </a:endParaRPr>
              </a:p>
              <a:p>
                <a:pPr algn="ctr">
                  <a:lnSpc>
                    <a:spcPct val="150000"/>
                  </a:lnSpc>
                  <a:buClr>
                    <a:srgbClr val="981C33"/>
                  </a:buClr>
                </a:pPr>
                <a:r>
                  <a:rPr lang="nn-NO" sz="3200" b="1" i="1">
                    <a:solidFill>
                      <a:srgbClr val="B60A2F"/>
                    </a:solidFill>
                    <a:latin typeface="+mn-lt"/>
                  </a:rPr>
                  <a:t>D = d </a:t>
                </a:r>
                <a14:m>
                  <m:oMath xmlns:m="http://schemas.openxmlformats.org/officeDocument/2006/math">
                    <m:r>
                      <a:rPr lang="ru-RU" sz="3200" i="1">
                        <a:solidFill>
                          <a:srgbClr val="B60A2F"/>
                        </a:solidFill>
                        <a:latin typeface="Cambria Math" panose="02040503050406030204" pitchFamily="18" charset="0"/>
                        <a:ea typeface="Lato"/>
                        <a:cs typeface="Lato"/>
                        <a:sym typeface="Lato"/>
                      </a:rPr>
                      <m:t>∙</m:t>
                    </m:r>
                  </m:oMath>
                </a14:m>
                <a:r>
                  <a:rPr lang="nn-NO" sz="3200" b="1" i="1" smtClean="0">
                    <a:solidFill>
                      <a:srgbClr val="B60A2F"/>
                    </a:solidFill>
                    <a:latin typeface="+mn-lt"/>
                  </a:rPr>
                  <a:t> </a:t>
                </a:r>
                <a:r>
                  <a:rPr lang="nn-NO" sz="3200" b="1" i="1">
                    <a:solidFill>
                      <a:srgbClr val="B60A2F"/>
                    </a:solidFill>
                    <a:latin typeface="+mn-lt"/>
                  </a:rPr>
                  <a:t>i </a:t>
                </a:r>
                <a14:m>
                  <m:oMath xmlns:m="http://schemas.openxmlformats.org/officeDocument/2006/math">
                    <m:r>
                      <a:rPr lang="ru-RU" sz="3200" i="1">
                        <a:solidFill>
                          <a:srgbClr val="B60A2F"/>
                        </a:solidFill>
                        <a:latin typeface="Cambria Math" panose="02040503050406030204" pitchFamily="18" charset="0"/>
                        <a:ea typeface="Lato"/>
                        <a:cs typeface="Lato"/>
                        <a:sym typeface="Lato"/>
                      </a:rPr>
                      <m:t>∙</m:t>
                    </m:r>
                  </m:oMath>
                </a14:m>
                <a:r>
                  <a:rPr lang="nn-NO" sz="3200" b="1" i="1" smtClean="0">
                    <a:solidFill>
                      <a:srgbClr val="B60A2F"/>
                    </a:solidFill>
                    <a:latin typeface="+mn-lt"/>
                  </a:rPr>
                  <a:t> c</a:t>
                </a:r>
                <a:endParaRPr lang="nn-NO" sz="3200" b="1" i="1">
                  <a:solidFill>
                    <a:srgbClr val="B60A2F"/>
                  </a:solidFill>
                  <a:latin typeface="+mn-lt"/>
                </a:endParaRPr>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256033" y="1195269"/>
                <a:ext cx="11192256" cy="1155253"/>
              </a:xfrm>
              <a:prstGeom prst="rect">
                <a:avLst/>
              </a:prstGeom>
              <a:blipFill>
                <a:blip r:embed="rId3"/>
                <a:stretch>
                  <a:fillRect l="-436" b="-16316"/>
                </a:stretch>
              </a:blipFill>
            </p:spPr>
            <p:txBody>
              <a:bodyPr/>
              <a:lstStyle/>
              <a:p>
                <a:r>
                  <a:rPr lang="ru-RU">
                    <a:noFill/>
                  </a:rPr>
                  <a:t> </a:t>
                </a:r>
              </a:p>
            </p:txBody>
          </p:sp>
        </mc:Fallback>
      </mc:AlternateContent>
      <p:graphicFrame>
        <p:nvGraphicFramePr>
          <p:cNvPr id="6" name="Объект 2"/>
          <p:cNvGraphicFramePr>
            <a:graphicFrameLocks/>
          </p:cNvGraphicFramePr>
          <p:nvPr>
            <p:extLst>
              <p:ext uri="{D42A27DB-BD31-4B8C-83A1-F6EECF244321}">
                <p14:modId xmlns:p14="http://schemas.microsoft.com/office/powerpoint/2010/main" val="3848824080"/>
              </p:ext>
            </p:extLst>
          </p:nvPr>
        </p:nvGraphicFramePr>
        <p:xfrm>
          <a:off x="256033" y="2401516"/>
          <a:ext cx="11643360" cy="3962661"/>
        </p:xfrm>
        <a:graphic>
          <a:graphicData uri="http://schemas.openxmlformats.org/drawingml/2006/table">
            <a:tbl>
              <a:tblPr firstRow="1" bandRow="1"/>
              <a:tblGrid>
                <a:gridCol w="2362415">
                  <a:extLst>
                    <a:ext uri="{9D8B030D-6E8A-4147-A177-3AD203B41FA5}">
                      <a16:colId xmlns:a16="http://schemas.microsoft.com/office/drawing/2014/main" val="20000"/>
                    </a:ext>
                  </a:extLst>
                </a:gridCol>
                <a:gridCol w="1660945">
                  <a:extLst>
                    <a:ext uri="{9D8B030D-6E8A-4147-A177-3AD203B41FA5}">
                      <a16:colId xmlns:a16="http://schemas.microsoft.com/office/drawing/2014/main" val="20001"/>
                    </a:ext>
                  </a:extLst>
                </a:gridCol>
                <a:gridCol w="7620000">
                  <a:extLst>
                    <a:ext uri="{9D8B030D-6E8A-4147-A177-3AD203B41FA5}">
                      <a16:colId xmlns:a16="http://schemas.microsoft.com/office/drawing/2014/main" val="20002"/>
                    </a:ext>
                  </a:extLst>
                </a:gridCol>
              </a:tblGrid>
              <a:tr h="521919">
                <a:tc>
                  <a:txBody>
                    <a:bodyPr/>
                    <a:lstStyle/>
                    <a:p>
                      <a:pPr algn="ctr">
                        <a:spcAft>
                          <a:spcPts val="0"/>
                        </a:spcAft>
                      </a:pPr>
                      <a:r>
                        <a:rPr lang="ru-RU" sz="1400" b="1" dirty="0" smtClean="0">
                          <a:solidFill>
                            <a:schemeClr val="bg1"/>
                          </a:solidFill>
                          <a:effectLst/>
                          <a:latin typeface="+mn-lt"/>
                          <a:ea typeface="Calibri" charset="0"/>
                          <a:cs typeface="Times New Roman" charset="0"/>
                        </a:rPr>
                        <a:t>Наименование показателя</a:t>
                      </a: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981C33"/>
                    </a:solidFill>
                  </a:tcPr>
                </a:tc>
                <a:tc>
                  <a:txBody>
                    <a:bodyPr/>
                    <a:lstStyle/>
                    <a:p>
                      <a:pPr algn="ctr">
                        <a:spcAft>
                          <a:spcPts val="0"/>
                        </a:spcAft>
                      </a:pPr>
                      <a:r>
                        <a:rPr lang="ru-RU" sz="1400" b="1" smtClean="0">
                          <a:solidFill>
                            <a:schemeClr val="bg1"/>
                          </a:solidFill>
                          <a:effectLst/>
                          <a:latin typeface="+mn-lt"/>
                          <a:ea typeface="Calibri" charset="0"/>
                          <a:cs typeface="Times New Roman" charset="0"/>
                        </a:rPr>
                        <a:t>Значение</a:t>
                      </a:r>
                      <a:endParaRPr lang="ru-RU" sz="1400" dirty="0">
                        <a:solidFill>
                          <a:schemeClr val="bg1"/>
                        </a:solidFill>
                        <a:effectLst/>
                        <a:latin typeface="+mn-lt"/>
                        <a:ea typeface="Calibri" charset="0"/>
                        <a:cs typeface="Times New Roman" charset="0"/>
                      </a:endParaRP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981C33"/>
                    </a:solidFill>
                  </a:tcPr>
                </a:tc>
                <a:tc>
                  <a:txBody>
                    <a:bodyPr/>
                    <a:lstStyle/>
                    <a:p>
                      <a:pPr algn="ctr">
                        <a:spcAft>
                          <a:spcPts val="0"/>
                        </a:spcAft>
                      </a:pPr>
                      <a:r>
                        <a:rPr lang="ru-RU" sz="1400" b="1" dirty="0" smtClean="0">
                          <a:solidFill>
                            <a:schemeClr val="bg1"/>
                          </a:solidFill>
                          <a:effectLst/>
                          <a:latin typeface="+mn-lt"/>
                          <a:ea typeface="Calibri" charset="0"/>
                          <a:cs typeface="Times New Roman" charset="0"/>
                        </a:rPr>
                        <a:t>Комментарий</a:t>
                      </a:r>
                    </a:p>
                  </a:txBody>
                  <a:tcPr marL="87226" marR="87226" marT="43613" marB="43613" anchor="ctr">
                    <a:lnL w="12700" cap="flat" cmpd="sng" algn="ctr">
                      <a:solidFill>
                        <a:srgbClr val="981B33"/>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981C33"/>
                    </a:solidFill>
                  </a:tcPr>
                </a:tc>
                <a:extLst>
                  <a:ext uri="{0D108BD9-81ED-4DB2-BD59-A6C34878D82A}">
                    <a16:rowId xmlns:a16="http://schemas.microsoft.com/office/drawing/2014/main" val="10000"/>
                  </a:ext>
                </a:extLst>
              </a:tr>
              <a:tr h="42626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err="1" smtClean="0">
                          <a:solidFill>
                            <a:srgbClr val="B60A2F"/>
                          </a:solidFill>
                          <a:latin typeface="+mn-lt"/>
                        </a:rPr>
                        <a:t>d</a:t>
                      </a:r>
                      <a:r>
                        <a:rPr lang="ru-RU" sz="1400" dirty="0" smtClean="0">
                          <a:solidFill>
                            <a:srgbClr val="B60A2F"/>
                          </a:solidFill>
                          <a:latin typeface="+mn-lt"/>
                        </a:rPr>
                        <a:t> — размер компенсации </a:t>
                      </a:r>
                      <a:r>
                        <a:rPr lang="ru-RU" sz="1400" dirty="0" err="1" smtClean="0">
                          <a:solidFill>
                            <a:srgbClr val="B60A2F"/>
                          </a:solidFill>
                          <a:latin typeface="+mn-lt"/>
                        </a:rPr>
                        <a:t>презюмируемого</a:t>
                      </a:r>
                      <a:r>
                        <a:rPr lang="ru-RU" sz="1400" dirty="0" smtClean="0">
                          <a:solidFill>
                            <a:srgbClr val="B60A2F"/>
                          </a:solidFill>
                          <a:latin typeface="+mn-lt"/>
                        </a:rPr>
                        <a:t> морального вреда</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solidFill>
                            <a:srgbClr val="B60A2F"/>
                          </a:solidFill>
                          <a:latin typeface="+mn-lt"/>
                        </a:rPr>
                        <a:t>300 МРОТ</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r>
                        <a:rPr lang="ru-RU" sz="1400" kern="1200" dirty="0" err="1" smtClean="0">
                          <a:solidFill>
                            <a:srgbClr val="B60A2F"/>
                          </a:solidFill>
                          <a:latin typeface="+mn-lt"/>
                          <a:ea typeface="+mn-ea"/>
                          <a:cs typeface="+mn-cs"/>
                        </a:rPr>
                        <a:t>Эрделевский</a:t>
                      </a:r>
                      <a:r>
                        <a:rPr lang="ru-RU" sz="1400" kern="1200" dirty="0" smtClean="0">
                          <a:solidFill>
                            <a:srgbClr val="B60A2F"/>
                          </a:solidFill>
                          <a:latin typeface="+mn-lt"/>
                          <a:ea typeface="+mn-ea"/>
                          <a:cs typeface="+mn-cs"/>
                        </a:rPr>
                        <a:t> А. Компенсация морального вреда // Хозяйство и право. - 2014.</a:t>
                      </a:r>
                      <a:endParaRPr lang="ru-RU" sz="1400" dirty="0">
                        <a:solidFill>
                          <a:srgbClr val="B60A2F"/>
                        </a:solidFill>
                        <a:latin typeface="+mn-lt"/>
                      </a:endParaRP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FFF1EF">
                        <a:alpha val="21000"/>
                      </a:srgbClr>
                    </a:solidFill>
                  </a:tcPr>
                </a:tc>
                <a:extLst>
                  <a:ext uri="{0D108BD9-81ED-4DB2-BD59-A6C34878D82A}">
                    <a16:rowId xmlns:a16="http://schemas.microsoft.com/office/drawing/2014/main" val="10001"/>
                  </a:ext>
                </a:extLst>
              </a:tr>
              <a:tr h="44375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err="1" smtClean="0">
                          <a:solidFill>
                            <a:srgbClr val="B60A2F"/>
                          </a:solidFill>
                          <a:latin typeface="+mn-lt"/>
                        </a:rPr>
                        <a:t>i</a:t>
                      </a:r>
                      <a:r>
                        <a:rPr lang="ru-RU" sz="1400" dirty="0" smtClean="0">
                          <a:solidFill>
                            <a:srgbClr val="B60A2F"/>
                          </a:solidFill>
                          <a:latin typeface="+mn-lt"/>
                        </a:rPr>
                        <a:t> — коэффициент индивидуальных особенностей потерпевшего</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D4D2">
                        <a:alpha val="21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smtClean="0">
                          <a:solidFill>
                            <a:srgbClr val="B60A2F"/>
                          </a:solidFill>
                          <a:latin typeface="+mn-lt"/>
                        </a:rPr>
                        <a:t>1 &lt; i ≤ </a:t>
                      </a:r>
                      <a:r>
                        <a:rPr lang="ru-RU" sz="1400" dirty="0" smtClean="0">
                          <a:solidFill>
                            <a:srgbClr val="B60A2F"/>
                          </a:solidFill>
                          <a:latin typeface="+mn-lt"/>
                        </a:rPr>
                        <a:t>2</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D4D2">
                        <a:alpha val="21000"/>
                      </a:srgbClr>
                    </a:solidFill>
                  </a:tcPr>
                </a:tc>
                <a:tc>
                  <a:txBody>
                    <a:bodyPr/>
                    <a:lstStyle/>
                    <a:p>
                      <a:pPr marL="0" lvl="0" indent="-342900" algn="l" defTabSz="914400" rtl="0" eaLnBrk="1" latinLnBrk="0" hangingPunct="1">
                        <a:lnSpc>
                          <a:spcPct val="115000"/>
                        </a:lnSpc>
                        <a:spcBef>
                          <a:spcPts val="300"/>
                        </a:spcBef>
                        <a:spcAft>
                          <a:spcPts val="300"/>
                        </a:spcAft>
                        <a:buFont typeface="+mj-lt"/>
                        <a:buNone/>
                      </a:pPr>
                      <a:r>
                        <a:rPr lang="ru-RU" sz="1400" kern="1200" dirty="0" smtClean="0">
                          <a:solidFill>
                            <a:srgbClr val="B60A2F"/>
                          </a:solidFill>
                          <a:latin typeface="+mn-lt"/>
                          <a:ea typeface="+mn-ea"/>
                          <a:cs typeface="+mn-cs"/>
                        </a:rPr>
                        <a:t>При определении размера коэффициента индивидуальных особенностей (</a:t>
                      </a:r>
                      <a:r>
                        <a:rPr lang="ru-RU" sz="1400" kern="1200" dirty="0" err="1" smtClean="0">
                          <a:solidFill>
                            <a:srgbClr val="B60A2F"/>
                          </a:solidFill>
                          <a:latin typeface="+mn-lt"/>
                          <a:ea typeface="+mn-ea"/>
                          <a:cs typeface="+mn-cs"/>
                        </a:rPr>
                        <a:t>i</a:t>
                      </a:r>
                      <a:r>
                        <a:rPr lang="ru-RU" sz="1400" kern="1200" dirty="0" smtClean="0">
                          <a:solidFill>
                            <a:srgbClr val="B60A2F"/>
                          </a:solidFill>
                          <a:latin typeface="+mn-lt"/>
                          <a:ea typeface="+mn-ea"/>
                          <a:cs typeface="+mn-cs"/>
                        </a:rPr>
                        <a:t>) учитывается специфика отношений конкретного родственника или члена семьи к погибшему. На этот коэффициент влияют такие обстоятельства, как степень родства, длительность совместного проживания (для членов семьи), способность к созданию в дальнейшем аналогичных родственных или семейных связей. Данный коэффициент определяется </a:t>
                      </a:r>
                      <a:r>
                        <a:rPr lang="ru-RU" sz="1400" kern="1200" dirty="0" err="1" smtClean="0">
                          <a:solidFill>
                            <a:srgbClr val="B60A2F"/>
                          </a:solidFill>
                          <a:latin typeface="+mn-lt"/>
                          <a:ea typeface="+mn-ea"/>
                          <a:cs typeface="+mn-cs"/>
                        </a:rPr>
                        <a:t>экспертно</a:t>
                      </a:r>
                      <a:r>
                        <a:rPr lang="ru-RU" sz="1400" kern="1200" dirty="0" smtClean="0">
                          <a:solidFill>
                            <a:srgbClr val="B60A2F"/>
                          </a:solidFill>
                          <a:latin typeface="+mn-lt"/>
                          <a:ea typeface="+mn-ea"/>
                          <a:cs typeface="+mn-cs"/>
                        </a:rPr>
                        <a:t> на уровне от 1,0 до 2,0.</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FFD4D2">
                        <a:alpha val="21000"/>
                      </a:srgbClr>
                    </a:solidFill>
                  </a:tcPr>
                </a:tc>
                <a:extLst>
                  <a:ext uri="{0D108BD9-81ED-4DB2-BD59-A6C34878D82A}">
                    <a16:rowId xmlns:a16="http://schemas.microsoft.com/office/drawing/2014/main" val="10002"/>
                  </a:ext>
                </a:extLst>
              </a:tr>
              <a:tr h="4303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solidFill>
                            <a:srgbClr val="B60A2F"/>
                          </a:solidFill>
                          <a:latin typeface="+mn-lt"/>
                        </a:rPr>
                        <a:t>с — коэффициент учета заслуживающих внимания фактических обстоятельств причинения вреда</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smtClean="0">
                          <a:solidFill>
                            <a:srgbClr val="B60A2F"/>
                          </a:solidFill>
                          <a:latin typeface="+mn-lt"/>
                        </a:rPr>
                        <a:t>1≤ с ≤ </a:t>
                      </a:r>
                      <a:r>
                        <a:rPr lang="ru-RU" sz="1400" dirty="0" smtClean="0">
                          <a:solidFill>
                            <a:srgbClr val="B60A2F"/>
                          </a:solidFill>
                          <a:latin typeface="+mn-lt"/>
                        </a:rPr>
                        <a:t>2</a:t>
                      </a:r>
                    </a:p>
                    <a:p>
                      <a:pPr algn="l"/>
                      <a:endParaRPr lang="ru-RU" sz="1400" dirty="0">
                        <a:solidFill>
                          <a:srgbClr val="B60A2F"/>
                        </a:solidFill>
                        <a:latin typeface="+mn-lt"/>
                      </a:endParaRP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981B33"/>
                      </a:solidFill>
                      <a:prstDash val="solid"/>
                      <a:round/>
                      <a:headEnd type="none" w="med" len="med"/>
                      <a:tailEnd type="none" w="med" len="med"/>
                    </a:lnR>
                    <a:lnT w="12700" cap="flat" cmpd="sng" algn="ctr">
                      <a:solidFill>
                        <a:srgbClr val="981B33"/>
                      </a:solidFill>
                      <a:prstDash val="solid"/>
                      <a:round/>
                      <a:headEnd type="none" w="med" len="med"/>
                      <a:tailEnd type="none" w="med" len="med"/>
                    </a:lnT>
                    <a:lnB w="12700" cap="flat" cmpd="sng" algn="ctr">
                      <a:solidFill>
                        <a:srgbClr val="981B33"/>
                      </a:solidFill>
                      <a:prstDash val="solid"/>
                      <a:round/>
                      <a:headEnd type="none" w="med" len="med"/>
                      <a:tailEnd type="none" w="med" len="med"/>
                    </a:lnB>
                    <a:solidFill>
                      <a:srgbClr val="FFF1EF">
                        <a:alpha val="21000"/>
                      </a:srgbClr>
                    </a:solidFill>
                  </a:tcPr>
                </a:tc>
                <a:tc>
                  <a:txBody>
                    <a:bodyPr/>
                    <a:lstStyle/>
                    <a:p>
                      <a:pPr marL="0" lvl="0" indent="-342900" algn="l" defTabSz="914400" rtl="0" eaLnBrk="1" latinLnBrk="0" hangingPunct="1">
                        <a:lnSpc>
                          <a:spcPct val="115000"/>
                        </a:lnSpc>
                        <a:spcBef>
                          <a:spcPts val="300"/>
                        </a:spcBef>
                        <a:spcAft>
                          <a:spcPts val="300"/>
                        </a:spcAft>
                        <a:buFont typeface="+mj-lt"/>
                        <a:buNone/>
                      </a:pPr>
                      <a:r>
                        <a:rPr lang="ru-RU" sz="1400" kern="1200" dirty="0" smtClean="0">
                          <a:solidFill>
                            <a:srgbClr val="B60A2F"/>
                          </a:solidFill>
                          <a:latin typeface="+mn-lt"/>
                          <a:ea typeface="+mn-ea"/>
                          <a:cs typeface="+mn-cs"/>
                        </a:rPr>
                        <a:t>Коэффициент обстоятельств причинения вреда (с) рекомендуется определять </a:t>
                      </a:r>
                      <a:r>
                        <a:rPr lang="ru-RU" sz="1400" kern="1200" dirty="0" err="1" smtClean="0">
                          <a:solidFill>
                            <a:srgbClr val="B60A2F"/>
                          </a:solidFill>
                          <a:latin typeface="+mn-lt"/>
                          <a:ea typeface="+mn-ea"/>
                          <a:cs typeface="+mn-cs"/>
                        </a:rPr>
                        <a:t>экспертно</a:t>
                      </a:r>
                      <a:r>
                        <a:rPr lang="ru-RU" sz="1400" kern="1200" dirty="0" smtClean="0">
                          <a:solidFill>
                            <a:srgbClr val="B60A2F"/>
                          </a:solidFill>
                          <a:latin typeface="+mn-lt"/>
                          <a:ea typeface="+mn-ea"/>
                          <a:cs typeface="+mn-cs"/>
                        </a:rPr>
                        <a:t> на уровне от 1,0 до 2,0</a:t>
                      </a:r>
                      <a:r>
                        <a:rPr lang="ru-RU" sz="1400" kern="1200" smtClean="0">
                          <a:solidFill>
                            <a:srgbClr val="B60A2F"/>
                          </a:solidFill>
                          <a:latin typeface="+mn-lt"/>
                          <a:ea typeface="+mn-ea"/>
                          <a:cs typeface="+mn-cs"/>
                        </a:rPr>
                        <a:t>. </a:t>
                      </a:r>
                    </a:p>
                    <a:p>
                      <a:pPr marL="0" lvl="0" indent="-342900" algn="l" defTabSz="914400" rtl="0" eaLnBrk="1" latinLnBrk="0" hangingPunct="1">
                        <a:lnSpc>
                          <a:spcPct val="115000"/>
                        </a:lnSpc>
                        <a:spcBef>
                          <a:spcPts val="300"/>
                        </a:spcBef>
                        <a:spcAft>
                          <a:spcPts val="300"/>
                        </a:spcAft>
                        <a:buFont typeface="+mj-lt"/>
                        <a:buNone/>
                      </a:pPr>
                      <a:r>
                        <a:rPr lang="ru-RU" sz="1400" kern="1200" smtClean="0">
                          <a:solidFill>
                            <a:srgbClr val="B60A2F"/>
                          </a:solidFill>
                          <a:latin typeface="+mn-lt"/>
                          <a:ea typeface="+mn-ea"/>
                          <a:cs typeface="+mn-cs"/>
                        </a:rPr>
                        <a:t>В </a:t>
                      </a:r>
                      <a:r>
                        <a:rPr lang="ru-RU" sz="1400" kern="1200" dirty="0" smtClean="0">
                          <a:solidFill>
                            <a:srgbClr val="B60A2F"/>
                          </a:solidFill>
                          <a:latin typeface="+mn-lt"/>
                          <a:ea typeface="+mn-ea"/>
                          <a:cs typeface="+mn-cs"/>
                        </a:rPr>
                        <a:t>случаях крупных авиакатастроф, унесших много жизней, рекомендуется применять максимальное значение коэффициента, равное 2,0.</a:t>
                      </a:r>
                    </a:p>
                  </a:txBody>
                  <a:tcPr marL="87226" marR="87226" marT="43613" marB="43613">
                    <a:lnL w="12700" cap="flat" cmpd="sng" algn="ctr">
                      <a:solidFill>
                        <a:srgbClr val="981B33"/>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rgbClr val="FFF1EF">
                        <a:alpha val="21000"/>
                      </a:srgb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540144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5"/>
          <p:cNvSpPr txBox="1">
            <a:spLocks noGrp="1"/>
          </p:cNvSpPr>
          <p:nvPr>
            <p:ph type="ctrTitle" idx="4294967295"/>
          </p:nvPr>
        </p:nvSpPr>
        <p:spPr>
          <a:xfrm>
            <a:off x="1830424" y="405414"/>
            <a:ext cx="8544968" cy="1051585"/>
          </a:xfrm>
          <a:prstGeom prst="rect">
            <a:avLst/>
          </a:prstGeom>
        </p:spPr>
        <p:txBody>
          <a:bodyPr spcFirstLastPara="1" wrap="square" lIns="91425" tIns="91425" rIns="91425" bIns="91425" anchor="b" anchorCtr="0">
            <a:noAutofit/>
          </a:bodyPr>
          <a:lstStyle/>
          <a:p>
            <a:pPr algn="ctr"/>
            <a:r>
              <a:rPr lang="ru-RU" sz="6000" smtClean="0">
                <a:solidFill>
                  <a:srgbClr val="7ECEFD"/>
                </a:solidFill>
                <a:latin typeface="+mn-lt"/>
              </a:rPr>
              <a:t>Спасибо за внимание</a:t>
            </a:r>
            <a:r>
              <a:rPr lang="en" sz="6000" smtClean="0">
                <a:solidFill>
                  <a:srgbClr val="7ECEFD"/>
                </a:solidFill>
                <a:latin typeface="+mn-lt"/>
              </a:rPr>
              <a:t>!</a:t>
            </a:r>
            <a:endParaRPr sz="6000">
              <a:solidFill>
                <a:srgbClr val="7ECEFD"/>
              </a:solidFill>
              <a:latin typeface="+mn-lt"/>
            </a:endParaRPr>
          </a:p>
        </p:txBody>
      </p:sp>
      <p:sp>
        <p:nvSpPr>
          <p:cNvPr id="338" name="Google Shape;338;p35"/>
          <p:cNvSpPr txBox="1">
            <a:spLocks noGrp="1"/>
          </p:cNvSpPr>
          <p:nvPr>
            <p:ph type="subTitle" idx="4294967295"/>
          </p:nvPr>
        </p:nvSpPr>
        <p:spPr>
          <a:xfrm>
            <a:off x="4206240" y="1473473"/>
            <a:ext cx="6169152" cy="1801344"/>
          </a:xfrm>
          <a:prstGeom prst="rect">
            <a:avLst/>
          </a:prstGeom>
        </p:spPr>
        <p:txBody>
          <a:bodyPr spcFirstLastPara="1" wrap="square" lIns="91425" tIns="91425" rIns="91425" bIns="91425" anchor="t" anchorCtr="0">
            <a:noAutofit/>
          </a:bodyPr>
          <a:lstStyle/>
          <a:p>
            <a:pPr marL="0" indent="0">
              <a:buNone/>
            </a:pPr>
            <a:r>
              <a:rPr lang="ru-RU" sz="6000" b="1" smtClean="0">
                <a:solidFill>
                  <a:srgbClr val="FFFFFF"/>
                </a:solidFill>
                <a:latin typeface="+mn-lt"/>
              </a:rPr>
              <a:t>Вопросы</a:t>
            </a:r>
            <a:r>
              <a:rPr lang="en" sz="6000" b="1" smtClean="0">
                <a:solidFill>
                  <a:srgbClr val="FFFFFF"/>
                </a:solidFill>
                <a:latin typeface="+mn-lt"/>
              </a:rPr>
              <a:t>?</a:t>
            </a:r>
            <a:endParaRPr sz="6000" b="1">
              <a:solidFill>
                <a:srgbClr val="FFFFFF"/>
              </a:solidFill>
              <a:latin typeface="+mn-lt"/>
            </a:endParaRPr>
          </a:p>
        </p:txBody>
      </p:sp>
      <p:sp>
        <p:nvSpPr>
          <p:cNvPr id="339" name="Google Shape;339;p35"/>
          <p:cNvSpPr txBox="1">
            <a:spLocks noGrp="1"/>
          </p:cNvSpPr>
          <p:nvPr>
            <p:ph type="body" idx="4294967295"/>
          </p:nvPr>
        </p:nvSpPr>
        <p:spPr>
          <a:xfrm>
            <a:off x="497271" y="3291291"/>
            <a:ext cx="10898023" cy="2051889"/>
          </a:xfrm>
          <a:prstGeom prst="rect">
            <a:avLst/>
          </a:prstGeom>
        </p:spPr>
        <p:txBody>
          <a:bodyPr spcFirstLastPara="1" wrap="square" lIns="91425" tIns="91425" rIns="91425" bIns="91425" anchor="t" anchorCtr="0">
            <a:noAutofit/>
          </a:bodyPr>
          <a:lstStyle/>
          <a:p>
            <a:pPr marL="0" indent="0">
              <a:lnSpc>
                <a:spcPct val="120000"/>
              </a:lnSpc>
              <a:buNone/>
            </a:pPr>
            <a:r>
              <a:rPr lang="ru-RU" altLang="ru-RU" sz="2000" b="1" smtClean="0">
                <a:solidFill>
                  <a:schemeClr val="bg1"/>
                </a:solidFill>
                <a:latin typeface="+mn-lt"/>
                <a:ea typeface="Minion Pro" charset="0"/>
                <a:cs typeface="Minion Pro" charset="0"/>
              </a:rPr>
              <a:t>Киршина Наталья</a:t>
            </a:r>
          </a:p>
          <a:p>
            <a:pPr marL="0" indent="0" algn="r">
              <a:lnSpc>
                <a:spcPct val="120000"/>
              </a:lnSpc>
              <a:buNone/>
            </a:pPr>
            <a:r>
              <a:rPr lang="ru-RU" altLang="ru-RU" sz="1600" smtClean="0">
                <a:solidFill>
                  <a:schemeClr val="bg1"/>
                </a:solidFill>
                <a:latin typeface="+mn-lt"/>
                <a:ea typeface="Minion Pro" charset="0"/>
                <a:cs typeface="Minion Pro" charset="0"/>
              </a:rPr>
              <a:t>– партнер компании «ЕМГ Бизнес Консалтинг», Санкт-Петербург</a:t>
            </a:r>
          </a:p>
          <a:p>
            <a:pPr marL="0" indent="0" algn="r">
              <a:spcBef>
                <a:spcPts val="0"/>
              </a:spcBef>
              <a:buNone/>
            </a:pPr>
            <a:r>
              <a:rPr lang="ru-RU" altLang="ru-RU" sz="1600" smtClean="0">
                <a:solidFill>
                  <a:schemeClr val="bg1"/>
                </a:solidFill>
                <a:latin typeface="+mn-lt"/>
                <a:ea typeface="Minion Pro" charset="0"/>
                <a:cs typeface="Minion Pro" charset="0"/>
              </a:rPr>
              <a:t>– </a:t>
            </a:r>
            <a:r>
              <a:rPr lang="ru-RU" altLang="ru-RU" sz="1600">
                <a:solidFill>
                  <a:schemeClr val="bg1"/>
                </a:solidFill>
                <a:latin typeface="+mn-lt"/>
                <a:ea typeface="Minion Pro" charset="0"/>
                <a:cs typeface="Minion Pro" charset="0"/>
              </a:rPr>
              <a:t>член Экспертного совета Ассоциации «СРО «Экспертный совет</a:t>
            </a:r>
            <a:r>
              <a:rPr lang="ru-RU" altLang="ru-RU" sz="1600" smtClean="0">
                <a:solidFill>
                  <a:schemeClr val="bg1"/>
                </a:solidFill>
                <a:latin typeface="+mn-lt"/>
                <a:ea typeface="Minion Pro" charset="0"/>
                <a:cs typeface="Minion Pro" charset="0"/>
              </a:rPr>
              <a:t>»</a:t>
            </a:r>
            <a:endParaRPr lang="ru-RU" altLang="ru-RU" sz="1600">
              <a:solidFill>
                <a:schemeClr val="bg1"/>
              </a:solidFill>
              <a:latin typeface="+mn-lt"/>
              <a:ea typeface="Minion Pro" charset="0"/>
              <a:cs typeface="Minion Pro" charset="0"/>
            </a:endParaRPr>
          </a:p>
          <a:p>
            <a:pPr marL="0" indent="0" algn="r">
              <a:spcBef>
                <a:spcPts val="0"/>
              </a:spcBef>
              <a:buNone/>
            </a:pPr>
            <a:r>
              <a:rPr lang="ru-RU" altLang="ru-RU" sz="1600">
                <a:solidFill>
                  <a:schemeClr val="bg1"/>
                </a:solidFill>
                <a:latin typeface="+mn-lt"/>
                <a:ea typeface="Minion Pro" charset="0"/>
                <a:cs typeface="Minion Pro" charset="0"/>
              </a:rPr>
              <a:t>– член Союза судебных экспертов «Экспертный совет</a:t>
            </a:r>
            <a:r>
              <a:rPr lang="ru-RU" altLang="ru-RU" sz="1600" smtClean="0">
                <a:solidFill>
                  <a:schemeClr val="bg1"/>
                </a:solidFill>
                <a:latin typeface="+mn-lt"/>
                <a:ea typeface="Minion Pro" charset="0"/>
                <a:cs typeface="Minion Pro" charset="0"/>
              </a:rPr>
              <a:t>»</a:t>
            </a:r>
            <a:endParaRPr lang="ru-RU" altLang="ru-RU" sz="1600">
              <a:solidFill>
                <a:schemeClr val="bg1"/>
              </a:solidFill>
              <a:latin typeface="+mn-lt"/>
              <a:ea typeface="Minion Pro" charset="0"/>
              <a:cs typeface="Minion Pro" charset="0"/>
            </a:endParaRPr>
          </a:p>
          <a:p>
            <a:pPr marL="0" indent="0" algn="r">
              <a:spcBef>
                <a:spcPts val="0"/>
              </a:spcBef>
              <a:buNone/>
            </a:pPr>
            <a:r>
              <a:rPr lang="ru-RU" altLang="ru-RU" sz="1600">
                <a:solidFill>
                  <a:schemeClr val="bg1"/>
                </a:solidFill>
                <a:latin typeface="+mn-lt"/>
                <a:ea typeface="Minion Pro" charset="0"/>
                <a:cs typeface="Minion Pro" charset="0"/>
              </a:rPr>
              <a:t>– сертифицированный специалист </a:t>
            </a:r>
            <a:r>
              <a:rPr lang="en-US" altLang="ru-RU" sz="1600">
                <a:solidFill>
                  <a:schemeClr val="bg1"/>
                </a:solidFill>
                <a:latin typeface="+mn-lt"/>
                <a:ea typeface="Minion Pro" charset="0"/>
                <a:cs typeface="Minion Pro" charset="0"/>
              </a:rPr>
              <a:t>International Certified Valuation Specialist (ICVS</a:t>
            </a:r>
            <a:r>
              <a:rPr lang="en-US" altLang="ru-RU" sz="1600" smtClean="0">
                <a:solidFill>
                  <a:schemeClr val="bg1"/>
                </a:solidFill>
                <a:latin typeface="+mn-lt"/>
                <a:ea typeface="Minion Pro" charset="0"/>
                <a:cs typeface="Minion Pro" charset="0"/>
              </a:rPr>
              <a:t>)</a:t>
            </a:r>
            <a:endParaRPr lang="ru-RU" altLang="ru-RU" sz="1600" smtClean="0">
              <a:solidFill>
                <a:schemeClr val="bg1"/>
              </a:solidFill>
              <a:latin typeface="+mn-lt"/>
              <a:ea typeface="Minion Pro" charset="0"/>
              <a:cs typeface="Minion Pro" charset="0"/>
            </a:endParaRPr>
          </a:p>
          <a:p>
            <a:pPr marL="0" indent="0" algn="r">
              <a:spcBef>
                <a:spcPts val="0"/>
              </a:spcBef>
              <a:buNone/>
            </a:pPr>
            <a:r>
              <a:rPr lang="ru-RU" altLang="ru-RU" sz="1600" smtClean="0">
                <a:solidFill>
                  <a:schemeClr val="bg1"/>
                </a:solidFill>
                <a:latin typeface="+mn-lt"/>
                <a:ea typeface="Minion Pro" charset="0"/>
                <a:cs typeface="Minion Pro" charset="0"/>
              </a:rPr>
              <a:t>– </a:t>
            </a:r>
            <a:r>
              <a:rPr lang="ru-RU" altLang="ru-RU" sz="1600">
                <a:solidFill>
                  <a:schemeClr val="bg1"/>
                </a:solidFill>
                <a:latin typeface="+mn-lt"/>
                <a:ea typeface="Minion Pro" charset="0"/>
                <a:cs typeface="Minion Pro" charset="0"/>
              </a:rPr>
              <a:t>член </a:t>
            </a:r>
            <a:r>
              <a:rPr lang="en-US" altLang="ru-RU" sz="1600">
                <a:solidFill>
                  <a:schemeClr val="bg1"/>
                </a:solidFill>
                <a:latin typeface="+mn-lt"/>
                <a:ea typeface="Minion Pro" charset="0"/>
                <a:cs typeface="Minion Pro" charset="0"/>
              </a:rPr>
              <a:t>International Association of Certified Valuation Specialists (IACVS, </a:t>
            </a:r>
            <a:r>
              <a:rPr lang="ru-RU" altLang="ru-RU" sz="1600">
                <a:solidFill>
                  <a:schemeClr val="bg1"/>
                </a:solidFill>
                <a:latin typeface="+mn-lt"/>
                <a:ea typeface="Minion Pro" charset="0"/>
                <a:cs typeface="Minion Pro" charset="0"/>
              </a:rPr>
              <a:t>ранее - </a:t>
            </a:r>
            <a:r>
              <a:rPr lang="en-US" altLang="ru-RU" sz="1600">
                <a:solidFill>
                  <a:schemeClr val="bg1"/>
                </a:solidFill>
                <a:latin typeface="+mn-lt"/>
                <a:ea typeface="Minion Pro" charset="0"/>
                <a:cs typeface="Minion Pro" charset="0"/>
              </a:rPr>
              <a:t>IACVA</a:t>
            </a:r>
            <a:r>
              <a:rPr lang="en-US" altLang="ru-RU" sz="1600" smtClean="0">
                <a:solidFill>
                  <a:schemeClr val="bg1"/>
                </a:solidFill>
                <a:latin typeface="+mn-lt"/>
                <a:ea typeface="Minion Pro" charset="0"/>
                <a:cs typeface="Minion Pro" charset="0"/>
              </a:rPr>
              <a:t>)</a:t>
            </a:r>
            <a:endParaRPr lang="ru-RU" altLang="ru-RU" sz="1600">
              <a:solidFill>
                <a:schemeClr val="bg1"/>
              </a:solidFill>
              <a:latin typeface="+mn-lt"/>
              <a:ea typeface="Minion Pro" charset="0"/>
              <a:cs typeface="Minion Pro" charset="0"/>
            </a:endParaRPr>
          </a:p>
          <a:p>
            <a:pPr marL="0" indent="0">
              <a:spcBef>
                <a:spcPts val="0"/>
              </a:spcBef>
              <a:buNone/>
            </a:pPr>
            <a:endParaRPr lang="ru-RU" altLang="ru-RU" sz="1400" u="sng" smtClean="0">
              <a:solidFill>
                <a:schemeClr val="bg1"/>
              </a:solidFill>
              <a:latin typeface="+mn-lt"/>
              <a:ea typeface="Minion Pro" charset="0"/>
              <a:cs typeface="Minion Pro" charset="0"/>
            </a:endParaRPr>
          </a:p>
          <a:p>
            <a:pPr marL="0" indent="0">
              <a:spcBef>
                <a:spcPts val="0"/>
              </a:spcBef>
              <a:buNone/>
            </a:pPr>
            <a:endParaRPr lang="ru-RU" altLang="ru-RU" sz="1400" i="1" smtClean="0">
              <a:solidFill>
                <a:schemeClr val="bg1"/>
              </a:solidFill>
              <a:latin typeface="+mn-lt"/>
              <a:ea typeface="Minion Pro" charset="0"/>
              <a:cs typeface="Minion Pro" charset="0"/>
            </a:endParaRPr>
          </a:p>
          <a:p>
            <a:pPr marL="0" indent="0">
              <a:spcBef>
                <a:spcPts val="0"/>
              </a:spcBef>
              <a:buNone/>
            </a:pPr>
            <a:r>
              <a:rPr lang="en-US" altLang="ru-RU" sz="1400" i="1" smtClean="0">
                <a:solidFill>
                  <a:schemeClr val="bg1"/>
                </a:solidFill>
                <a:latin typeface="+mn-lt"/>
                <a:ea typeface="Minion Pro" charset="0"/>
                <a:cs typeface="Minion Pro" charset="0"/>
              </a:rPr>
              <a:t>natkirsh@gmail.com</a:t>
            </a:r>
            <a:endParaRPr lang="ru-RU" altLang="ru-RU" sz="1400" i="1" smtClean="0">
              <a:solidFill>
                <a:schemeClr val="bg1"/>
              </a:solidFill>
              <a:latin typeface="+mn-lt"/>
              <a:ea typeface="Minion Pro" charset="0"/>
              <a:cs typeface="Minion Pro" charset="0"/>
            </a:endParaRPr>
          </a:p>
          <a:p>
            <a:pPr marL="0" indent="0">
              <a:spcBef>
                <a:spcPts val="0"/>
              </a:spcBef>
              <a:buNone/>
            </a:pPr>
            <a:r>
              <a:rPr lang="ru-RU" altLang="ru-RU" sz="1400" i="1" smtClean="0">
                <a:solidFill>
                  <a:schemeClr val="bg1"/>
                </a:solidFill>
                <a:latin typeface="+mn-lt"/>
                <a:ea typeface="Minion Pro" charset="0"/>
                <a:cs typeface="Minion Pro" charset="0"/>
              </a:rPr>
              <a:t>+</a:t>
            </a:r>
            <a:r>
              <a:rPr lang="ru-RU" altLang="ru-RU" sz="1400" i="1">
                <a:solidFill>
                  <a:schemeClr val="bg1"/>
                </a:solidFill>
                <a:latin typeface="+mn-lt"/>
                <a:ea typeface="Minion Pro" charset="0"/>
                <a:cs typeface="Minion Pro" charset="0"/>
              </a:rPr>
              <a:t>7 (921) 963 11 </a:t>
            </a:r>
            <a:r>
              <a:rPr lang="ru-RU" altLang="ru-RU" sz="1400" i="1" smtClean="0">
                <a:solidFill>
                  <a:schemeClr val="bg1"/>
                </a:solidFill>
                <a:latin typeface="+mn-lt"/>
                <a:ea typeface="Minion Pro" charset="0"/>
                <a:cs typeface="Minion Pro" charset="0"/>
              </a:rPr>
              <a:t>68</a:t>
            </a:r>
          </a:p>
          <a:p>
            <a:pPr marL="0" indent="0">
              <a:spcBef>
                <a:spcPts val="0"/>
              </a:spcBef>
              <a:buNone/>
            </a:pPr>
            <a:endParaRPr lang="ru-RU" altLang="ru-RU" sz="1600" i="1">
              <a:solidFill>
                <a:schemeClr val="bg1"/>
              </a:solidFill>
              <a:ea typeface="Minion Pro" charset="0"/>
              <a:cs typeface="Minion Pro" charset="0"/>
            </a:endParaRPr>
          </a:p>
          <a:p>
            <a:pPr marL="0" indent="0" algn="r">
              <a:spcBef>
                <a:spcPts val="0"/>
              </a:spcBef>
              <a:buNone/>
            </a:pPr>
            <a:r>
              <a:rPr lang="ru-RU" sz="1000">
                <a:solidFill>
                  <a:schemeClr val="accent1">
                    <a:lumMod val="75000"/>
                  </a:schemeClr>
                </a:solidFill>
                <a:latin typeface="+mn-lt"/>
              </a:rPr>
              <a:t>При подготовке презентации использован шаблон, доступный на сайте </a:t>
            </a:r>
            <a:r>
              <a:rPr lang="ru-RU" sz="1000" u="sng">
                <a:solidFill>
                  <a:schemeClr val="accent1">
                    <a:lumMod val="75000"/>
                  </a:schemeClr>
                </a:solidFill>
                <a:latin typeface="+mn-lt"/>
                <a:hlinkClick r:id="rId3"/>
              </a:rPr>
              <a:t>SlidesCarnival</a:t>
            </a:r>
            <a:endParaRPr lang="ru-RU" sz="1000">
              <a:solidFill>
                <a:schemeClr val="accent1">
                  <a:lumMod val="75000"/>
                </a:schemeClr>
              </a:solidFill>
              <a:latin typeface="+mn-lt"/>
            </a:endParaRPr>
          </a:p>
          <a:p>
            <a:pPr marL="0" indent="0">
              <a:spcBef>
                <a:spcPts val="0"/>
              </a:spcBef>
              <a:buNone/>
            </a:pPr>
            <a:endParaRPr lang="en-US" altLang="ru-RU" sz="1600" i="1" dirty="0">
              <a:solidFill>
                <a:schemeClr val="bg1"/>
              </a:solidFill>
              <a:ea typeface="Minion Pro" charset="0"/>
              <a:cs typeface="Minion Pro" charset="0"/>
            </a:endParaRPr>
          </a:p>
        </p:txBody>
      </p:sp>
      <p:sp>
        <p:nvSpPr>
          <p:cNvPr id="340" name="Google Shape;340;p35"/>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latin typeface="+mn-lt"/>
              </a:rPr>
              <a:pPr/>
              <a:t>35</a:t>
            </a:fld>
            <a:endParaRPr>
              <a:latin typeface="+mn-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7" name="Google Shape;147;p19"/>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4</a:t>
            </a:fld>
            <a:endParaRPr/>
          </a:p>
        </p:txBody>
      </p:sp>
      <p:sp>
        <p:nvSpPr>
          <p:cNvPr id="3" name="Текст 2"/>
          <p:cNvSpPr>
            <a:spLocks noGrp="1"/>
          </p:cNvSpPr>
          <p:nvPr>
            <p:ph type="body" idx="1"/>
          </p:nvPr>
        </p:nvSpPr>
        <p:spPr>
          <a:xfrm>
            <a:off x="433754" y="322384"/>
            <a:ext cx="11254153" cy="1283043"/>
          </a:xfrm>
        </p:spPr>
        <p:txBody>
          <a:bodyPr/>
          <a:lstStyle/>
          <a:p>
            <a:pPr marL="114300" indent="0">
              <a:buNone/>
            </a:pPr>
            <a:r>
              <a:rPr lang="ru-RU" smtClean="0">
                <a:solidFill>
                  <a:srgbClr val="0070C0"/>
                </a:solidFill>
                <a:latin typeface="+mn-lt"/>
              </a:rPr>
              <a:t>Вред</a:t>
            </a:r>
            <a:r>
              <a:rPr lang="ru-RU">
                <a:solidFill>
                  <a:srgbClr val="0070C0"/>
                </a:solidFill>
                <a:latin typeface="+mn-lt"/>
              </a:rPr>
              <a:t>, причиненный личности или имуществу гражданина, а также вред, причиненный имуществу юридического лица, подлежит возмещению в полном объеме лицом, причинившим вред. </a:t>
            </a:r>
            <a:endParaRPr lang="ru-RU" smtClean="0">
              <a:solidFill>
                <a:schemeClr val="bg1">
                  <a:lumMod val="50000"/>
                </a:schemeClr>
              </a:solidFill>
              <a:latin typeface="+mn-lt"/>
            </a:endParaRPr>
          </a:p>
          <a:p>
            <a:pPr marL="114300" indent="0" algn="r">
              <a:buNone/>
            </a:pPr>
            <a:r>
              <a:rPr lang="ru-RU" sz="1600" smtClean="0">
                <a:solidFill>
                  <a:schemeClr val="bg1">
                    <a:lumMod val="50000"/>
                  </a:schemeClr>
                </a:solidFill>
                <a:latin typeface="+mn-lt"/>
              </a:rPr>
              <a:t>Статья </a:t>
            </a:r>
            <a:r>
              <a:rPr lang="ru-RU" sz="1600">
                <a:solidFill>
                  <a:schemeClr val="bg1">
                    <a:lumMod val="50000"/>
                  </a:schemeClr>
                </a:solidFill>
                <a:latin typeface="+mn-lt"/>
              </a:rPr>
              <a:t>1064 ГК </a:t>
            </a:r>
            <a:r>
              <a:rPr lang="ru-RU" sz="1600" smtClean="0">
                <a:solidFill>
                  <a:schemeClr val="bg1">
                    <a:lumMod val="50000"/>
                  </a:schemeClr>
                </a:solidFill>
                <a:latin typeface="+mn-lt"/>
              </a:rPr>
              <a:t>РФ</a:t>
            </a:r>
            <a:endParaRPr lang="ru-RU" sz="1600">
              <a:solidFill>
                <a:schemeClr val="bg1">
                  <a:lumMod val="50000"/>
                </a:schemeClr>
              </a:solidFill>
              <a:latin typeface="+mn-lt"/>
            </a:endParaRPr>
          </a:p>
          <a:p>
            <a:pPr marL="114300" indent="0">
              <a:buNone/>
            </a:pPr>
            <a:endParaRPr lang="ru-RU">
              <a:solidFill>
                <a:srgbClr val="0070C0"/>
              </a:solidFill>
            </a:endParaRPr>
          </a:p>
        </p:txBody>
      </p:sp>
      <p:sp>
        <p:nvSpPr>
          <p:cNvPr id="4" name="Текст 3"/>
          <p:cNvSpPr>
            <a:spLocks noGrp="1"/>
          </p:cNvSpPr>
          <p:nvPr>
            <p:ph type="body" idx="2"/>
          </p:nvPr>
        </p:nvSpPr>
        <p:spPr>
          <a:xfrm>
            <a:off x="433754" y="1388868"/>
            <a:ext cx="11254153" cy="5085083"/>
          </a:xfrm>
        </p:spPr>
        <p:txBody>
          <a:bodyPr/>
          <a:lstStyle/>
          <a:p>
            <a:pPr marL="114300" indent="0">
              <a:buNone/>
            </a:pPr>
            <a:r>
              <a:rPr lang="ru-RU" b="1" smtClean="0">
                <a:solidFill>
                  <a:srgbClr val="0070C0"/>
                </a:solidFill>
                <a:latin typeface="+mn-lt"/>
              </a:rPr>
              <a:t>Материальный </a:t>
            </a:r>
            <a:r>
              <a:rPr lang="ru-RU" b="1">
                <a:solidFill>
                  <a:srgbClr val="0070C0"/>
                </a:solidFill>
                <a:latin typeface="+mn-lt"/>
              </a:rPr>
              <a:t>вред </a:t>
            </a:r>
            <a:r>
              <a:rPr lang="ru-RU" smtClean="0">
                <a:solidFill>
                  <a:srgbClr val="0070C0"/>
                </a:solidFill>
                <a:latin typeface="+mn-lt"/>
              </a:rPr>
              <a:t>представляет </a:t>
            </a:r>
            <a:r>
              <a:rPr lang="ru-RU">
                <a:solidFill>
                  <a:srgbClr val="0070C0"/>
                </a:solidFill>
                <a:latin typeface="+mn-lt"/>
              </a:rPr>
              <a:t>собой имущественные потери — уменьшение стоимости поврежденной вещи, уменьшение или утрата дохода, необходимость новых расходов и т.п. </a:t>
            </a:r>
            <a:endParaRPr lang="ru-RU" smtClean="0">
              <a:solidFill>
                <a:srgbClr val="0070C0"/>
              </a:solidFill>
              <a:latin typeface="+mn-lt"/>
            </a:endParaRPr>
          </a:p>
          <a:p>
            <a:pPr algn="just">
              <a:spcBef>
                <a:spcPts val="0"/>
              </a:spcBef>
            </a:pPr>
            <a:r>
              <a:rPr lang="ru-RU" smtClean="0">
                <a:solidFill>
                  <a:srgbClr val="0070C0"/>
                </a:solidFill>
                <a:latin typeface="+mn-lt"/>
              </a:rPr>
              <a:t>Денежную </a:t>
            </a:r>
            <a:r>
              <a:rPr lang="ru-RU">
                <a:solidFill>
                  <a:srgbClr val="0070C0"/>
                </a:solidFill>
                <a:latin typeface="+mn-lt"/>
              </a:rPr>
              <a:t>оценку имущественного вреда называют </a:t>
            </a:r>
            <a:r>
              <a:rPr lang="ru-RU" smtClean="0">
                <a:solidFill>
                  <a:srgbClr val="0070C0"/>
                </a:solidFill>
                <a:latin typeface="+mn-lt"/>
              </a:rPr>
              <a:t>убытками</a:t>
            </a:r>
          </a:p>
          <a:p>
            <a:pPr algn="just">
              <a:spcBef>
                <a:spcPts val="0"/>
              </a:spcBef>
            </a:pPr>
            <a:r>
              <a:rPr lang="ru-RU" smtClean="0">
                <a:solidFill>
                  <a:srgbClr val="0070C0"/>
                </a:solidFill>
                <a:latin typeface="+mn-lt"/>
              </a:rPr>
              <a:t>В </a:t>
            </a:r>
            <a:r>
              <a:rPr lang="ru-RU">
                <a:solidFill>
                  <a:srgbClr val="0070C0"/>
                </a:solidFill>
                <a:latin typeface="+mn-lt"/>
              </a:rPr>
              <a:t>п. 1 ст. 15 </a:t>
            </a:r>
            <a:r>
              <a:rPr lang="ru-RU" smtClean="0">
                <a:solidFill>
                  <a:srgbClr val="0070C0"/>
                </a:solidFill>
                <a:latin typeface="+mn-lt"/>
              </a:rPr>
              <a:t>ГК РФ упоминаются </a:t>
            </a:r>
            <a:r>
              <a:rPr lang="ru-RU">
                <a:solidFill>
                  <a:srgbClr val="0070C0"/>
                </a:solidFill>
                <a:latin typeface="+mn-lt"/>
              </a:rPr>
              <a:t>2 вида убытков: реальный ущерб и упущенная </a:t>
            </a:r>
            <a:r>
              <a:rPr lang="ru-RU" smtClean="0">
                <a:solidFill>
                  <a:srgbClr val="0070C0"/>
                </a:solidFill>
                <a:latin typeface="+mn-lt"/>
              </a:rPr>
              <a:t>выгода</a:t>
            </a:r>
          </a:p>
          <a:p>
            <a:pPr algn="just">
              <a:spcBef>
                <a:spcPts val="0"/>
              </a:spcBef>
            </a:pPr>
            <a:r>
              <a:rPr lang="ru-RU" smtClean="0">
                <a:solidFill>
                  <a:srgbClr val="0070C0"/>
                </a:solidFill>
                <a:latin typeface="+mn-lt"/>
              </a:rPr>
              <a:t>Реальный </a:t>
            </a:r>
            <a:r>
              <a:rPr lang="ru-RU">
                <a:solidFill>
                  <a:srgbClr val="0070C0"/>
                </a:solidFill>
                <a:latin typeface="+mn-lt"/>
              </a:rPr>
              <a:t>ущерб подтверждается документами и не подлежит экспертной </a:t>
            </a:r>
            <a:r>
              <a:rPr lang="ru-RU" smtClean="0">
                <a:solidFill>
                  <a:srgbClr val="0070C0"/>
                </a:solidFill>
                <a:latin typeface="+mn-lt"/>
              </a:rPr>
              <a:t>оценке</a:t>
            </a:r>
          </a:p>
          <a:p>
            <a:pPr>
              <a:spcBef>
                <a:spcPts val="0"/>
              </a:spcBef>
            </a:pPr>
            <a:r>
              <a:rPr lang="ru-RU" smtClean="0">
                <a:solidFill>
                  <a:srgbClr val="0070C0"/>
                </a:solidFill>
                <a:latin typeface="+mn-lt"/>
              </a:rPr>
              <a:t>Размер упущенной выгоды может быть оценен.  </a:t>
            </a:r>
            <a:endParaRPr lang="ru-RU">
              <a:solidFill>
                <a:srgbClr val="0070C0"/>
              </a:solidFill>
              <a:latin typeface="+mn-lt"/>
            </a:endParaRPr>
          </a:p>
          <a:p>
            <a:pPr marL="114300" indent="0">
              <a:buNone/>
            </a:pPr>
            <a:endParaRPr lang="ru-RU" b="1" smtClean="0">
              <a:solidFill>
                <a:srgbClr val="0070C0"/>
              </a:solidFill>
              <a:latin typeface="+mn-lt"/>
            </a:endParaRPr>
          </a:p>
          <a:p>
            <a:pPr marL="114300" indent="0">
              <a:buNone/>
            </a:pPr>
            <a:r>
              <a:rPr lang="ru-RU" b="1" smtClean="0">
                <a:solidFill>
                  <a:srgbClr val="0070C0"/>
                </a:solidFill>
                <a:latin typeface="+mn-lt"/>
              </a:rPr>
              <a:t>Моральный </a:t>
            </a:r>
            <a:r>
              <a:rPr lang="ru-RU" b="1">
                <a:solidFill>
                  <a:srgbClr val="0070C0"/>
                </a:solidFill>
                <a:latin typeface="+mn-lt"/>
              </a:rPr>
              <a:t>вред </a:t>
            </a:r>
            <a:r>
              <a:rPr lang="ru-RU" smtClean="0">
                <a:solidFill>
                  <a:srgbClr val="0070C0"/>
                </a:solidFill>
                <a:latin typeface="+mn-lt"/>
              </a:rPr>
              <a:t>представляет </a:t>
            </a:r>
            <a:r>
              <a:rPr lang="ru-RU">
                <a:solidFill>
                  <a:srgbClr val="0070C0"/>
                </a:solidFill>
                <a:latin typeface="+mn-lt"/>
              </a:rPr>
              <a:t>собой физические или нравственные страдания. </a:t>
            </a:r>
            <a:endParaRPr lang="ru-RU" smtClean="0">
              <a:solidFill>
                <a:srgbClr val="0070C0"/>
              </a:solidFill>
              <a:latin typeface="+mn-lt"/>
            </a:endParaRPr>
          </a:p>
          <a:p>
            <a:pPr lvl="0"/>
            <a:r>
              <a:rPr lang="ru-RU">
                <a:solidFill>
                  <a:srgbClr val="0070C0"/>
                </a:solidFill>
                <a:latin typeface="+mn-lt"/>
              </a:rPr>
              <a:t>Моральный вред, в частности, может заключаться в нравственных переживаниях в связи с утратой родственников, невозможностью продолжать активную общественную жизнь, потерей работы, раскрытием семейной, врачебной тайны, распространением не соответствующих действительности сведений, порочащих честь, достоинство или деловую репутацию гражданина, временным ограничением или лишением каких-либо прав, </a:t>
            </a:r>
            <a:r>
              <a:rPr lang="ru-RU" smtClean="0">
                <a:solidFill>
                  <a:srgbClr val="0070C0"/>
                </a:solidFill>
                <a:latin typeface="+mn-lt"/>
              </a:rPr>
              <a:t>физической </a:t>
            </a:r>
            <a:r>
              <a:rPr lang="ru-RU">
                <a:solidFill>
                  <a:srgbClr val="0070C0"/>
                </a:solidFill>
                <a:latin typeface="+mn-lt"/>
              </a:rPr>
              <a:t>болью, связанной с причиненным увечьем, иным повреждением здоровья либо в связи с заболеванием, перенесенным в результате нравственных страданий, и </a:t>
            </a:r>
            <a:r>
              <a:rPr lang="ru-RU" smtClean="0">
                <a:solidFill>
                  <a:srgbClr val="0070C0"/>
                </a:solidFill>
                <a:latin typeface="+mn-lt"/>
              </a:rPr>
              <a:t>др. </a:t>
            </a:r>
          </a:p>
          <a:p>
            <a:pPr marL="114300" lvl="0" indent="0" algn="r">
              <a:spcBef>
                <a:spcPts val="0"/>
              </a:spcBef>
              <a:buNone/>
            </a:pPr>
            <a:r>
              <a:rPr lang="ru-RU" sz="1600" smtClean="0">
                <a:latin typeface="+mn-lt"/>
              </a:rPr>
              <a:t>Постановление </a:t>
            </a:r>
            <a:r>
              <a:rPr lang="ru-RU" sz="1600">
                <a:latin typeface="+mn-lt"/>
              </a:rPr>
              <a:t>Пленума Верховного Суда РФ от 20.12.1994 N 10 </a:t>
            </a:r>
            <a:r>
              <a:rPr lang="ru-RU" sz="1600" smtClean="0">
                <a:latin typeface="+mn-lt"/>
              </a:rPr>
              <a:t> </a:t>
            </a:r>
          </a:p>
          <a:p>
            <a:pPr marL="114300" lvl="0" indent="0" algn="r">
              <a:spcBef>
                <a:spcPts val="0"/>
              </a:spcBef>
              <a:buNone/>
            </a:pPr>
            <a:r>
              <a:rPr lang="ru-RU" sz="1600" smtClean="0">
                <a:latin typeface="+mn-lt"/>
              </a:rPr>
              <a:t>«Некоторые </a:t>
            </a:r>
            <a:r>
              <a:rPr lang="ru-RU" sz="1600">
                <a:latin typeface="+mn-lt"/>
              </a:rPr>
              <a:t>вопросы применения законодательства о компенсации морального </a:t>
            </a:r>
            <a:r>
              <a:rPr lang="ru-RU" sz="1600" smtClean="0">
                <a:latin typeface="+mn-lt"/>
              </a:rPr>
              <a:t>вреда»</a:t>
            </a:r>
            <a:endParaRPr lang="ru-RU" sz="1600">
              <a:latin typeface="+mn-lt"/>
            </a:endParaRPr>
          </a:p>
          <a:p>
            <a:pPr marL="114300" indent="0">
              <a:buNone/>
            </a:pPr>
            <a:endParaRPr lang="ru-RU"/>
          </a:p>
          <a:p>
            <a:pPr marL="114300" indent="0">
              <a:buNone/>
            </a:pPr>
            <a:endParaRPr lang="ru-RU"/>
          </a:p>
        </p:txBody>
      </p:sp>
    </p:spTree>
    <p:extLst>
      <p:ext uri="{BB962C8B-B14F-4D97-AF65-F5344CB8AC3E}">
        <p14:creationId xmlns:p14="http://schemas.microsoft.com/office/powerpoint/2010/main" val="2187937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grpSp>
        <p:nvGrpSpPr>
          <p:cNvPr id="248" name="Google Shape;248;p28"/>
          <p:cNvGrpSpPr/>
          <p:nvPr/>
        </p:nvGrpSpPr>
        <p:grpSpPr>
          <a:xfrm>
            <a:off x="694464" y="430524"/>
            <a:ext cx="11157567" cy="5829599"/>
            <a:chOff x="-9337" y="1189989"/>
            <a:chExt cx="9420991" cy="5721944"/>
          </a:xfrm>
        </p:grpSpPr>
        <p:sp>
          <p:nvSpPr>
            <p:cNvPr id="249" name="Google Shape;249;p28"/>
            <p:cNvSpPr/>
            <p:nvPr/>
          </p:nvSpPr>
          <p:spPr>
            <a:xfrm>
              <a:off x="-1" y="1189989"/>
              <a:ext cx="4312302" cy="669000"/>
            </a:xfrm>
            <a:prstGeom prst="homePlate">
              <a:avLst>
                <a:gd name="adj" fmla="val 50000"/>
              </a:avLst>
            </a:prstGeom>
            <a:solidFill>
              <a:srgbClr val="7ECEFD"/>
            </a:solidFill>
            <a:ln>
              <a:noFill/>
            </a:ln>
          </p:spPr>
          <p:txBody>
            <a:bodyPr spcFirstLastPara="1" wrap="square" lIns="91425" tIns="91425" rIns="91425" bIns="91425" anchor="ctr" anchorCtr="0">
              <a:noAutofit/>
            </a:bodyPr>
            <a:lstStyle/>
            <a:p>
              <a:pPr algn="ctr">
                <a:buSzPts val="1100"/>
              </a:pPr>
              <a:r>
                <a:rPr lang="ru-RU" sz="2400" smtClean="0">
                  <a:solidFill>
                    <a:srgbClr val="FFFFFF"/>
                  </a:solidFill>
                  <a:latin typeface="Raleway"/>
                  <a:ea typeface="Raleway"/>
                  <a:cs typeface="Raleway"/>
                  <a:sym typeface="Raleway"/>
                </a:rPr>
                <a:t>Воздушный кодекс</a:t>
              </a:r>
              <a:endParaRPr sz="2400">
                <a:solidFill>
                  <a:srgbClr val="FFFFFF"/>
                </a:solidFill>
                <a:latin typeface="Raleway"/>
                <a:ea typeface="Raleway"/>
                <a:cs typeface="Raleway"/>
                <a:sym typeface="Raleway"/>
              </a:endParaRPr>
            </a:p>
          </p:txBody>
        </p:sp>
        <p:sp>
          <p:nvSpPr>
            <p:cNvPr id="250" name="Google Shape;250;p28"/>
            <p:cNvSpPr txBox="1"/>
            <p:nvPr/>
          </p:nvSpPr>
          <p:spPr>
            <a:xfrm>
              <a:off x="-9337" y="1858988"/>
              <a:ext cx="9420991" cy="5052945"/>
            </a:xfrm>
            <a:prstGeom prst="rect">
              <a:avLst/>
            </a:prstGeom>
            <a:noFill/>
            <a:ln>
              <a:noFill/>
            </a:ln>
          </p:spPr>
          <p:txBody>
            <a:bodyPr spcFirstLastPara="1" wrap="square" lIns="91425" tIns="91425" rIns="91425" bIns="91425" anchor="t" anchorCtr="0">
              <a:noAutofit/>
            </a:bodyPr>
            <a:lstStyle/>
            <a:p>
              <a:pPr>
                <a:lnSpc>
                  <a:spcPct val="115000"/>
                </a:lnSpc>
              </a:pPr>
              <a:r>
                <a:rPr lang="ru-RU" sz="1600" smtClean="0">
                  <a:solidFill>
                    <a:srgbClr val="0070C0"/>
                  </a:solidFill>
                  <a:latin typeface="+mn-lt"/>
                  <a:ea typeface="Lato"/>
                  <a:cs typeface="Lato"/>
                  <a:sym typeface="Lato"/>
                </a:rPr>
                <a:t>П</a:t>
              </a:r>
              <a:r>
                <a:rPr lang="ru-RU" sz="1600">
                  <a:solidFill>
                    <a:srgbClr val="0070C0"/>
                  </a:solidFill>
                  <a:latin typeface="+mn-lt"/>
                  <a:ea typeface="Lato"/>
                  <a:cs typeface="Lato"/>
                  <a:sym typeface="Lato"/>
                </a:rPr>
                <a:t>. 1. Ответственность перевозчика за вред, причиненный при воздушной перевозке пассажира его жизни или здоровью, определяется международными договорами Российской Федерации либо, если настоящим Кодексом или договором воздушной перевозки пассажира не предусмотрен более высокий размер возмещения указанного вреда, в соответствии с гражданским законодательством.</a:t>
              </a:r>
            </a:p>
            <a:p>
              <a:pPr>
                <a:lnSpc>
                  <a:spcPct val="115000"/>
                </a:lnSpc>
              </a:pPr>
              <a:endParaRPr lang="ru-RU" sz="1600" smtClean="0">
                <a:solidFill>
                  <a:srgbClr val="0070C0"/>
                </a:solidFill>
                <a:latin typeface="+mn-lt"/>
                <a:ea typeface="Lato"/>
                <a:cs typeface="Lato"/>
                <a:sym typeface="Lato"/>
              </a:endParaRPr>
            </a:p>
            <a:p>
              <a:pPr>
                <a:lnSpc>
                  <a:spcPct val="115000"/>
                </a:lnSpc>
              </a:pPr>
              <a:r>
                <a:rPr lang="ru-RU" sz="1600" smtClean="0">
                  <a:solidFill>
                    <a:srgbClr val="0070C0"/>
                  </a:solidFill>
                  <a:latin typeface="+mn-lt"/>
                  <a:ea typeface="Lato"/>
                  <a:cs typeface="Lato"/>
                  <a:sym typeface="Lato"/>
                </a:rPr>
                <a:t>П</a:t>
              </a:r>
              <a:r>
                <a:rPr lang="ru-RU" sz="1600">
                  <a:solidFill>
                    <a:srgbClr val="0070C0"/>
                  </a:solidFill>
                  <a:latin typeface="+mn-lt"/>
                  <a:ea typeface="Lato"/>
                  <a:cs typeface="Lato"/>
                  <a:sym typeface="Lato"/>
                </a:rPr>
                <a:t>. 1.1. Перевозчик обязан обеспечить выплату компенсации в счет возмещения вреда, причиненного при воздушной перевозке жизни пассажира воздушного судна, гражданам, имеющим право на возмещение вреда в случае смерти кормильца в соответствии с гражданским законодательством, при отсутствии таких граждан - родителям, супругу, детям умершего пассажира воздушного судна, а в случае смерти пассажира воздушного судна, не имевшего самостоятельного дохода, - гражданам, у которых он находился на иждивении, в сумме два миллиона рублей. Указанная компенсация распределяется между гражданами, имеющими право на ее получение, пропорционально количеству таких граждан</a:t>
              </a:r>
              <a:r>
                <a:rPr lang="ru-RU" sz="1600" smtClean="0">
                  <a:solidFill>
                    <a:srgbClr val="0070C0"/>
                  </a:solidFill>
                  <a:latin typeface="+mn-lt"/>
                  <a:ea typeface="Lato"/>
                  <a:cs typeface="Lato"/>
                  <a:sym typeface="Lato"/>
                </a:rPr>
                <a:t>.</a:t>
              </a:r>
            </a:p>
            <a:p>
              <a:pPr>
                <a:lnSpc>
                  <a:spcPct val="115000"/>
                </a:lnSpc>
              </a:pPr>
              <a:endParaRPr lang="ru-RU" sz="1600" smtClean="0">
                <a:solidFill>
                  <a:srgbClr val="0070C0"/>
                </a:solidFill>
                <a:latin typeface="+mn-lt"/>
                <a:ea typeface="Lato"/>
                <a:cs typeface="Lato"/>
                <a:sym typeface="Lato"/>
              </a:endParaRPr>
            </a:p>
            <a:p>
              <a:pPr>
                <a:lnSpc>
                  <a:spcPct val="115000"/>
                </a:lnSpc>
              </a:pPr>
              <a:r>
                <a:rPr lang="ru-RU" sz="1600" smtClean="0">
                  <a:solidFill>
                    <a:srgbClr val="0070C0"/>
                  </a:solidFill>
                  <a:latin typeface="+mn-lt"/>
                  <a:ea typeface="Lato"/>
                  <a:cs typeface="Lato"/>
                  <a:sym typeface="Lato"/>
                </a:rPr>
                <a:t>П</a:t>
              </a:r>
              <a:r>
                <a:rPr lang="ru-RU" sz="1600">
                  <a:solidFill>
                    <a:srgbClr val="0070C0"/>
                  </a:solidFill>
                  <a:latin typeface="+mn-lt"/>
                  <a:ea typeface="Lato"/>
                  <a:cs typeface="Lato"/>
                  <a:sym typeface="Lato"/>
                </a:rPr>
                <a:t>. 1.3. В случае, если определенный в соответствии с гражданским законодательством размер возмещения вреда, причиненного при воздушной перевозке жизни или здоровью пассажира воздушного судна, превышает размер компенсации в счет возмещения вреда, выплата указанной компенсации не освобождает перевозчика от возмещения такого вреда в части, превышающей сумму произведенной компенсации</a:t>
              </a:r>
              <a:r>
                <a:rPr lang="ru-RU" sz="1800">
                  <a:solidFill>
                    <a:srgbClr val="0070C0"/>
                  </a:solidFill>
                  <a:latin typeface="+mn-lt"/>
                  <a:ea typeface="Lato"/>
                  <a:cs typeface="Lato"/>
                  <a:sym typeface="Lato"/>
                </a:rPr>
                <a:t>.</a:t>
              </a:r>
            </a:p>
          </p:txBody>
        </p:sp>
      </p:grpSp>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5</a:t>
            </a:fld>
            <a:endParaRPr/>
          </a:p>
        </p:txBody>
      </p:sp>
      <p:sp>
        <p:nvSpPr>
          <p:cNvPr id="13" name="Google Shape;249;p28"/>
          <p:cNvSpPr/>
          <p:nvPr/>
        </p:nvSpPr>
        <p:spPr>
          <a:xfrm>
            <a:off x="705474" y="430524"/>
            <a:ext cx="5085726" cy="669000"/>
          </a:xfrm>
          <a:prstGeom prst="homePlate">
            <a:avLst>
              <a:gd name="adj" fmla="val 50000"/>
            </a:avLst>
          </a:prstGeom>
          <a:solidFill>
            <a:srgbClr val="7ECEFD"/>
          </a:solidFill>
          <a:ln>
            <a:noFill/>
          </a:ln>
        </p:spPr>
        <p:txBody>
          <a:bodyPr spcFirstLastPara="1" wrap="square" lIns="91425" tIns="91425" rIns="91425" bIns="91425" anchor="ctr" anchorCtr="0">
            <a:noAutofit/>
          </a:bodyPr>
          <a:lstStyle/>
          <a:p>
            <a:pPr algn="ctr">
              <a:buSzPts val="1100"/>
            </a:pPr>
            <a:r>
              <a:rPr lang="ru-RU" sz="2400" smtClean="0">
                <a:solidFill>
                  <a:srgbClr val="FFFFFF"/>
                </a:solidFill>
                <a:latin typeface="+mn-lt"/>
                <a:ea typeface="Raleway"/>
                <a:cs typeface="Raleway"/>
                <a:sym typeface="Raleway"/>
              </a:rPr>
              <a:t>Воздушный кодекс</a:t>
            </a:r>
            <a:endParaRPr sz="2400">
              <a:solidFill>
                <a:srgbClr val="FFFFFF"/>
              </a:solidFill>
              <a:latin typeface="+mn-lt"/>
              <a:ea typeface="Raleway"/>
              <a:cs typeface="Raleway"/>
              <a:sym typeface="Raleway"/>
            </a:endParaRPr>
          </a:p>
        </p:txBody>
      </p:sp>
      <p:sp>
        <p:nvSpPr>
          <p:cNvPr id="14" name="Google Shape;252;p28"/>
          <p:cNvSpPr/>
          <p:nvPr/>
        </p:nvSpPr>
        <p:spPr>
          <a:xfrm>
            <a:off x="5596305" y="443110"/>
            <a:ext cx="2815048" cy="669000"/>
          </a:xfrm>
          <a:prstGeom prst="chevron">
            <a:avLst>
              <a:gd name="adj" fmla="val 50000"/>
            </a:avLst>
          </a:prstGeom>
          <a:solidFill>
            <a:srgbClr val="2185C5"/>
          </a:solidFill>
          <a:ln>
            <a:noFill/>
          </a:ln>
        </p:spPr>
        <p:txBody>
          <a:bodyPr spcFirstLastPara="1" wrap="square" lIns="91425" tIns="91425" rIns="91425" bIns="91425" anchor="ctr" anchorCtr="0">
            <a:noAutofit/>
          </a:bodyPr>
          <a:lstStyle/>
          <a:p>
            <a:pPr algn="ctr">
              <a:buSzPts val="1100"/>
            </a:pPr>
            <a:r>
              <a:rPr lang="ru-RU" sz="2400" smtClean="0">
                <a:solidFill>
                  <a:schemeClr val="lt1"/>
                </a:solidFill>
                <a:latin typeface="+mn-lt"/>
                <a:ea typeface="Raleway"/>
                <a:cs typeface="Raleway"/>
                <a:sym typeface="Raleway"/>
              </a:rPr>
              <a:t>Статья 117</a:t>
            </a:r>
            <a:endParaRPr>
              <a:solidFill>
                <a:srgbClr val="FFFFFF"/>
              </a:solidFill>
              <a:latin typeface="+mn-lt"/>
              <a:ea typeface="Lato"/>
              <a:cs typeface="Lato"/>
              <a:sym typeface="Lato"/>
            </a:endParaRPr>
          </a:p>
        </p:txBody>
      </p:sp>
    </p:spTree>
    <p:extLst>
      <p:ext uri="{BB962C8B-B14F-4D97-AF65-F5344CB8AC3E}">
        <p14:creationId xmlns:p14="http://schemas.microsoft.com/office/powerpoint/2010/main" val="2578188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grpSp>
        <p:nvGrpSpPr>
          <p:cNvPr id="248" name="Google Shape;248;p28"/>
          <p:cNvGrpSpPr/>
          <p:nvPr/>
        </p:nvGrpSpPr>
        <p:grpSpPr>
          <a:xfrm>
            <a:off x="694464" y="430524"/>
            <a:ext cx="5096736" cy="2263972"/>
            <a:chOff x="-9337" y="1189989"/>
            <a:chExt cx="4321638" cy="2881857"/>
          </a:xfrm>
        </p:grpSpPr>
        <p:sp>
          <p:nvSpPr>
            <p:cNvPr id="249" name="Google Shape;249;p28"/>
            <p:cNvSpPr/>
            <p:nvPr/>
          </p:nvSpPr>
          <p:spPr>
            <a:xfrm>
              <a:off x="-1" y="1189989"/>
              <a:ext cx="4312302" cy="897815"/>
            </a:xfrm>
            <a:prstGeom prst="homePlate">
              <a:avLst>
                <a:gd name="adj" fmla="val 50000"/>
              </a:avLst>
            </a:prstGeom>
            <a:solidFill>
              <a:srgbClr val="7ECEFD"/>
            </a:solidFill>
            <a:ln>
              <a:noFill/>
            </a:ln>
          </p:spPr>
          <p:txBody>
            <a:bodyPr spcFirstLastPara="1" wrap="square" lIns="91425" tIns="91425" rIns="91425" bIns="91425" anchor="ctr" anchorCtr="0">
              <a:noAutofit/>
            </a:bodyPr>
            <a:lstStyle/>
            <a:p>
              <a:pPr algn="ctr">
                <a:buSzPts val="1100"/>
              </a:pPr>
              <a:r>
                <a:rPr lang="ru-RU" sz="2400">
                  <a:solidFill>
                    <a:schemeClr val="lt1"/>
                  </a:solidFill>
                  <a:latin typeface="+mn-lt"/>
                  <a:ea typeface="Raleway"/>
                  <a:cs typeface="Raleway"/>
                  <a:sym typeface="Raleway"/>
                </a:rPr>
                <a:t>Варшавская конвенция</a:t>
              </a:r>
              <a:endParaRPr lang="ru-RU" sz="2400">
                <a:solidFill>
                  <a:srgbClr val="FFFFFF"/>
                </a:solidFill>
                <a:latin typeface="+mn-lt"/>
                <a:ea typeface="Lato"/>
                <a:cs typeface="Lato"/>
                <a:sym typeface="Lato"/>
              </a:endParaRPr>
            </a:p>
          </p:txBody>
        </p:sp>
        <p:sp>
          <p:nvSpPr>
            <p:cNvPr id="250" name="Google Shape;250;p28"/>
            <p:cNvSpPr txBox="1"/>
            <p:nvPr/>
          </p:nvSpPr>
          <p:spPr>
            <a:xfrm>
              <a:off x="-9337" y="2087804"/>
              <a:ext cx="4321637" cy="1984042"/>
            </a:xfrm>
            <a:prstGeom prst="rect">
              <a:avLst/>
            </a:prstGeom>
            <a:noFill/>
            <a:ln>
              <a:noFill/>
            </a:ln>
          </p:spPr>
          <p:txBody>
            <a:bodyPr spcFirstLastPara="1" wrap="square" lIns="91425" tIns="91425" rIns="91425" bIns="91425" anchor="t" anchorCtr="0">
              <a:noAutofit/>
            </a:bodyPr>
            <a:lstStyle/>
            <a:p>
              <a:pPr algn="just">
                <a:lnSpc>
                  <a:spcPct val="115000"/>
                </a:lnSpc>
              </a:pPr>
              <a:r>
                <a:rPr lang="ru-RU" sz="1600">
                  <a:solidFill>
                    <a:srgbClr val="677480"/>
                  </a:solidFill>
                  <a:latin typeface="+mn-lt"/>
                  <a:ea typeface="Lato"/>
                  <a:cs typeface="Lato"/>
                  <a:sym typeface="Lato"/>
                </a:rPr>
                <a:t>«Конвенция </a:t>
              </a:r>
              <a:endParaRPr lang="ru-RU" sz="1600" smtClean="0">
                <a:solidFill>
                  <a:srgbClr val="677480"/>
                </a:solidFill>
                <a:latin typeface="+mn-lt"/>
                <a:ea typeface="Lato"/>
                <a:cs typeface="Lato"/>
                <a:sym typeface="Lato"/>
              </a:endParaRPr>
            </a:p>
            <a:p>
              <a:pPr algn="just">
                <a:lnSpc>
                  <a:spcPct val="115000"/>
                </a:lnSpc>
              </a:pPr>
              <a:r>
                <a:rPr lang="ru-RU" sz="1600" smtClean="0">
                  <a:solidFill>
                    <a:srgbClr val="677480"/>
                  </a:solidFill>
                  <a:latin typeface="+mn-lt"/>
                  <a:ea typeface="Lato"/>
                  <a:cs typeface="Lato"/>
                  <a:sym typeface="Lato"/>
                </a:rPr>
                <a:t>для </a:t>
              </a:r>
              <a:r>
                <a:rPr lang="ru-RU" sz="1600">
                  <a:solidFill>
                    <a:srgbClr val="677480"/>
                  </a:solidFill>
                  <a:latin typeface="+mn-lt"/>
                  <a:ea typeface="Lato"/>
                  <a:cs typeface="Lato"/>
                  <a:sym typeface="Lato"/>
                </a:rPr>
                <a:t>унификации </a:t>
              </a:r>
              <a:r>
                <a:rPr lang="ru-RU" sz="1600" smtClean="0">
                  <a:solidFill>
                    <a:srgbClr val="677480"/>
                  </a:solidFill>
                  <a:latin typeface="+mn-lt"/>
                  <a:ea typeface="Lato"/>
                  <a:cs typeface="Lato"/>
                  <a:sym typeface="Lato"/>
                </a:rPr>
                <a:t>некоторых </a:t>
              </a:r>
              <a:r>
                <a:rPr lang="ru-RU" sz="1600">
                  <a:solidFill>
                    <a:srgbClr val="677480"/>
                  </a:solidFill>
                  <a:latin typeface="+mn-lt"/>
                  <a:ea typeface="Lato"/>
                  <a:cs typeface="Lato"/>
                  <a:sym typeface="Lato"/>
                </a:rPr>
                <a:t>правил, </a:t>
              </a:r>
              <a:r>
                <a:rPr lang="ru-RU" sz="1600" smtClean="0">
                  <a:solidFill>
                    <a:srgbClr val="677480"/>
                  </a:solidFill>
                  <a:latin typeface="+mn-lt"/>
                  <a:ea typeface="Lato"/>
                  <a:cs typeface="Lato"/>
                  <a:sym typeface="Lato"/>
                </a:rPr>
                <a:t>касающихся </a:t>
              </a:r>
            </a:p>
            <a:p>
              <a:pPr algn="just">
                <a:lnSpc>
                  <a:spcPct val="115000"/>
                </a:lnSpc>
              </a:pPr>
              <a:r>
                <a:rPr lang="ru-RU" sz="1600" smtClean="0">
                  <a:solidFill>
                    <a:srgbClr val="677480"/>
                  </a:solidFill>
                  <a:latin typeface="+mn-lt"/>
                  <a:ea typeface="Lato"/>
                  <a:cs typeface="Lato"/>
                  <a:sym typeface="Lato"/>
                </a:rPr>
                <a:t>международных </a:t>
              </a:r>
              <a:r>
                <a:rPr lang="ru-RU" sz="1600">
                  <a:solidFill>
                    <a:srgbClr val="677480"/>
                  </a:solidFill>
                  <a:latin typeface="+mn-lt"/>
                  <a:ea typeface="Lato"/>
                  <a:cs typeface="Lato"/>
                  <a:sym typeface="Lato"/>
                </a:rPr>
                <a:t>воздушных перевозок» </a:t>
              </a:r>
              <a:endParaRPr lang="ru-RU" sz="1600" smtClean="0">
                <a:solidFill>
                  <a:srgbClr val="677480"/>
                </a:solidFill>
                <a:latin typeface="+mn-lt"/>
                <a:ea typeface="Lato"/>
                <a:cs typeface="Lato"/>
                <a:sym typeface="Lato"/>
              </a:endParaRPr>
            </a:p>
            <a:p>
              <a:pPr algn="just">
                <a:lnSpc>
                  <a:spcPct val="115000"/>
                </a:lnSpc>
              </a:pPr>
              <a:r>
                <a:rPr lang="ru-RU" sz="1600" smtClean="0">
                  <a:solidFill>
                    <a:srgbClr val="677480"/>
                  </a:solidFill>
                  <a:latin typeface="+mn-lt"/>
                  <a:ea typeface="Lato"/>
                  <a:cs typeface="Lato"/>
                  <a:sym typeface="Lato"/>
                </a:rPr>
                <a:t>Заключена в </a:t>
              </a:r>
              <a:r>
                <a:rPr lang="ru-RU" sz="1600">
                  <a:solidFill>
                    <a:srgbClr val="677480"/>
                  </a:solidFill>
                  <a:latin typeface="+mn-lt"/>
                  <a:ea typeface="Lato"/>
                  <a:cs typeface="Lato"/>
                  <a:sym typeface="Lato"/>
                </a:rPr>
                <a:t>г. Варшаве </a:t>
              </a:r>
              <a:r>
                <a:rPr lang="ru-RU" sz="1600" smtClean="0">
                  <a:solidFill>
                    <a:srgbClr val="677480"/>
                  </a:solidFill>
                  <a:latin typeface="+mn-lt"/>
                  <a:ea typeface="Lato"/>
                  <a:cs typeface="Lato"/>
                  <a:sym typeface="Lato"/>
                </a:rPr>
                <a:t>12.10.1929</a:t>
              </a:r>
              <a:endParaRPr lang="ru-RU" sz="1600">
                <a:solidFill>
                  <a:srgbClr val="677480"/>
                </a:solidFill>
                <a:latin typeface="+mn-lt"/>
                <a:ea typeface="Lato"/>
                <a:cs typeface="Lato"/>
                <a:sym typeface="Lato"/>
              </a:endParaRPr>
            </a:p>
          </p:txBody>
        </p:sp>
      </p:grpSp>
      <p:grpSp>
        <p:nvGrpSpPr>
          <p:cNvPr id="251" name="Google Shape;251;p28"/>
          <p:cNvGrpSpPr/>
          <p:nvPr/>
        </p:nvGrpSpPr>
        <p:grpSpPr>
          <a:xfrm>
            <a:off x="5580186" y="430524"/>
            <a:ext cx="5960304" cy="2084217"/>
            <a:chOff x="3478950" y="-1049119"/>
            <a:chExt cx="6999161" cy="2998950"/>
          </a:xfrm>
        </p:grpSpPr>
        <p:sp>
          <p:nvSpPr>
            <p:cNvPr id="252" name="Google Shape;252;p28"/>
            <p:cNvSpPr/>
            <p:nvPr/>
          </p:nvSpPr>
          <p:spPr>
            <a:xfrm>
              <a:off x="3478950" y="-1049119"/>
              <a:ext cx="6999161" cy="962615"/>
            </a:xfrm>
            <a:prstGeom prst="chevron">
              <a:avLst>
                <a:gd name="adj" fmla="val 50000"/>
              </a:avLst>
            </a:prstGeom>
            <a:solidFill>
              <a:srgbClr val="2185C5"/>
            </a:solidFill>
            <a:ln>
              <a:noFill/>
            </a:ln>
          </p:spPr>
          <p:txBody>
            <a:bodyPr spcFirstLastPara="1" wrap="square" lIns="91425" tIns="91425" rIns="91425" bIns="91425" anchor="ctr" anchorCtr="0">
              <a:noAutofit/>
            </a:bodyPr>
            <a:lstStyle/>
            <a:p>
              <a:pPr algn="ctr">
                <a:buSzPts val="1100"/>
              </a:pPr>
              <a:r>
                <a:rPr lang="ru-RU" sz="1800">
                  <a:solidFill>
                    <a:schemeClr val="lt1"/>
                  </a:solidFill>
                  <a:latin typeface="+mn-lt"/>
                  <a:ea typeface="Raleway"/>
                  <a:cs typeface="Raleway"/>
                  <a:sym typeface="Raleway"/>
                </a:rPr>
                <a:t>Советский Союз присоединился к Варшавской конвенции в ноябре </a:t>
              </a:r>
              <a:r>
                <a:rPr lang="ru-RU" sz="1800" smtClean="0">
                  <a:solidFill>
                    <a:schemeClr val="lt1"/>
                  </a:solidFill>
                  <a:latin typeface="+mn-lt"/>
                  <a:ea typeface="Raleway"/>
                  <a:cs typeface="Raleway"/>
                  <a:sym typeface="Raleway"/>
                </a:rPr>
                <a:t>1934 года</a:t>
              </a:r>
              <a:endParaRPr lang="ru-RU" sz="1800">
                <a:solidFill>
                  <a:schemeClr val="lt1"/>
                </a:solidFill>
                <a:latin typeface="+mn-lt"/>
                <a:ea typeface="Raleway"/>
                <a:cs typeface="Raleway"/>
                <a:sym typeface="Raleway"/>
              </a:endParaRPr>
            </a:p>
          </p:txBody>
        </p:sp>
        <p:sp>
          <p:nvSpPr>
            <p:cNvPr id="253" name="Google Shape;253;p28"/>
            <p:cNvSpPr txBox="1"/>
            <p:nvPr/>
          </p:nvSpPr>
          <p:spPr>
            <a:xfrm>
              <a:off x="3964796" y="-34245"/>
              <a:ext cx="6275258" cy="1984076"/>
            </a:xfrm>
            <a:prstGeom prst="rect">
              <a:avLst/>
            </a:prstGeom>
            <a:noFill/>
            <a:ln>
              <a:noFill/>
            </a:ln>
          </p:spPr>
          <p:txBody>
            <a:bodyPr spcFirstLastPara="1" wrap="square" lIns="91425" tIns="91425" rIns="91425" bIns="91425" anchor="t" anchorCtr="0">
              <a:noAutofit/>
            </a:bodyPr>
            <a:lstStyle/>
            <a:p>
              <a:pPr algn="r">
                <a:lnSpc>
                  <a:spcPct val="115000"/>
                </a:lnSpc>
                <a:buClr>
                  <a:schemeClr val="dk1"/>
                </a:buClr>
                <a:buSzPts val="1100"/>
              </a:pPr>
              <a:r>
                <a:rPr lang="ru-RU" sz="1600" smtClean="0">
                  <a:solidFill>
                    <a:srgbClr val="677480"/>
                  </a:solidFill>
                  <a:latin typeface="+mn-lt"/>
                  <a:ea typeface="Lato"/>
                  <a:cs typeface="Lato"/>
                  <a:sym typeface="Lato"/>
                </a:rPr>
                <a:t>Варшавская конвенция </a:t>
              </a:r>
            </a:p>
            <a:p>
              <a:pPr algn="r">
                <a:lnSpc>
                  <a:spcPct val="115000"/>
                </a:lnSpc>
                <a:buClr>
                  <a:schemeClr val="dk1"/>
                </a:buClr>
                <a:buSzPts val="1100"/>
              </a:pPr>
              <a:r>
                <a:rPr lang="ru-RU" sz="1600" smtClean="0">
                  <a:solidFill>
                    <a:srgbClr val="677480"/>
                  </a:solidFill>
                  <a:latin typeface="+mn-lt"/>
                  <a:ea typeface="Lato"/>
                  <a:cs typeface="Lato"/>
                  <a:sym typeface="Lato"/>
                </a:rPr>
                <a:t>действовала </a:t>
              </a:r>
            </a:p>
            <a:p>
              <a:pPr algn="r">
                <a:lnSpc>
                  <a:spcPct val="115000"/>
                </a:lnSpc>
                <a:buClr>
                  <a:schemeClr val="dk1"/>
                </a:buClr>
                <a:buSzPts val="1100"/>
              </a:pPr>
              <a:r>
                <a:rPr lang="ru-RU" sz="1600" smtClean="0">
                  <a:solidFill>
                    <a:srgbClr val="677480"/>
                  </a:solidFill>
                  <a:latin typeface="+mn-lt"/>
                  <a:ea typeface="Lato"/>
                  <a:cs typeface="Lato"/>
                  <a:sym typeface="Lato"/>
                </a:rPr>
                <a:t>В России</a:t>
              </a:r>
            </a:p>
            <a:p>
              <a:pPr algn="r">
                <a:lnSpc>
                  <a:spcPct val="115000"/>
                </a:lnSpc>
                <a:buClr>
                  <a:schemeClr val="dk1"/>
                </a:buClr>
                <a:buSzPts val="1100"/>
              </a:pPr>
              <a:r>
                <a:rPr lang="ru-RU" sz="1600" smtClean="0">
                  <a:solidFill>
                    <a:srgbClr val="677480"/>
                  </a:solidFill>
                  <a:latin typeface="+mn-lt"/>
                  <a:ea typeface="Lato"/>
                  <a:cs typeface="Lato"/>
                  <a:sym typeface="Lato"/>
                </a:rPr>
                <a:t>до </a:t>
              </a:r>
              <a:r>
                <a:rPr lang="ru-RU" sz="1600">
                  <a:solidFill>
                    <a:srgbClr val="677480"/>
                  </a:solidFill>
                  <a:latin typeface="+mn-lt"/>
                  <a:ea typeface="Lato"/>
                  <a:cs typeface="Lato"/>
                  <a:sym typeface="Lato"/>
                </a:rPr>
                <a:t>21 августа 2017 </a:t>
              </a:r>
              <a:r>
                <a:rPr lang="ru-RU" sz="1600" smtClean="0">
                  <a:solidFill>
                    <a:srgbClr val="677480"/>
                  </a:solidFill>
                  <a:latin typeface="+mn-lt"/>
                  <a:ea typeface="Lato"/>
                  <a:cs typeface="Lato"/>
                  <a:sym typeface="Lato"/>
                </a:rPr>
                <a:t>г.</a:t>
              </a:r>
              <a:endParaRPr sz="1600">
                <a:solidFill>
                  <a:srgbClr val="434343"/>
                </a:solidFill>
                <a:latin typeface="+mn-lt"/>
                <a:ea typeface="Lato"/>
                <a:cs typeface="Lato"/>
                <a:sym typeface="Lato"/>
              </a:endParaRPr>
            </a:p>
          </p:txBody>
        </p:sp>
      </p:grpSp>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6</a:t>
            </a:fld>
            <a:endParaRPr/>
          </a:p>
        </p:txBody>
      </p:sp>
      <p:sp>
        <p:nvSpPr>
          <p:cNvPr id="14" name="Google Shape;253;p28"/>
          <p:cNvSpPr txBox="1"/>
          <p:nvPr/>
        </p:nvSpPr>
        <p:spPr>
          <a:xfrm>
            <a:off x="694464" y="2514740"/>
            <a:ext cx="11131775" cy="3932952"/>
          </a:xfrm>
          <a:prstGeom prst="rect">
            <a:avLst/>
          </a:prstGeom>
          <a:noFill/>
          <a:ln>
            <a:noFill/>
          </a:ln>
        </p:spPr>
        <p:txBody>
          <a:bodyPr spcFirstLastPara="1" wrap="square" lIns="91425" tIns="91425" rIns="91425" bIns="91425" anchor="t" anchorCtr="0">
            <a:noAutofit/>
          </a:bodyPr>
          <a:lstStyle/>
          <a:p>
            <a:pPr>
              <a:lnSpc>
                <a:spcPct val="115000"/>
              </a:lnSpc>
              <a:buClr>
                <a:schemeClr val="dk1"/>
              </a:buClr>
              <a:buSzPts val="1100"/>
            </a:pPr>
            <a:r>
              <a:rPr lang="ru-RU" sz="1800" smtClean="0">
                <a:solidFill>
                  <a:srgbClr val="0070C0"/>
                </a:solidFill>
                <a:latin typeface="+mn-lt"/>
                <a:ea typeface="Lato"/>
                <a:cs typeface="Lato"/>
                <a:sym typeface="Lato"/>
              </a:rPr>
              <a:t>Статья 17.  Перевозчик отвечает за вред, происшедший в случае смерти, ранения или всякого другого телесного повреждения, понесенного пассажиром, если несчастный случай, причинивший вред, произошел на борту воздушного судна или во время всяких операций при посадке и высадке.</a:t>
            </a:r>
          </a:p>
          <a:p>
            <a:pPr>
              <a:lnSpc>
                <a:spcPct val="115000"/>
              </a:lnSpc>
              <a:buClr>
                <a:schemeClr val="dk1"/>
              </a:buClr>
              <a:buSzPts val="1100"/>
            </a:pPr>
            <a:endParaRPr lang="ru-RU" sz="1800" smtClean="0">
              <a:solidFill>
                <a:srgbClr val="0070C0"/>
              </a:solidFill>
              <a:latin typeface="+mn-lt"/>
              <a:ea typeface="Lato"/>
              <a:cs typeface="Lato"/>
              <a:sym typeface="Lato"/>
            </a:endParaRPr>
          </a:p>
          <a:p>
            <a:pPr>
              <a:lnSpc>
                <a:spcPct val="115000"/>
              </a:lnSpc>
              <a:buClr>
                <a:schemeClr val="dk1"/>
              </a:buClr>
              <a:buSzPts val="1100"/>
            </a:pPr>
            <a:r>
              <a:rPr lang="ru-RU" sz="1800" smtClean="0">
                <a:solidFill>
                  <a:srgbClr val="0070C0"/>
                </a:solidFill>
                <a:latin typeface="+mn-lt"/>
                <a:ea typeface="Lato"/>
                <a:cs typeface="Lato"/>
                <a:sym typeface="Lato"/>
              </a:rPr>
              <a:t>Статья 22.   При перевозке пассажиров ответственность перевозчика в отношении каждого пассажира ограничивается суммой в сто двадцать пять тысяч франков*. В случае, если согласно закону суда, в котором вчинен иск, возмещение может быть установлено в виде периодических платежей, капитализированная сумма этих платежей не может превышать указанного предела. Однако посредством особого соглашения с перевозчиком пассажир может установить и более высокий предел ответственности.</a:t>
            </a:r>
          </a:p>
          <a:p>
            <a:pPr>
              <a:lnSpc>
                <a:spcPct val="115000"/>
              </a:lnSpc>
              <a:buClr>
                <a:schemeClr val="dk1"/>
              </a:buClr>
              <a:buSzPts val="1100"/>
            </a:pPr>
            <a:endParaRPr lang="ru-RU" sz="1800" smtClean="0">
              <a:solidFill>
                <a:srgbClr val="0070C0"/>
              </a:solidFill>
              <a:latin typeface="+mn-lt"/>
              <a:ea typeface="Lato"/>
              <a:cs typeface="Lato"/>
              <a:sym typeface="Lato"/>
            </a:endParaRPr>
          </a:p>
          <a:p>
            <a:pPr algn="r">
              <a:lnSpc>
                <a:spcPct val="115000"/>
              </a:lnSpc>
              <a:buClr>
                <a:schemeClr val="dk1"/>
              </a:buClr>
              <a:buSzPts val="1100"/>
            </a:pPr>
            <a:r>
              <a:rPr lang="ru-RU" sz="1800">
                <a:solidFill>
                  <a:srgbClr val="002060"/>
                </a:solidFill>
                <a:latin typeface="+mn-lt"/>
                <a:ea typeface="Lato"/>
                <a:cs typeface="Lato"/>
                <a:sym typeface="Lato"/>
              </a:rPr>
              <a:t>* </a:t>
            </a:r>
            <a:r>
              <a:rPr lang="ru-RU" sz="1800" smtClean="0">
                <a:solidFill>
                  <a:srgbClr val="002060"/>
                </a:solidFill>
                <a:latin typeface="+mn-lt"/>
                <a:ea typeface="Lato"/>
                <a:cs typeface="Lato"/>
                <a:sym typeface="Lato"/>
              </a:rPr>
              <a:t>125 000 золотых франков 1929 года ≈ $22 400 в современных ценах (≈1,4 млн руб.)</a:t>
            </a:r>
            <a:endParaRPr lang="ru-RU" sz="1800">
              <a:solidFill>
                <a:srgbClr val="002060"/>
              </a:solidFill>
              <a:latin typeface="+mn-lt"/>
              <a:ea typeface="Lato"/>
              <a:cs typeface="Lato"/>
              <a:sym typeface="Lato"/>
            </a:endParaRPr>
          </a:p>
        </p:txBody>
      </p:sp>
    </p:spTree>
    <p:extLst>
      <p:ext uri="{BB962C8B-B14F-4D97-AF65-F5344CB8AC3E}">
        <p14:creationId xmlns:p14="http://schemas.microsoft.com/office/powerpoint/2010/main" val="1646987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6" name="Google Shape;246;p28"/>
          <p:cNvSpPr/>
          <p:nvPr/>
        </p:nvSpPr>
        <p:spPr>
          <a:xfrm>
            <a:off x="5591194" y="430524"/>
            <a:ext cx="6129566" cy="668999"/>
          </a:xfrm>
          <a:prstGeom prst="chevron">
            <a:avLst>
              <a:gd name="adj" fmla="val 50000"/>
            </a:avLst>
          </a:prstGeom>
          <a:solidFill>
            <a:srgbClr val="F20253"/>
          </a:solidFill>
          <a:ln>
            <a:noFill/>
          </a:ln>
        </p:spPr>
        <p:txBody>
          <a:bodyPr spcFirstLastPara="1" wrap="square" lIns="91425" tIns="91425" rIns="91425" bIns="91425" anchor="ctr" anchorCtr="0">
            <a:noAutofit/>
          </a:bodyPr>
          <a:lstStyle/>
          <a:p>
            <a:pPr algn="ctr">
              <a:buSzPts val="1100"/>
            </a:pPr>
            <a:r>
              <a:rPr lang="ru-RU" sz="2000" smtClean="0">
                <a:solidFill>
                  <a:schemeClr val="lt1"/>
                </a:solidFill>
                <a:latin typeface="+mn-lt"/>
                <a:ea typeface="Raleway"/>
                <a:cs typeface="Raleway"/>
                <a:sym typeface="Raleway"/>
              </a:rPr>
              <a:t>Действует в РФ с 21 </a:t>
            </a:r>
            <a:r>
              <a:rPr lang="ru-RU" sz="2000">
                <a:solidFill>
                  <a:schemeClr val="lt1"/>
                </a:solidFill>
                <a:latin typeface="+mn-lt"/>
                <a:ea typeface="Raleway"/>
                <a:cs typeface="Raleway"/>
                <a:sym typeface="Raleway"/>
              </a:rPr>
              <a:t>августа </a:t>
            </a:r>
            <a:r>
              <a:rPr lang="ru-RU" sz="2000" smtClean="0">
                <a:solidFill>
                  <a:schemeClr val="lt1"/>
                </a:solidFill>
                <a:latin typeface="+mn-lt"/>
                <a:ea typeface="Raleway"/>
                <a:cs typeface="Raleway"/>
                <a:sym typeface="Raleway"/>
              </a:rPr>
              <a:t>2017 года</a:t>
            </a:r>
            <a:endParaRPr lang="ru-RU" sz="2000">
              <a:solidFill>
                <a:schemeClr val="lt1"/>
              </a:solidFill>
              <a:latin typeface="+mn-lt"/>
              <a:ea typeface="Raleway"/>
              <a:cs typeface="Raleway"/>
              <a:sym typeface="Raleway"/>
            </a:endParaRPr>
          </a:p>
        </p:txBody>
      </p:sp>
      <p:grpSp>
        <p:nvGrpSpPr>
          <p:cNvPr id="248" name="Google Shape;248;p28"/>
          <p:cNvGrpSpPr/>
          <p:nvPr/>
        </p:nvGrpSpPr>
        <p:grpSpPr>
          <a:xfrm>
            <a:off x="694465" y="430524"/>
            <a:ext cx="5096735" cy="2110998"/>
            <a:chOff x="-9336" y="1189989"/>
            <a:chExt cx="4321637" cy="2110998"/>
          </a:xfrm>
        </p:grpSpPr>
        <p:sp>
          <p:nvSpPr>
            <p:cNvPr id="249" name="Google Shape;249;p28"/>
            <p:cNvSpPr/>
            <p:nvPr/>
          </p:nvSpPr>
          <p:spPr>
            <a:xfrm>
              <a:off x="-1" y="1189989"/>
              <a:ext cx="4312302" cy="669000"/>
            </a:xfrm>
            <a:prstGeom prst="homePlate">
              <a:avLst>
                <a:gd name="adj" fmla="val 50000"/>
              </a:avLst>
            </a:prstGeom>
            <a:solidFill>
              <a:schemeClr val="accent1"/>
            </a:solidFill>
            <a:ln>
              <a:noFill/>
            </a:ln>
          </p:spPr>
          <p:txBody>
            <a:bodyPr spcFirstLastPara="1" wrap="square" lIns="91425" tIns="91425" rIns="91425" bIns="91425" anchor="ctr" anchorCtr="0">
              <a:noAutofit/>
            </a:bodyPr>
            <a:lstStyle/>
            <a:p>
              <a:pPr algn="ctr">
                <a:buSzPts val="1100"/>
              </a:pPr>
              <a:r>
                <a:rPr lang="ru-RU" sz="2400" smtClean="0">
                  <a:solidFill>
                    <a:schemeClr val="lt1"/>
                  </a:solidFill>
                  <a:latin typeface="+mn-lt"/>
                  <a:ea typeface="Raleway"/>
                  <a:cs typeface="Raleway"/>
                  <a:sym typeface="Raleway"/>
                </a:rPr>
                <a:t>Монреальская </a:t>
              </a:r>
              <a:r>
                <a:rPr lang="ru-RU" sz="2400">
                  <a:solidFill>
                    <a:schemeClr val="lt1"/>
                  </a:solidFill>
                  <a:latin typeface="+mn-lt"/>
                  <a:ea typeface="Raleway"/>
                  <a:cs typeface="Raleway"/>
                  <a:sym typeface="Raleway"/>
                </a:rPr>
                <a:t>конвенция</a:t>
              </a:r>
              <a:endParaRPr lang="ru-RU" sz="2400">
                <a:solidFill>
                  <a:srgbClr val="FFFFFF"/>
                </a:solidFill>
                <a:latin typeface="+mn-lt"/>
                <a:ea typeface="Lato"/>
                <a:cs typeface="Lato"/>
                <a:sym typeface="Lato"/>
              </a:endParaRPr>
            </a:p>
          </p:txBody>
        </p:sp>
        <p:sp>
          <p:nvSpPr>
            <p:cNvPr id="250" name="Google Shape;250;p28"/>
            <p:cNvSpPr txBox="1"/>
            <p:nvPr/>
          </p:nvSpPr>
          <p:spPr>
            <a:xfrm>
              <a:off x="-9336" y="1858989"/>
              <a:ext cx="4142713" cy="1441998"/>
            </a:xfrm>
            <a:prstGeom prst="rect">
              <a:avLst/>
            </a:prstGeom>
            <a:noFill/>
            <a:ln>
              <a:noFill/>
            </a:ln>
          </p:spPr>
          <p:txBody>
            <a:bodyPr spcFirstLastPara="1" wrap="square" lIns="91425" tIns="91425" rIns="91425" bIns="91425" anchor="t" anchorCtr="0">
              <a:noAutofit/>
            </a:bodyPr>
            <a:lstStyle/>
            <a:p>
              <a:pPr>
                <a:lnSpc>
                  <a:spcPct val="115000"/>
                </a:lnSpc>
              </a:pPr>
              <a:r>
                <a:rPr lang="ru-RU" sz="1600">
                  <a:solidFill>
                    <a:srgbClr val="677480"/>
                  </a:solidFill>
                  <a:latin typeface="+mn-lt"/>
                  <a:ea typeface="Lato"/>
                  <a:cs typeface="Lato"/>
                  <a:sym typeface="Lato"/>
                </a:rPr>
                <a:t>Конвенция </a:t>
              </a:r>
              <a:endParaRPr lang="ru-RU" sz="1600" smtClean="0">
                <a:solidFill>
                  <a:srgbClr val="677480"/>
                </a:solidFill>
                <a:latin typeface="+mn-lt"/>
                <a:ea typeface="Lato"/>
                <a:cs typeface="Lato"/>
                <a:sym typeface="Lato"/>
              </a:endParaRPr>
            </a:p>
            <a:p>
              <a:pPr>
                <a:lnSpc>
                  <a:spcPct val="115000"/>
                </a:lnSpc>
              </a:pPr>
              <a:r>
                <a:rPr lang="ru-RU" sz="1600" smtClean="0">
                  <a:solidFill>
                    <a:srgbClr val="677480"/>
                  </a:solidFill>
                  <a:latin typeface="+mn-lt"/>
                  <a:ea typeface="Lato"/>
                  <a:cs typeface="Lato"/>
                  <a:sym typeface="Lato"/>
                </a:rPr>
                <a:t>«</a:t>
              </a:r>
              <a:r>
                <a:rPr lang="ru-RU" sz="1600">
                  <a:solidFill>
                    <a:srgbClr val="677480"/>
                  </a:solidFill>
                  <a:latin typeface="+mn-lt"/>
                  <a:ea typeface="Lato"/>
                  <a:cs typeface="Lato"/>
                  <a:sym typeface="Lato"/>
                </a:rPr>
                <a:t>Об унификации некоторых правил международных воздушных перевозок</a:t>
              </a:r>
              <a:r>
                <a:rPr lang="ru-RU" sz="1600" smtClean="0">
                  <a:solidFill>
                    <a:srgbClr val="677480"/>
                  </a:solidFill>
                  <a:latin typeface="+mn-lt"/>
                  <a:ea typeface="Lato"/>
                  <a:cs typeface="Lato"/>
                  <a:sym typeface="Lato"/>
                </a:rPr>
                <a:t>»</a:t>
              </a:r>
            </a:p>
            <a:p>
              <a:pPr>
                <a:lnSpc>
                  <a:spcPct val="115000"/>
                </a:lnSpc>
              </a:pPr>
              <a:r>
                <a:rPr lang="ru-RU" sz="1600" smtClean="0">
                  <a:solidFill>
                    <a:srgbClr val="677480"/>
                  </a:solidFill>
                  <a:latin typeface="+mn-lt"/>
                  <a:ea typeface="Lato"/>
                  <a:cs typeface="Lato"/>
                  <a:sym typeface="Lato"/>
                </a:rPr>
                <a:t>Заключена в  Монреале 28.05.1999</a:t>
              </a:r>
              <a:endParaRPr lang="ru-RU" sz="1600">
                <a:solidFill>
                  <a:srgbClr val="677480"/>
                </a:solidFill>
                <a:latin typeface="+mn-lt"/>
                <a:ea typeface="Lato"/>
                <a:cs typeface="Lato"/>
                <a:sym typeface="Lato"/>
              </a:endParaRPr>
            </a:p>
          </p:txBody>
        </p:sp>
      </p:grpSp>
      <p:sp>
        <p:nvSpPr>
          <p:cNvPr id="253" name="Google Shape;253;p28"/>
          <p:cNvSpPr txBox="1"/>
          <p:nvPr/>
        </p:nvSpPr>
        <p:spPr>
          <a:xfrm>
            <a:off x="5848188" y="1099523"/>
            <a:ext cx="5815584" cy="1441998"/>
          </a:xfrm>
          <a:prstGeom prst="rect">
            <a:avLst/>
          </a:prstGeom>
          <a:noFill/>
          <a:ln>
            <a:noFill/>
          </a:ln>
        </p:spPr>
        <p:txBody>
          <a:bodyPr spcFirstLastPara="1" wrap="square" lIns="91425" tIns="91425" rIns="91425" bIns="91425" anchor="t" anchorCtr="0">
            <a:noAutofit/>
          </a:bodyPr>
          <a:lstStyle/>
          <a:p>
            <a:pPr algn="r">
              <a:lnSpc>
                <a:spcPct val="115000"/>
              </a:lnSpc>
              <a:buClr>
                <a:schemeClr val="dk1"/>
              </a:buClr>
              <a:buSzPts val="1100"/>
            </a:pPr>
            <a:r>
              <a:rPr lang="ru-RU" sz="1600">
                <a:solidFill>
                  <a:srgbClr val="677480"/>
                </a:solidFill>
                <a:latin typeface="+mn-lt"/>
                <a:ea typeface="Lato"/>
                <a:cs typeface="Lato"/>
                <a:sym typeface="Lato"/>
              </a:rPr>
              <a:t>Федеральный закон от 03.04.2017 г. № 52-ФЗ </a:t>
            </a:r>
            <a:endParaRPr lang="ru-RU" sz="1600" smtClean="0">
              <a:solidFill>
                <a:srgbClr val="677480"/>
              </a:solidFill>
              <a:latin typeface="+mn-lt"/>
              <a:ea typeface="Lato"/>
              <a:cs typeface="Lato"/>
              <a:sym typeface="Lato"/>
            </a:endParaRPr>
          </a:p>
          <a:p>
            <a:pPr algn="r">
              <a:lnSpc>
                <a:spcPct val="115000"/>
              </a:lnSpc>
              <a:buClr>
                <a:schemeClr val="dk1"/>
              </a:buClr>
              <a:buSzPts val="1100"/>
            </a:pPr>
            <a:r>
              <a:rPr lang="ru-RU" sz="1600" smtClean="0">
                <a:solidFill>
                  <a:srgbClr val="677480"/>
                </a:solidFill>
                <a:latin typeface="+mn-lt"/>
                <a:ea typeface="Lato"/>
                <a:cs typeface="Lato"/>
                <a:sym typeface="Lato"/>
              </a:rPr>
              <a:t>«</a:t>
            </a:r>
            <a:r>
              <a:rPr lang="ru-RU" sz="1600">
                <a:solidFill>
                  <a:srgbClr val="677480"/>
                </a:solidFill>
                <a:latin typeface="+mn-lt"/>
                <a:ea typeface="Lato"/>
                <a:cs typeface="Lato"/>
                <a:sym typeface="Lato"/>
              </a:rPr>
              <a:t>О присоединении Российской Федерации к Конвенции для унификации некоторых правил международных воздушных перевозок» </a:t>
            </a:r>
            <a:endParaRPr sz="1600">
              <a:solidFill>
                <a:srgbClr val="434343"/>
              </a:solidFill>
              <a:latin typeface="+mn-lt"/>
              <a:ea typeface="Lato"/>
              <a:cs typeface="Lato"/>
              <a:sym typeface="Lato"/>
            </a:endParaRPr>
          </a:p>
        </p:txBody>
      </p:sp>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7</a:t>
            </a:fld>
            <a:endParaRPr/>
          </a:p>
        </p:txBody>
      </p:sp>
      <p:sp>
        <p:nvSpPr>
          <p:cNvPr id="14" name="Google Shape;253;p28"/>
          <p:cNvSpPr txBox="1"/>
          <p:nvPr/>
        </p:nvSpPr>
        <p:spPr>
          <a:xfrm>
            <a:off x="694465" y="2466209"/>
            <a:ext cx="11131775" cy="3897968"/>
          </a:xfrm>
          <a:prstGeom prst="rect">
            <a:avLst/>
          </a:prstGeom>
          <a:noFill/>
          <a:ln>
            <a:noFill/>
          </a:ln>
        </p:spPr>
        <p:txBody>
          <a:bodyPr spcFirstLastPara="1" wrap="square" lIns="91425" tIns="91425" rIns="91425" bIns="91425" anchor="t" anchorCtr="0">
            <a:noAutofit/>
          </a:bodyPr>
          <a:lstStyle/>
          <a:p>
            <a:pPr>
              <a:lnSpc>
                <a:spcPct val="115000"/>
              </a:lnSpc>
              <a:buClr>
                <a:schemeClr val="dk1"/>
              </a:buClr>
              <a:buSzPts val="1100"/>
            </a:pPr>
            <a:r>
              <a:rPr lang="ru-RU" sz="1800" b="1">
                <a:solidFill>
                  <a:srgbClr val="0070C0"/>
                </a:solidFill>
                <a:latin typeface="+mn-lt"/>
                <a:ea typeface="Lato"/>
                <a:cs typeface="Lato"/>
                <a:sym typeface="Lato"/>
              </a:rPr>
              <a:t>Статья 17. Смерть и телесное повреждение пассажиров. Повреждение багажа</a:t>
            </a:r>
          </a:p>
          <a:p>
            <a:pPr>
              <a:lnSpc>
                <a:spcPct val="115000"/>
              </a:lnSpc>
              <a:buClr>
                <a:schemeClr val="dk1"/>
              </a:buClr>
              <a:buSzPts val="1100"/>
            </a:pPr>
            <a:r>
              <a:rPr lang="ru-RU" sz="1800">
                <a:solidFill>
                  <a:srgbClr val="0070C0"/>
                </a:solidFill>
                <a:latin typeface="+mn-lt"/>
                <a:ea typeface="Lato"/>
                <a:cs typeface="Lato"/>
                <a:sym typeface="Lato"/>
              </a:rPr>
              <a:t>п. 1. Перевозчик отвечает за вред, происшедший в случае смерти или телесного повреждения пассажира, только при условии, что происшествие, которое явилось причиной смерти или повреждения, произошло на борту воздушного судна или во время любых операций по посадке или высадке</a:t>
            </a:r>
            <a:r>
              <a:rPr lang="ru-RU" sz="1800" smtClean="0">
                <a:solidFill>
                  <a:srgbClr val="0070C0"/>
                </a:solidFill>
                <a:latin typeface="+mn-lt"/>
                <a:ea typeface="Lato"/>
                <a:cs typeface="Lato"/>
                <a:sym typeface="Lato"/>
              </a:rPr>
              <a:t>.</a:t>
            </a:r>
          </a:p>
          <a:p>
            <a:pPr>
              <a:lnSpc>
                <a:spcPct val="115000"/>
              </a:lnSpc>
              <a:buClr>
                <a:schemeClr val="dk1"/>
              </a:buClr>
              <a:buSzPts val="1100"/>
            </a:pPr>
            <a:endParaRPr lang="ru-RU" sz="1800">
              <a:solidFill>
                <a:srgbClr val="0070C0"/>
              </a:solidFill>
              <a:latin typeface="+mn-lt"/>
              <a:ea typeface="Lato"/>
              <a:cs typeface="Lato"/>
              <a:sym typeface="Lato"/>
            </a:endParaRPr>
          </a:p>
          <a:p>
            <a:pPr>
              <a:lnSpc>
                <a:spcPct val="115000"/>
              </a:lnSpc>
              <a:buClr>
                <a:schemeClr val="dk1"/>
              </a:buClr>
              <a:buSzPts val="1100"/>
            </a:pPr>
            <a:r>
              <a:rPr lang="ru-RU" sz="1800" b="1">
                <a:solidFill>
                  <a:srgbClr val="0070C0"/>
                </a:solidFill>
                <a:latin typeface="+mn-lt"/>
                <a:ea typeface="Lato"/>
                <a:cs typeface="Lato"/>
                <a:sym typeface="Lato"/>
              </a:rPr>
              <a:t>Статья 21. Компенсация в случае смерти или телесного повреждения пассажиров</a:t>
            </a:r>
          </a:p>
          <a:p>
            <a:pPr>
              <a:lnSpc>
                <a:spcPct val="115000"/>
              </a:lnSpc>
              <a:buClr>
                <a:schemeClr val="dk1"/>
              </a:buClr>
              <a:buSzPts val="1100"/>
            </a:pPr>
            <a:r>
              <a:rPr lang="ru-RU" sz="1800" smtClean="0">
                <a:solidFill>
                  <a:srgbClr val="0070C0"/>
                </a:solidFill>
                <a:latin typeface="+mn-lt"/>
                <a:ea typeface="Lato"/>
                <a:cs typeface="Lato"/>
                <a:sym typeface="Lato"/>
              </a:rPr>
              <a:t>В </a:t>
            </a:r>
            <a:r>
              <a:rPr lang="ru-RU" sz="1800">
                <a:solidFill>
                  <a:srgbClr val="0070C0"/>
                </a:solidFill>
                <a:latin typeface="+mn-lt"/>
                <a:ea typeface="Lato"/>
                <a:cs typeface="Lato"/>
                <a:sym typeface="Lato"/>
              </a:rPr>
              <a:t>отношении вреда, причиненного согласно пункту 1 статьи 17 и не превышающего 100 000 специальных прав </a:t>
            </a:r>
            <a:r>
              <a:rPr lang="ru-RU" sz="1800" smtClean="0">
                <a:solidFill>
                  <a:srgbClr val="0070C0"/>
                </a:solidFill>
                <a:latin typeface="+mn-lt"/>
                <a:ea typeface="Lato"/>
                <a:cs typeface="Lato"/>
                <a:sym typeface="Lato"/>
              </a:rPr>
              <a:t>заимствования* </a:t>
            </a:r>
            <a:r>
              <a:rPr lang="ru-RU" sz="1800">
                <a:solidFill>
                  <a:srgbClr val="0070C0"/>
                </a:solidFill>
                <a:latin typeface="+mn-lt"/>
                <a:ea typeface="Lato"/>
                <a:cs typeface="Lato"/>
                <a:sym typeface="Lato"/>
              </a:rPr>
              <a:t>на каждого пассажира, перевозчик не может исключать или ограничивать свою ответственность</a:t>
            </a:r>
            <a:r>
              <a:rPr lang="ru-RU" sz="1800" smtClean="0">
                <a:solidFill>
                  <a:srgbClr val="0070C0"/>
                </a:solidFill>
                <a:latin typeface="+mn-lt"/>
                <a:ea typeface="Lato"/>
                <a:cs typeface="Lato"/>
                <a:sym typeface="Lato"/>
              </a:rPr>
              <a:t>.</a:t>
            </a:r>
          </a:p>
          <a:p>
            <a:pPr>
              <a:lnSpc>
                <a:spcPct val="115000"/>
              </a:lnSpc>
              <a:buClr>
                <a:schemeClr val="dk1"/>
              </a:buClr>
              <a:buSzPts val="1100"/>
            </a:pPr>
            <a:endParaRPr lang="ru-RU" sz="1800">
              <a:solidFill>
                <a:srgbClr val="0070C0"/>
              </a:solidFill>
              <a:latin typeface="+mn-lt"/>
              <a:ea typeface="Lato"/>
              <a:cs typeface="Lato"/>
              <a:sym typeface="Lato"/>
            </a:endParaRPr>
          </a:p>
          <a:p>
            <a:pPr algn="r">
              <a:lnSpc>
                <a:spcPct val="115000"/>
              </a:lnSpc>
              <a:buClr>
                <a:schemeClr val="dk1"/>
              </a:buClr>
              <a:buSzPts val="1100"/>
            </a:pPr>
            <a:r>
              <a:rPr lang="ru-RU" sz="1800" smtClean="0">
                <a:solidFill>
                  <a:srgbClr val="002060"/>
                </a:solidFill>
                <a:latin typeface="+mn-lt"/>
                <a:ea typeface="Lato"/>
                <a:cs typeface="Lato"/>
                <a:sym typeface="Lato"/>
              </a:rPr>
              <a:t>* с учетом инфляции в настоящее время сумма равна 113 100 </a:t>
            </a:r>
            <a:r>
              <a:rPr lang="ru-RU" sz="1800">
                <a:solidFill>
                  <a:srgbClr val="002060"/>
                </a:solidFill>
                <a:latin typeface="+mn-lt"/>
                <a:ea typeface="Lato"/>
                <a:cs typeface="Lato"/>
                <a:sym typeface="Lato"/>
              </a:rPr>
              <a:t>СПЗ </a:t>
            </a:r>
            <a:r>
              <a:rPr lang="ru-RU" sz="1800" smtClean="0">
                <a:solidFill>
                  <a:srgbClr val="002060"/>
                </a:solidFill>
                <a:latin typeface="+mn-lt"/>
                <a:ea typeface="Lato"/>
                <a:cs typeface="Lato"/>
                <a:sym typeface="Lato"/>
              </a:rPr>
              <a:t>≈ 10,4 млн руб.</a:t>
            </a:r>
            <a:endParaRPr lang="ru-RU" sz="1800">
              <a:solidFill>
                <a:srgbClr val="002060"/>
              </a:solidFill>
              <a:latin typeface="+mn-lt"/>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7" name="Google Shape;147;p19"/>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8</a:t>
            </a:fld>
            <a:endParaRPr/>
          </a:p>
        </p:txBody>
      </p:sp>
      <p:sp>
        <p:nvSpPr>
          <p:cNvPr id="4" name="Текст 3"/>
          <p:cNvSpPr>
            <a:spLocks noGrp="1"/>
          </p:cNvSpPr>
          <p:nvPr>
            <p:ph type="body" idx="2"/>
          </p:nvPr>
        </p:nvSpPr>
        <p:spPr>
          <a:xfrm>
            <a:off x="1087642" y="567421"/>
            <a:ext cx="9894796" cy="834659"/>
          </a:xfrm>
        </p:spPr>
        <p:txBody>
          <a:bodyPr/>
          <a:lstStyle/>
          <a:p>
            <a:pPr marL="114300" indent="0">
              <a:buNone/>
            </a:pPr>
            <a:endParaRPr lang="ru-RU"/>
          </a:p>
          <a:p>
            <a:pPr marL="114300" indent="0">
              <a:buNone/>
            </a:pPr>
            <a:endParaRPr lang="ru-RU"/>
          </a:p>
        </p:txBody>
      </p:sp>
      <p:pic>
        <p:nvPicPr>
          <p:cNvPr id="6" name="Picture 2"/>
          <p:cNvPicPr>
            <a:picLocks noChangeAspect="1" noChangeArrowheads="1"/>
          </p:cNvPicPr>
          <p:nvPr/>
        </p:nvPicPr>
        <p:blipFill>
          <a:blip r:embed="rId3"/>
          <a:srcRect/>
          <a:stretch>
            <a:fillRect/>
          </a:stretch>
        </p:blipFill>
        <p:spPr bwMode="auto">
          <a:xfrm>
            <a:off x="529087" y="1303709"/>
            <a:ext cx="8819607" cy="4926380"/>
          </a:xfrm>
          <a:prstGeom prst="rect">
            <a:avLst/>
          </a:prstGeom>
          <a:noFill/>
          <a:ln w="9525">
            <a:noFill/>
            <a:miter lim="800000"/>
            <a:headEnd/>
            <a:tailEnd/>
          </a:ln>
          <a:effectLst/>
        </p:spPr>
      </p:pic>
      <p:sp>
        <p:nvSpPr>
          <p:cNvPr id="7" name="Google Shape;152;p20"/>
          <p:cNvSpPr txBox="1">
            <a:spLocks noGrp="1"/>
          </p:cNvSpPr>
          <p:nvPr>
            <p:ph type="title"/>
          </p:nvPr>
        </p:nvSpPr>
        <p:spPr>
          <a:xfrm>
            <a:off x="529087" y="438911"/>
            <a:ext cx="11065506" cy="689341"/>
          </a:xfrm>
          <a:prstGeom prst="rect">
            <a:avLst/>
          </a:prstGeom>
        </p:spPr>
        <p:txBody>
          <a:bodyPr spcFirstLastPara="1" wrap="square" lIns="91425" tIns="91425" rIns="91425" bIns="91425" anchor="b" anchorCtr="0">
            <a:noAutofit/>
          </a:bodyPr>
          <a:lstStyle/>
          <a:p>
            <a:r>
              <a:rPr lang="ru-RU" smtClean="0">
                <a:latin typeface="+mn-lt"/>
              </a:rPr>
              <a:t>Страны, подписавшие Монреальскую конвенцию</a:t>
            </a:r>
            <a:endParaRPr>
              <a:latin typeface="+mn-lt"/>
            </a:endParaRPr>
          </a:p>
        </p:txBody>
      </p:sp>
      <p:sp>
        <p:nvSpPr>
          <p:cNvPr id="8" name="Google Shape;146;p19"/>
          <p:cNvSpPr txBox="1">
            <a:spLocks noGrp="1"/>
          </p:cNvSpPr>
          <p:nvPr>
            <p:ph type="body" idx="2"/>
          </p:nvPr>
        </p:nvSpPr>
        <p:spPr>
          <a:xfrm>
            <a:off x="8864605" y="2629599"/>
            <a:ext cx="3136800" cy="2274600"/>
          </a:xfrm>
          <a:prstGeom prst="rect">
            <a:avLst/>
          </a:prstGeom>
        </p:spPr>
        <p:txBody>
          <a:bodyPr spcFirstLastPara="1" wrap="square" lIns="91425" tIns="91425" rIns="91425" bIns="91425" anchor="t" anchorCtr="0">
            <a:noAutofit/>
          </a:bodyPr>
          <a:lstStyle/>
          <a:p>
            <a:pPr marL="0" indent="0">
              <a:buNone/>
            </a:pPr>
            <a:r>
              <a:rPr lang="ru-RU" b="1" smtClean="0">
                <a:solidFill>
                  <a:schemeClr val="bg2"/>
                </a:solidFill>
                <a:latin typeface="+mn-lt"/>
              </a:rPr>
              <a:t>Российская </a:t>
            </a:r>
            <a:r>
              <a:rPr lang="ru-RU" b="1">
                <a:solidFill>
                  <a:schemeClr val="bg2"/>
                </a:solidFill>
                <a:latin typeface="+mn-lt"/>
              </a:rPr>
              <a:t>Федерация </a:t>
            </a:r>
            <a:r>
              <a:rPr lang="ru-RU">
                <a:solidFill>
                  <a:schemeClr val="bg2"/>
                </a:solidFill>
                <a:latin typeface="+mn-lt"/>
              </a:rPr>
              <a:t>присоединилась к Монреальской конвенции </a:t>
            </a:r>
          </a:p>
          <a:p>
            <a:pPr marL="0" indent="0">
              <a:buNone/>
            </a:pPr>
            <a:r>
              <a:rPr lang="ru-RU" b="1">
                <a:solidFill>
                  <a:schemeClr val="bg2"/>
                </a:solidFill>
                <a:latin typeface="+mn-lt"/>
              </a:rPr>
              <a:t>21 августа 2017 </a:t>
            </a:r>
            <a:r>
              <a:rPr lang="ru-RU" b="1" smtClean="0">
                <a:solidFill>
                  <a:schemeClr val="bg2"/>
                </a:solidFill>
                <a:latin typeface="+mn-lt"/>
              </a:rPr>
              <a:t>года</a:t>
            </a:r>
            <a:endParaRPr lang="ru-RU" b="1">
              <a:solidFill>
                <a:schemeClr val="bg2"/>
              </a:solidFill>
              <a:latin typeface="+mn-lt"/>
            </a:endParaRPr>
          </a:p>
        </p:txBody>
      </p:sp>
    </p:spTree>
    <p:extLst>
      <p:ext uri="{BB962C8B-B14F-4D97-AF65-F5344CB8AC3E}">
        <p14:creationId xmlns:p14="http://schemas.microsoft.com/office/powerpoint/2010/main" val="1794767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grpSp>
        <p:nvGrpSpPr>
          <p:cNvPr id="248" name="Google Shape;248;p28"/>
          <p:cNvGrpSpPr/>
          <p:nvPr/>
        </p:nvGrpSpPr>
        <p:grpSpPr>
          <a:xfrm>
            <a:off x="506394" y="484748"/>
            <a:ext cx="11107392" cy="6088379"/>
            <a:chOff x="-130389" y="1244213"/>
            <a:chExt cx="7149282" cy="6088379"/>
          </a:xfrm>
        </p:grpSpPr>
        <p:sp>
          <p:nvSpPr>
            <p:cNvPr id="249" name="Google Shape;249;p28"/>
            <p:cNvSpPr/>
            <p:nvPr/>
          </p:nvSpPr>
          <p:spPr>
            <a:xfrm>
              <a:off x="-36571" y="1244213"/>
              <a:ext cx="4839502" cy="669000"/>
            </a:xfrm>
            <a:prstGeom prst="homePlate">
              <a:avLst>
                <a:gd name="adj" fmla="val 50000"/>
              </a:avLst>
            </a:prstGeom>
            <a:solidFill>
              <a:schemeClr val="accent1"/>
            </a:solidFill>
            <a:ln>
              <a:noFill/>
            </a:ln>
          </p:spPr>
          <p:txBody>
            <a:bodyPr spcFirstLastPara="1" wrap="square" lIns="91425" tIns="91425" rIns="91425" bIns="91425" anchor="ctr" anchorCtr="0">
              <a:noAutofit/>
            </a:bodyPr>
            <a:lstStyle/>
            <a:p>
              <a:pPr algn="ctr">
                <a:buSzPts val="1100"/>
              </a:pPr>
              <a:r>
                <a:rPr lang="ru-RU" sz="2400">
                  <a:solidFill>
                    <a:schemeClr val="lt1"/>
                  </a:solidFill>
                  <a:latin typeface="+mn-lt"/>
                  <a:ea typeface="Raleway"/>
                  <a:cs typeface="Raleway"/>
                  <a:sym typeface="Raleway"/>
                </a:rPr>
                <a:t>135-ФЗ </a:t>
              </a:r>
              <a:endParaRPr lang="ru-RU" sz="2400" smtClean="0">
                <a:solidFill>
                  <a:schemeClr val="lt1"/>
                </a:solidFill>
                <a:latin typeface="+mn-lt"/>
                <a:ea typeface="Raleway"/>
                <a:cs typeface="Raleway"/>
                <a:sym typeface="Raleway"/>
              </a:endParaRPr>
            </a:p>
            <a:p>
              <a:pPr algn="ctr">
                <a:buSzPts val="1100"/>
              </a:pPr>
              <a:r>
                <a:rPr lang="ru-RU" sz="2000" smtClean="0">
                  <a:solidFill>
                    <a:schemeClr val="lt1"/>
                  </a:solidFill>
                  <a:latin typeface="+mn-lt"/>
                  <a:ea typeface="Raleway"/>
                  <a:cs typeface="Raleway"/>
                  <a:sym typeface="Raleway"/>
                </a:rPr>
                <a:t>«</a:t>
              </a:r>
              <a:r>
                <a:rPr lang="ru-RU" sz="2000">
                  <a:solidFill>
                    <a:schemeClr val="lt1"/>
                  </a:solidFill>
                  <a:latin typeface="+mn-lt"/>
                  <a:ea typeface="Raleway"/>
                  <a:cs typeface="Raleway"/>
                  <a:sym typeface="Raleway"/>
                </a:rPr>
                <a:t>Об оценочной деятельности в Российской Федерации»</a:t>
              </a:r>
              <a:endParaRPr lang="ru-RU" sz="2000">
                <a:solidFill>
                  <a:srgbClr val="FFFFFF"/>
                </a:solidFill>
                <a:latin typeface="+mn-lt"/>
                <a:ea typeface="Lato"/>
                <a:cs typeface="Lato"/>
                <a:sym typeface="Lato"/>
              </a:endParaRPr>
            </a:p>
          </p:txBody>
        </p:sp>
        <p:sp>
          <p:nvSpPr>
            <p:cNvPr id="250" name="Google Shape;250;p28"/>
            <p:cNvSpPr txBox="1"/>
            <p:nvPr/>
          </p:nvSpPr>
          <p:spPr>
            <a:xfrm>
              <a:off x="-130389" y="2235501"/>
              <a:ext cx="7149282" cy="5097091"/>
            </a:xfrm>
            <a:prstGeom prst="rect">
              <a:avLst/>
            </a:prstGeom>
            <a:noFill/>
            <a:ln>
              <a:noFill/>
            </a:ln>
          </p:spPr>
          <p:txBody>
            <a:bodyPr spcFirstLastPara="1" wrap="square" lIns="91425" tIns="91425" rIns="91425" bIns="91425" anchor="t" anchorCtr="0">
              <a:noAutofit/>
            </a:bodyPr>
            <a:lstStyle/>
            <a:p>
              <a:pPr algn="just">
                <a:lnSpc>
                  <a:spcPct val="115000"/>
                </a:lnSpc>
              </a:pPr>
              <a:r>
                <a:rPr lang="ru-RU" sz="1800">
                  <a:solidFill>
                    <a:schemeClr val="accent1"/>
                  </a:solidFill>
                  <a:latin typeface="+mn-lt"/>
                  <a:ea typeface="Lato"/>
                  <a:cs typeface="Lato"/>
                  <a:sym typeface="Lato"/>
                </a:rPr>
                <a:t>Статья </a:t>
              </a:r>
              <a:r>
                <a:rPr lang="ru-RU" sz="1800" smtClean="0">
                  <a:solidFill>
                    <a:schemeClr val="accent1"/>
                  </a:solidFill>
                  <a:latin typeface="+mn-lt"/>
                  <a:ea typeface="Lato"/>
                  <a:cs typeface="Lato"/>
                  <a:sym typeface="Lato"/>
                </a:rPr>
                <a:t>3.  Для </a:t>
              </a:r>
              <a:r>
                <a:rPr lang="ru-RU" sz="1800">
                  <a:solidFill>
                    <a:schemeClr val="accent1"/>
                  </a:solidFill>
                  <a:latin typeface="+mn-lt"/>
                  <a:ea typeface="Lato"/>
                  <a:cs typeface="Lato"/>
                  <a:sym typeface="Lato"/>
                </a:rPr>
                <a:t>целей настоящего Федерального закона под оценочной деятельностью понимается профессиональная деятельность субъектов оценочной деятельности, направленная на установление в отношении объектов оценки рыночной, кадастровой, ликвидационной, инвестиционной </a:t>
              </a:r>
              <a:r>
                <a:rPr lang="ru-RU" sz="1800" b="1">
                  <a:solidFill>
                    <a:schemeClr val="accent1"/>
                  </a:solidFill>
                  <a:latin typeface="+mn-lt"/>
                  <a:ea typeface="Lato"/>
                  <a:cs typeface="Lato"/>
                  <a:sym typeface="Lato"/>
                </a:rPr>
                <a:t>или иной предусмотренной федеральными стандартами оценки стоимости</a:t>
              </a:r>
              <a:r>
                <a:rPr lang="ru-RU" sz="1800">
                  <a:solidFill>
                    <a:schemeClr val="accent1"/>
                  </a:solidFill>
                  <a:latin typeface="+mn-lt"/>
                  <a:ea typeface="Lato"/>
                  <a:cs typeface="Lato"/>
                  <a:sym typeface="Lato"/>
                </a:rPr>
                <a:t>.</a:t>
              </a:r>
            </a:p>
            <a:p>
              <a:pPr>
                <a:lnSpc>
                  <a:spcPct val="115000"/>
                </a:lnSpc>
              </a:pPr>
              <a:r>
                <a:rPr lang="ru-RU" sz="1800" smtClean="0">
                  <a:solidFill>
                    <a:schemeClr val="accent1"/>
                  </a:solidFill>
                  <a:latin typeface="+mn-lt"/>
                  <a:ea typeface="Lato"/>
                  <a:cs typeface="Lato"/>
                  <a:sym typeface="Lato"/>
                </a:rPr>
                <a:t>Статья 5.  К </a:t>
              </a:r>
              <a:r>
                <a:rPr lang="ru-RU" sz="1800">
                  <a:solidFill>
                    <a:schemeClr val="accent1"/>
                  </a:solidFill>
                  <a:latin typeface="+mn-lt"/>
                  <a:ea typeface="Lato"/>
                  <a:cs typeface="Lato"/>
                  <a:sym typeface="Lato"/>
                </a:rPr>
                <a:t>объектам оценки относятся:</a:t>
              </a:r>
            </a:p>
            <a:p>
              <a:pPr marL="536575">
                <a:lnSpc>
                  <a:spcPct val="115000"/>
                </a:lnSpc>
              </a:pPr>
              <a:r>
                <a:rPr lang="ru-RU" sz="1800" smtClean="0">
                  <a:solidFill>
                    <a:schemeClr val="accent1"/>
                  </a:solidFill>
                  <a:latin typeface="+mn-lt"/>
                  <a:ea typeface="Lato"/>
                  <a:cs typeface="Lato"/>
                  <a:sym typeface="Lato"/>
                </a:rPr>
                <a:t>отдельные материальные объекты (вещи);</a:t>
              </a:r>
            </a:p>
            <a:p>
              <a:pPr marL="536575">
                <a:lnSpc>
                  <a:spcPct val="115000"/>
                </a:lnSpc>
              </a:pPr>
              <a:r>
                <a:rPr lang="ru-RU" sz="1800" smtClean="0">
                  <a:solidFill>
                    <a:schemeClr val="accent1"/>
                  </a:solidFill>
                  <a:latin typeface="+mn-lt"/>
                  <a:ea typeface="Lato"/>
                  <a:cs typeface="Lato"/>
                  <a:sym typeface="Lato"/>
                </a:rPr>
                <a:t>совокупность вещей, составляющих имущество лица, в том числе имущество определенного вида (движимое или недвижимое, в том числе предприятия);</a:t>
              </a:r>
            </a:p>
            <a:p>
              <a:pPr marL="536575">
                <a:lnSpc>
                  <a:spcPct val="115000"/>
                </a:lnSpc>
              </a:pPr>
              <a:r>
                <a:rPr lang="ru-RU" sz="1800" smtClean="0">
                  <a:solidFill>
                    <a:schemeClr val="accent1"/>
                  </a:solidFill>
                  <a:latin typeface="+mn-lt"/>
                  <a:ea typeface="Lato"/>
                  <a:cs typeface="Lato"/>
                  <a:sym typeface="Lato"/>
                </a:rPr>
                <a:t>право собственности и иные вещные права на имущество или отдельные вещи из состава имущества;</a:t>
              </a:r>
            </a:p>
            <a:p>
              <a:pPr marL="536575">
                <a:lnSpc>
                  <a:spcPct val="115000"/>
                </a:lnSpc>
              </a:pPr>
              <a:r>
                <a:rPr lang="ru-RU" sz="1800" smtClean="0">
                  <a:solidFill>
                    <a:schemeClr val="accent1"/>
                  </a:solidFill>
                  <a:latin typeface="+mn-lt"/>
                  <a:ea typeface="Lato"/>
                  <a:cs typeface="Lato"/>
                  <a:sym typeface="Lato"/>
                </a:rPr>
                <a:t>права </a:t>
              </a:r>
              <a:r>
                <a:rPr lang="ru-RU" sz="1800">
                  <a:solidFill>
                    <a:schemeClr val="accent1"/>
                  </a:solidFill>
                  <a:latin typeface="+mn-lt"/>
                  <a:ea typeface="Lato"/>
                  <a:cs typeface="Lato"/>
                  <a:sym typeface="Lato"/>
                </a:rPr>
                <a:t>требования, обязательства (долги);</a:t>
              </a:r>
            </a:p>
            <a:p>
              <a:pPr marL="536575">
                <a:lnSpc>
                  <a:spcPct val="115000"/>
                </a:lnSpc>
              </a:pPr>
              <a:r>
                <a:rPr lang="ru-RU" sz="1800">
                  <a:solidFill>
                    <a:schemeClr val="accent1"/>
                  </a:solidFill>
                  <a:latin typeface="+mn-lt"/>
                  <a:ea typeface="Lato"/>
                  <a:cs typeface="Lato"/>
                  <a:sym typeface="Lato"/>
                </a:rPr>
                <a:t>работы, услуги, информация;</a:t>
              </a:r>
            </a:p>
            <a:p>
              <a:pPr marL="536575">
                <a:lnSpc>
                  <a:spcPct val="115000"/>
                </a:lnSpc>
              </a:pPr>
              <a:r>
                <a:rPr lang="ru-RU" sz="1800">
                  <a:solidFill>
                    <a:schemeClr val="accent1"/>
                  </a:solidFill>
                  <a:latin typeface="+mn-lt"/>
                  <a:ea typeface="Lato"/>
                  <a:cs typeface="Lato"/>
                  <a:sym typeface="Lato"/>
                </a:rPr>
                <a:t>иные объекты гражданских прав, в отношении которых законодательством Российской Федерации установлена возможность их участия в гражданском обороте.</a:t>
              </a:r>
            </a:p>
          </p:txBody>
        </p:sp>
      </p:grpSp>
      <p:sp>
        <p:nvSpPr>
          <p:cNvPr id="254" name="Google Shape;254;p28"/>
          <p:cNvSpPr txBox="1">
            <a:spLocks noGrp="1"/>
          </p:cNvSpPr>
          <p:nvPr>
            <p:ph type="sldNum" idx="12"/>
          </p:nvPr>
        </p:nvSpPr>
        <p:spPr>
          <a:xfrm>
            <a:off x="10004575" y="6364177"/>
            <a:ext cx="548700" cy="417900"/>
          </a:xfrm>
          <a:prstGeom prst="rect">
            <a:avLst/>
          </a:prstGeom>
        </p:spPr>
        <p:txBody>
          <a:bodyPr spcFirstLastPara="1" wrap="square" lIns="91425" tIns="91425" rIns="91425" bIns="91425" anchor="t" anchorCtr="0">
            <a:noAutofit/>
          </a:bodyPr>
          <a:lstStyle/>
          <a:p>
            <a:fld id="{00000000-1234-1234-1234-123412341234}" type="slidenum">
              <a:rPr lang="en"/>
              <a:pPr/>
              <a:t>9</a:t>
            </a:fld>
            <a:endParaRPr/>
          </a:p>
        </p:txBody>
      </p:sp>
    </p:spTree>
    <p:extLst>
      <p:ext uri="{BB962C8B-B14F-4D97-AF65-F5344CB8AC3E}">
        <p14:creationId xmlns:p14="http://schemas.microsoft.com/office/powerpoint/2010/main" val="3728264355"/>
      </p:ext>
    </p:extLst>
  </p:cSld>
  <p:clrMapOvr>
    <a:masterClrMapping/>
  </p:clrMapOvr>
</p:sld>
</file>

<file path=ppt/theme/theme1.xml><?xml version="1.0" encoding="utf-8"?>
<a:theme xmlns:a="http://schemas.openxmlformats.org/drawingml/2006/main" name="Antonio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461</TotalTime>
  <Words>3137</Words>
  <Application>Microsoft Office PowerPoint</Application>
  <PresentationFormat>Широкоэкранный</PresentationFormat>
  <Paragraphs>409</Paragraphs>
  <Slides>35</Slides>
  <Notes>35</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35</vt:i4>
      </vt:variant>
    </vt:vector>
  </HeadingPairs>
  <TitlesOfParts>
    <vt:vector size="45" baseType="lpstr">
      <vt:lpstr>Arial</vt:lpstr>
      <vt:lpstr>Calibri</vt:lpstr>
      <vt:lpstr>Cambria Math</vt:lpstr>
      <vt:lpstr>Lato</vt:lpstr>
      <vt:lpstr>Minion Pro</vt:lpstr>
      <vt:lpstr>Raleway</vt:lpstr>
      <vt:lpstr>Symbol</vt:lpstr>
      <vt:lpstr>Times New Roman</vt:lpstr>
      <vt:lpstr>Wingdings</vt:lpstr>
      <vt:lpstr>Antonio template</vt:lpstr>
      <vt:lpstr>ОСОБЕННОСТИ ПРОВЕДЕНИЯ ЭКСПЕРТИЗЫ  ПО ОПРЕДЕЛЕНИЮ РАЗМЕРА КОМПЕНСАЦИИ ВРЕДА, ПРИЧИНЕННОГО РОДСТВЕННИКАМ И ЧЛЕНАМ СЕМЕЙ  В РЕЗУЛЬТАТЕ ГИБЕЛИ ПАССАЖИРОВ ПРИ АВИАПЕРЕВОЗКАХ</vt:lpstr>
      <vt:lpstr>ОБЗОР ЗАКОНОДАТЕЛЬСТВА</vt:lpstr>
      <vt:lpstr>Презентация PowerPoint</vt:lpstr>
      <vt:lpstr>Презентация PowerPoint</vt:lpstr>
      <vt:lpstr>Презентация PowerPoint</vt:lpstr>
      <vt:lpstr>Презентация PowerPoint</vt:lpstr>
      <vt:lpstr>Презентация PowerPoint</vt:lpstr>
      <vt:lpstr>Страны, подписавшие Монреальскую конвенцию</vt:lpstr>
      <vt:lpstr>Презентация PowerPoint</vt:lpstr>
      <vt:lpstr>Презентация PowerPoint</vt:lpstr>
      <vt:lpstr>Презентация PowerPoint</vt:lpstr>
      <vt:lpstr>Презентация PowerPoint</vt:lpstr>
      <vt:lpstr>Презентация PowerPoint</vt:lpstr>
      <vt:lpstr>ВЫПЛАТЫ КОМПЕНСАЦИЙ  В РОССИИ И В МИРЕ</vt:lpstr>
      <vt:lpstr>Презентация PowerPoint</vt:lpstr>
      <vt:lpstr>Анализ сведений о выплатах в мире</vt:lpstr>
      <vt:lpstr>Анализ сведений о выплатах в России</vt:lpstr>
      <vt:lpstr>Презентация PowerPoint</vt:lpstr>
      <vt:lpstr>СТОИМОСТЬ СРЕДНЕСТАТИСТИЧЕСКОЙ ЖИЗНИ</vt:lpstr>
      <vt:lpstr>Сколько стоит жизнь?</vt:lpstr>
      <vt:lpstr>Стоимость среднестатистической жизни</vt:lpstr>
      <vt:lpstr>Презентация PowerPoint</vt:lpstr>
      <vt:lpstr>Презентация PowerPoint</vt:lpstr>
      <vt:lpstr>Презентация PowerPoint</vt:lpstr>
      <vt:lpstr>Презентация PowerPoint</vt:lpstr>
      <vt:lpstr>Нормативные значения VSL</vt:lpstr>
      <vt:lpstr>Есть ли связь VSL и размера компенсаций?</vt:lpstr>
      <vt:lpstr>МЕТОДИЧЕСКИЕ РЕКОМЕНДАЦИИ</vt:lpstr>
      <vt:lpstr>Методические рекомендации по определению стоимости права требования компенсации материального и морального вреда в связи с причинением вреда жизни пассажиров при авиаперевозках</vt:lpstr>
      <vt:lpstr>http://pgo.ru/about/scientific-activity.html </vt:lpstr>
      <vt:lpstr>Определяется размер компенсации в целом  Формула для расчета величины компенсаци:  K = ССЖ ∙ 0,95 ∙ N,  N = 1,0 при определении величины компенсации в связи с гибелью одного человека  N = 1,2 — рекомендованное значение коэффициента при определении величины компенсации в связи с гибелью двух и более членов одной семьи </vt:lpstr>
      <vt:lpstr>Презентация PowerPoint</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Natalia Kirshina</dc:creator>
  <cp:lastModifiedBy>Natalia Kirshina</cp:lastModifiedBy>
  <cp:revision>61</cp:revision>
  <dcterms:modified xsi:type="dcterms:W3CDTF">2018-11-04T15:43:09Z</dcterms:modified>
</cp:coreProperties>
</file>