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6" r:id="rId1"/>
  </p:sldMasterIdLst>
  <p:notesMasterIdLst>
    <p:notesMasterId r:id="rId18"/>
  </p:notesMasterIdLst>
  <p:handoutMasterIdLst>
    <p:handoutMasterId r:id="rId19"/>
  </p:handoutMasterIdLst>
  <p:sldIdLst>
    <p:sldId id="285" r:id="rId2"/>
    <p:sldId id="287" r:id="rId3"/>
    <p:sldId id="286" r:id="rId4"/>
    <p:sldId id="275" r:id="rId5"/>
    <p:sldId id="278" r:id="rId6"/>
    <p:sldId id="291" r:id="rId7"/>
    <p:sldId id="292" r:id="rId8"/>
    <p:sldId id="293" r:id="rId9"/>
    <p:sldId id="279" r:id="rId10"/>
    <p:sldId id="280" r:id="rId11"/>
    <p:sldId id="282" r:id="rId12"/>
    <p:sldId id="284" r:id="rId13"/>
    <p:sldId id="288" r:id="rId14"/>
    <p:sldId id="289" r:id="rId15"/>
    <p:sldId id="290" r:id="rId16"/>
    <p:sldId id="271" r:id="rId17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\AppData\Roaming\Microsoft\Excel\&#1050;&#1085;&#1080;&#1075;&#1072;1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Заявление</a:t>
            </a:r>
            <a:r>
              <a:rPr lang="ru-RU" baseline="0"/>
              <a:t> ходатайств о назначении повторной экспертизы</a:t>
            </a:r>
            <a:endParaRPr lang="ru-RU"/>
          </a:p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rich>
      </c:tx>
      <c:layout>
        <c:manualLayout>
          <c:xMode val="edge"/>
          <c:yMode val="edge"/>
          <c:x val="0.16501108875897161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F76-44E1-8204-F5515D117E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F76-44E1-8204-F5515D117EB2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Лист1!$J$5:$J$6</c:f>
              <c:strCache>
                <c:ptCount val="2"/>
                <c:pt idx="0">
                  <c:v>Решение принято на основании первой экспертизы </c:v>
                </c:pt>
                <c:pt idx="1">
                  <c:v>Заявлено ходатайство о назначении повторной экспертизы</c:v>
                </c:pt>
              </c:strCache>
            </c:strRef>
          </c:cat>
          <c:val>
            <c:numRef>
              <c:f>Лист1!$K$5:$K$6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76-44E1-8204-F5515D117EB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Назначение повторной экспертизы</a:t>
            </a:r>
          </a:p>
        </c:rich>
      </c:tx>
      <c:layout>
        <c:manualLayout>
          <c:xMode val="edge"/>
          <c:yMode val="edge"/>
          <c:x val="0.22275111776857678"/>
          <c:y val="2.8731045490822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8C7-4856-BE4D-E8FAA5A959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8C7-4856-BE4D-E8FAA5A95970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Лист1!$J$32:$J$33</c:f>
              <c:strCache>
                <c:ptCount val="2"/>
                <c:pt idx="0">
                  <c:v>Решение принято на основании первой экспертизы </c:v>
                </c:pt>
                <c:pt idx="1">
                  <c:v>Удовлетворено ходатайство о назначении повторной экспертизы, первая экспертиза вызвала сомнения о достоверности </c:v>
                </c:pt>
              </c:strCache>
            </c:strRef>
          </c:cat>
          <c:val>
            <c:numRef>
              <c:f>Лист1!$K$32:$K$33</c:f>
              <c:numCache>
                <c:formatCode>0%</c:formatCode>
                <c:ptCount val="2"/>
                <c:pt idx="0">
                  <c:v>0.61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C7-4856-BE4D-E8FAA5A9597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5DDCB0-3898-4A49-AA28-00926F954EEB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1FD444-8F7D-4F45-9DAB-5FF7A8A402FA}">
      <dgm:prSet phldrT="[Текст]"/>
      <dgm:spPr/>
      <dgm:t>
        <a:bodyPr/>
        <a:lstStyle/>
        <a:p>
          <a:r>
            <a:rPr lang="ru-RU" dirty="0" smtClean="0"/>
            <a:t>Метод чистых активов</a:t>
          </a:r>
          <a:endParaRPr lang="ru-RU" dirty="0"/>
        </a:p>
      </dgm:t>
    </dgm:pt>
    <dgm:pt modelId="{13726369-9D2E-485F-A1A1-97EE3DF04ED6}" type="parTrans" cxnId="{9AFA63B9-9286-4070-B94A-6F788A6F5379}">
      <dgm:prSet/>
      <dgm:spPr/>
      <dgm:t>
        <a:bodyPr/>
        <a:lstStyle/>
        <a:p>
          <a:endParaRPr lang="ru-RU"/>
        </a:p>
      </dgm:t>
    </dgm:pt>
    <dgm:pt modelId="{0090C122-5516-48F7-AFE1-A4242343E0D0}" type="sibTrans" cxnId="{9AFA63B9-9286-4070-B94A-6F788A6F5379}">
      <dgm:prSet/>
      <dgm:spPr/>
      <dgm:t>
        <a:bodyPr/>
        <a:lstStyle/>
        <a:p>
          <a:endParaRPr lang="ru-RU"/>
        </a:p>
      </dgm:t>
    </dgm:pt>
    <dgm:pt modelId="{EA7BA4C0-003F-4145-8217-F06DF0813C0E}">
      <dgm:prSet phldrT="[Текст]" custT="1"/>
      <dgm:spPr/>
      <dgm:t>
        <a:bodyPr/>
        <a:lstStyle/>
        <a:p>
          <a:r>
            <a:rPr lang="ru-RU" sz="1000" dirty="0" smtClean="0"/>
            <a:t>Оценка рыночной стоимости </a:t>
          </a:r>
          <a:r>
            <a:rPr lang="ru-RU" sz="800" dirty="0" smtClean="0"/>
            <a:t>имущества</a:t>
          </a:r>
          <a:endParaRPr lang="ru-RU" sz="800" dirty="0"/>
        </a:p>
      </dgm:t>
    </dgm:pt>
    <dgm:pt modelId="{CDA208E5-9C90-4FD8-B5B3-FE91F49BB251}" type="parTrans" cxnId="{0E80804B-4C12-49EC-99E5-9960F55E1E3C}">
      <dgm:prSet/>
      <dgm:spPr/>
      <dgm:t>
        <a:bodyPr/>
        <a:lstStyle/>
        <a:p>
          <a:endParaRPr lang="ru-RU"/>
        </a:p>
      </dgm:t>
    </dgm:pt>
    <dgm:pt modelId="{82174274-B6FF-4894-A113-263AB3573F2E}" type="sibTrans" cxnId="{0E80804B-4C12-49EC-99E5-9960F55E1E3C}">
      <dgm:prSet/>
      <dgm:spPr/>
      <dgm:t>
        <a:bodyPr/>
        <a:lstStyle/>
        <a:p>
          <a:endParaRPr lang="ru-RU"/>
        </a:p>
      </dgm:t>
    </dgm:pt>
    <dgm:pt modelId="{F6B51F6C-0971-432B-9F13-8D678C766F7E}">
      <dgm:prSet phldrT="[Текст]"/>
      <dgm:spPr/>
      <dgm:t>
        <a:bodyPr/>
        <a:lstStyle/>
        <a:p>
          <a:r>
            <a:rPr lang="ru-RU" dirty="0" smtClean="0"/>
            <a:t>Обязательства по балансу</a:t>
          </a:r>
          <a:endParaRPr lang="ru-RU" dirty="0"/>
        </a:p>
      </dgm:t>
    </dgm:pt>
    <dgm:pt modelId="{B017EC1B-8C98-46F8-A73D-BF27ED3B7C18}" type="parTrans" cxnId="{D05AC674-5B61-4421-809B-05D1607409A5}">
      <dgm:prSet/>
      <dgm:spPr/>
      <dgm:t>
        <a:bodyPr/>
        <a:lstStyle/>
        <a:p>
          <a:endParaRPr lang="ru-RU"/>
        </a:p>
      </dgm:t>
    </dgm:pt>
    <dgm:pt modelId="{D05AE89E-8573-474B-B442-3B782B9F0509}" type="sibTrans" cxnId="{D05AC674-5B61-4421-809B-05D1607409A5}">
      <dgm:prSet/>
      <dgm:spPr/>
      <dgm:t>
        <a:bodyPr/>
        <a:lstStyle/>
        <a:p>
          <a:endParaRPr lang="ru-RU"/>
        </a:p>
      </dgm:t>
    </dgm:pt>
    <dgm:pt modelId="{E7D773F1-B633-4426-8F56-06A4DED6355E}">
      <dgm:prSet phldrT="[Текст]"/>
      <dgm:spPr/>
      <dgm:t>
        <a:bodyPr/>
        <a:lstStyle/>
        <a:p>
          <a:r>
            <a:rPr lang="ru-RU" dirty="0" smtClean="0"/>
            <a:t>Расчет стоимости чистых активов</a:t>
          </a:r>
          <a:endParaRPr lang="ru-RU" dirty="0"/>
        </a:p>
      </dgm:t>
    </dgm:pt>
    <dgm:pt modelId="{6473BDEC-B346-4D02-9A43-E1CA43738D2D}" type="parTrans" cxnId="{1E796692-8C40-4C4A-88FA-10AE7292C8E7}">
      <dgm:prSet/>
      <dgm:spPr/>
      <dgm:t>
        <a:bodyPr/>
        <a:lstStyle/>
        <a:p>
          <a:endParaRPr lang="ru-RU"/>
        </a:p>
      </dgm:t>
    </dgm:pt>
    <dgm:pt modelId="{201A2CCD-6C07-4956-9D70-FF32417B5F02}" type="sibTrans" cxnId="{1E796692-8C40-4C4A-88FA-10AE7292C8E7}">
      <dgm:prSet/>
      <dgm:spPr/>
      <dgm:t>
        <a:bodyPr/>
        <a:lstStyle/>
        <a:p>
          <a:endParaRPr lang="ru-RU"/>
        </a:p>
      </dgm:t>
    </dgm:pt>
    <dgm:pt modelId="{95BB2468-631C-4177-A1B2-EA1FFCC2187D}">
      <dgm:prSet phldrT="[Текст]"/>
      <dgm:spPr/>
      <dgm:t>
        <a:bodyPr/>
        <a:lstStyle/>
        <a:p>
          <a:r>
            <a:rPr lang="ru-RU" dirty="0" smtClean="0"/>
            <a:t>Стоимость  активов по балансу с корректировкой на рыночную стоимость имущества</a:t>
          </a:r>
          <a:endParaRPr lang="ru-RU" dirty="0"/>
        </a:p>
      </dgm:t>
    </dgm:pt>
    <dgm:pt modelId="{FE9486D2-51CA-431C-9AB5-4743DB53D41C}" type="parTrans" cxnId="{AF9DF535-6325-4A24-896D-AA69FF919C70}">
      <dgm:prSet/>
      <dgm:spPr/>
      <dgm:t>
        <a:bodyPr/>
        <a:lstStyle/>
        <a:p>
          <a:endParaRPr lang="ru-RU"/>
        </a:p>
      </dgm:t>
    </dgm:pt>
    <dgm:pt modelId="{F2E3408C-56FC-44F1-AA8F-B35C8B202E63}" type="sibTrans" cxnId="{AF9DF535-6325-4A24-896D-AA69FF919C70}">
      <dgm:prSet/>
      <dgm:spPr/>
      <dgm:t>
        <a:bodyPr/>
        <a:lstStyle/>
        <a:p>
          <a:endParaRPr lang="ru-RU"/>
        </a:p>
      </dgm:t>
    </dgm:pt>
    <dgm:pt modelId="{530EC716-1443-429E-9A80-15E07F315197}">
      <dgm:prSet phldrT="[Текст]"/>
      <dgm:spPr/>
      <dgm:t>
        <a:bodyPr/>
        <a:lstStyle/>
        <a:p>
          <a:r>
            <a:rPr lang="ru-RU" dirty="0" smtClean="0"/>
            <a:t>- Обязательства по балансу</a:t>
          </a:r>
          <a:endParaRPr lang="ru-RU" dirty="0"/>
        </a:p>
      </dgm:t>
    </dgm:pt>
    <dgm:pt modelId="{95CE8101-8ACA-4BA5-9DF5-951D513AB167}" type="parTrans" cxnId="{CB8F58FE-A17A-4EB4-9B25-B02B091124A7}">
      <dgm:prSet/>
      <dgm:spPr/>
      <dgm:t>
        <a:bodyPr/>
        <a:lstStyle/>
        <a:p>
          <a:endParaRPr lang="ru-RU"/>
        </a:p>
      </dgm:t>
    </dgm:pt>
    <dgm:pt modelId="{27B3EFB3-896D-48F6-9BF5-8D8E92F52DA7}" type="sibTrans" cxnId="{CB8F58FE-A17A-4EB4-9B25-B02B091124A7}">
      <dgm:prSet/>
      <dgm:spPr/>
      <dgm:t>
        <a:bodyPr/>
        <a:lstStyle/>
        <a:p>
          <a:endParaRPr lang="ru-RU"/>
        </a:p>
      </dgm:t>
    </dgm:pt>
    <dgm:pt modelId="{6DDE008D-3E3B-4FA4-A1AD-76ACE7842234}">
      <dgm:prSet phldrT="[Текст]"/>
      <dgm:spPr/>
      <dgm:t>
        <a:bodyPr/>
        <a:lstStyle/>
        <a:p>
          <a:r>
            <a:rPr lang="ru-RU" dirty="0" smtClean="0"/>
            <a:t>Стоимость 100% доли капитала</a:t>
          </a:r>
          <a:endParaRPr lang="ru-RU" dirty="0"/>
        </a:p>
      </dgm:t>
    </dgm:pt>
    <dgm:pt modelId="{1A45DD99-7F48-43F1-AEB3-94BD14EA68EA}" type="parTrans" cxnId="{4CF18520-6ED8-4912-8E6C-FCAC6A015AF8}">
      <dgm:prSet/>
      <dgm:spPr/>
      <dgm:t>
        <a:bodyPr/>
        <a:lstStyle/>
        <a:p>
          <a:endParaRPr lang="ru-RU"/>
        </a:p>
      </dgm:t>
    </dgm:pt>
    <dgm:pt modelId="{39E2E111-4502-4397-8033-3E33CEA6D7B9}" type="sibTrans" cxnId="{4CF18520-6ED8-4912-8E6C-FCAC6A015AF8}">
      <dgm:prSet/>
      <dgm:spPr/>
      <dgm:t>
        <a:bodyPr/>
        <a:lstStyle/>
        <a:p>
          <a:endParaRPr lang="ru-RU"/>
        </a:p>
      </dgm:t>
    </dgm:pt>
    <dgm:pt modelId="{F5F39974-3288-4912-806E-8ECB814CC619}">
      <dgm:prSet phldrT="[Текст]"/>
      <dgm:spPr/>
      <dgm:t>
        <a:bodyPr/>
        <a:lstStyle/>
        <a:p>
          <a:r>
            <a:rPr lang="ru-RU" dirty="0" smtClean="0"/>
            <a:t>Выделение оцениваемой доли </a:t>
          </a:r>
          <a:endParaRPr lang="ru-RU" dirty="0"/>
        </a:p>
      </dgm:t>
    </dgm:pt>
    <dgm:pt modelId="{F04A42DF-697B-4C72-A8D5-7F0B8C9B030F}" type="parTrans" cxnId="{4C27C694-4C50-444D-A585-682ED5D26C7F}">
      <dgm:prSet/>
      <dgm:spPr/>
      <dgm:t>
        <a:bodyPr/>
        <a:lstStyle/>
        <a:p>
          <a:endParaRPr lang="ru-RU"/>
        </a:p>
      </dgm:t>
    </dgm:pt>
    <dgm:pt modelId="{D37758E3-A1E9-4FE0-B0B3-AF3DEF6A065B}" type="sibTrans" cxnId="{4C27C694-4C50-444D-A585-682ED5D26C7F}">
      <dgm:prSet/>
      <dgm:spPr/>
      <dgm:t>
        <a:bodyPr/>
        <a:lstStyle/>
        <a:p>
          <a:endParaRPr lang="ru-RU"/>
        </a:p>
      </dgm:t>
    </dgm:pt>
    <dgm:pt modelId="{C37E4DE3-A342-47F8-B262-8BFCEE2CAE92}">
      <dgm:prSet phldrT="[Текст]"/>
      <dgm:spPr/>
      <dgm:t>
        <a:bodyPr/>
        <a:lstStyle/>
        <a:p>
          <a:r>
            <a:rPr lang="ru-RU" dirty="0" smtClean="0"/>
            <a:t>По номиналу –пропорционально стоимости доли</a:t>
          </a:r>
          <a:endParaRPr lang="ru-RU" dirty="0"/>
        </a:p>
      </dgm:t>
    </dgm:pt>
    <dgm:pt modelId="{356398FD-8086-4607-B506-FD5FCAA3ACC6}" type="parTrans" cxnId="{43342DF7-DFC9-4EEB-B5D9-4FADBD76CE7A}">
      <dgm:prSet/>
      <dgm:spPr/>
      <dgm:t>
        <a:bodyPr/>
        <a:lstStyle/>
        <a:p>
          <a:endParaRPr lang="ru-RU"/>
        </a:p>
      </dgm:t>
    </dgm:pt>
    <dgm:pt modelId="{F4BCC9B7-2AC5-4176-8565-CDCF3C8E0CA5}" type="sibTrans" cxnId="{43342DF7-DFC9-4EEB-B5D9-4FADBD76CE7A}">
      <dgm:prSet/>
      <dgm:spPr/>
      <dgm:t>
        <a:bodyPr/>
        <a:lstStyle/>
        <a:p>
          <a:endParaRPr lang="ru-RU"/>
        </a:p>
      </dgm:t>
    </dgm:pt>
    <dgm:pt modelId="{55369FBE-CCB3-450E-9724-A47D66EA0470}" type="pres">
      <dgm:prSet presAssocID="{FB5DDCB0-3898-4A49-AA28-00926F954EE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5C62C7-4C89-42FF-AB53-3912AB8852B1}" type="pres">
      <dgm:prSet presAssocID="{6DDE008D-3E3B-4FA4-A1AD-76ACE7842234}" presName="boxAndChildren" presStyleCnt="0"/>
      <dgm:spPr/>
    </dgm:pt>
    <dgm:pt modelId="{C2477398-1969-429B-9419-DFC8CE0FB8B2}" type="pres">
      <dgm:prSet presAssocID="{6DDE008D-3E3B-4FA4-A1AD-76ACE7842234}" presName="parentTextBox" presStyleLbl="node1" presStyleIdx="0" presStyleCnt="3"/>
      <dgm:spPr/>
      <dgm:t>
        <a:bodyPr/>
        <a:lstStyle/>
        <a:p>
          <a:endParaRPr lang="ru-RU"/>
        </a:p>
      </dgm:t>
    </dgm:pt>
    <dgm:pt modelId="{1CCE1E48-C402-4C66-A604-94D8B8F6F295}" type="pres">
      <dgm:prSet presAssocID="{6DDE008D-3E3B-4FA4-A1AD-76ACE7842234}" presName="entireBox" presStyleLbl="node1" presStyleIdx="0" presStyleCnt="3"/>
      <dgm:spPr/>
      <dgm:t>
        <a:bodyPr/>
        <a:lstStyle/>
        <a:p>
          <a:endParaRPr lang="ru-RU"/>
        </a:p>
      </dgm:t>
    </dgm:pt>
    <dgm:pt modelId="{9A1F6BF5-80BC-4B74-B682-F8F9E89B494A}" type="pres">
      <dgm:prSet presAssocID="{6DDE008D-3E3B-4FA4-A1AD-76ACE7842234}" presName="descendantBox" presStyleCnt="0"/>
      <dgm:spPr/>
    </dgm:pt>
    <dgm:pt modelId="{E304A771-BF50-4C88-9D91-B52818ED2A1F}" type="pres">
      <dgm:prSet presAssocID="{F5F39974-3288-4912-806E-8ECB814CC619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689F9B-B3B0-475B-8D32-C8A5AE7725B2}" type="pres">
      <dgm:prSet presAssocID="{C37E4DE3-A342-47F8-B262-8BFCEE2CAE92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9E5BA-921D-4F49-9D0E-833C42E98491}" type="pres">
      <dgm:prSet presAssocID="{201A2CCD-6C07-4956-9D70-FF32417B5F02}" presName="sp" presStyleCnt="0"/>
      <dgm:spPr/>
    </dgm:pt>
    <dgm:pt modelId="{A530C0B5-6759-48AA-8585-2A14F06E272B}" type="pres">
      <dgm:prSet presAssocID="{E7D773F1-B633-4426-8F56-06A4DED6355E}" presName="arrowAndChildren" presStyleCnt="0"/>
      <dgm:spPr/>
    </dgm:pt>
    <dgm:pt modelId="{1E06C470-B438-4DA3-B859-1D554087F0EC}" type="pres">
      <dgm:prSet presAssocID="{E7D773F1-B633-4426-8F56-06A4DED6355E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4F66440A-A530-4D33-AD8F-D42E61AB2CF8}" type="pres">
      <dgm:prSet presAssocID="{E7D773F1-B633-4426-8F56-06A4DED6355E}" presName="arrow" presStyleLbl="node1" presStyleIdx="1" presStyleCnt="3"/>
      <dgm:spPr/>
      <dgm:t>
        <a:bodyPr/>
        <a:lstStyle/>
        <a:p>
          <a:endParaRPr lang="ru-RU"/>
        </a:p>
      </dgm:t>
    </dgm:pt>
    <dgm:pt modelId="{83A8AEA7-6414-4789-ABFF-A64A9AA78404}" type="pres">
      <dgm:prSet presAssocID="{E7D773F1-B633-4426-8F56-06A4DED6355E}" presName="descendantArrow" presStyleCnt="0"/>
      <dgm:spPr/>
    </dgm:pt>
    <dgm:pt modelId="{74FF7889-1255-4F7A-A083-AB815C0BED25}" type="pres">
      <dgm:prSet presAssocID="{95BB2468-631C-4177-A1B2-EA1FFCC2187D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1A846-3FD6-4454-83E1-B3BD40BAAC82}" type="pres">
      <dgm:prSet presAssocID="{530EC716-1443-429E-9A80-15E07F315197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C0F44-CF74-41C8-892A-8197C6D3CEB4}" type="pres">
      <dgm:prSet presAssocID="{0090C122-5516-48F7-AFE1-A4242343E0D0}" presName="sp" presStyleCnt="0"/>
      <dgm:spPr/>
    </dgm:pt>
    <dgm:pt modelId="{A3B331CC-BBA8-4CA6-9E2A-42518912753F}" type="pres">
      <dgm:prSet presAssocID="{EE1FD444-8F7D-4F45-9DAB-5FF7A8A402FA}" presName="arrowAndChildren" presStyleCnt="0"/>
      <dgm:spPr/>
    </dgm:pt>
    <dgm:pt modelId="{0C1E7FE2-55F7-479B-95BB-8507AD16C342}" type="pres">
      <dgm:prSet presAssocID="{EE1FD444-8F7D-4F45-9DAB-5FF7A8A402FA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010EFDAE-C36F-440F-BED5-08C43F7A44C7}" type="pres">
      <dgm:prSet presAssocID="{EE1FD444-8F7D-4F45-9DAB-5FF7A8A402FA}" presName="arrow" presStyleLbl="node1" presStyleIdx="2" presStyleCnt="3" custLinFactNeighborX="-6318" custLinFactNeighborY="-18369"/>
      <dgm:spPr/>
      <dgm:t>
        <a:bodyPr/>
        <a:lstStyle/>
        <a:p>
          <a:endParaRPr lang="ru-RU"/>
        </a:p>
      </dgm:t>
    </dgm:pt>
    <dgm:pt modelId="{5D3F7228-CCF5-4915-B502-BA67A10DECE5}" type="pres">
      <dgm:prSet presAssocID="{EE1FD444-8F7D-4F45-9DAB-5FF7A8A402FA}" presName="descendantArrow" presStyleCnt="0"/>
      <dgm:spPr/>
    </dgm:pt>
    <dgm:pt modelId="{43D6E91C-D979-4AF2-8027-07EB212A9088}" type="pres">
      <dgm:prSet presAssocID="{EA7BA4C0-003F-4145-8217-F06DF0813C0E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2C202-4042-4727-94A9-DDF7EFEA6385}" type="pres">
      <dgm:prSet presAssocID="{F6B51F6C-0971-432B-9F13-8D678C766F7E}" presName="childTextArrow" presStyleLbl="fgAccFollowNode1" presStyleIdx="5" presStyleCnt="6" custLinFactNeighborX="164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205900-53D9-4FC9-82E8-96F54E855995}" type="presOf" srcId="{EE1FD444-8F7D-4F45-9DAB-5FF7A8A402FA}" destId="{0C1E7FE2-55F7-479B-95BB-8507AD16C342}" srcOrd="0" destOrd="0" presId="urn:microsoft.com/office/officeart/2005/8/layout/process4"/>
    <dgm:cxn modelId="{3B52BDB4-B2C8-4823-AF22-2FA294632F0A}" type="presOf" srcId="{F5F39974-3288-4912-806E-8ECB814CC619}" destId="{E304A771-BF50-4C88-9D91-B52818ED2A1F}" srcOrd="0" destOrd="0" presId="urn:microsoft.com/office/officeart/2005/8/layout/process4"/>
    <dgm:cxn modelId="{2F09801D-EC33-4F5F-ADD9-973888518B4D}" type="presOf" srcId="{EE1FD444-8F7D-4F45-9DAB-5FF7A8A402FA}" destId="{010EFDAE-C36F-440F-BED5-08C43F7A44C7}" srcOrd="1" destOrd="0" presId="urn:microsoft.com/office/officeart/2005/8/layout/process4"/>
    <dgm:cxn modelId="{5F9DA038-D0D2-44C9-BB8C-95828FFA0E4A}" type="presOf" srcId="{C37E4DE3-A342-47F8-B262-8BFCEE2CAE92}" destId="{EC689F9B-B3B0-475B-8D32-C8A5AE7725B2}" srcOrd="0" destOrd="0" presId="urn:microsoft.com/office/officeart/2005/8/layout/process4"/>
    <dgm:cxn modelId="{D05AC674-5B61-4421-809B-05D1607409A5}" srcId="{EE1FD444-8F7D-4F45-9DAB-5FF7A8A402FA}" destId="{F6B51F6C-0971-432B-9F13-8D678C766F7E}" srcOrd="1" destOrd="0" parTransId="{B017EC1B-8C98-46F8-A73D-BF27ED3B7C18}" sibTransId="{D05AE89E-8573-474B-B442-3B782B9F0509}"/>
    <dgm:cxn modelId="{CB8F58FE-A17A-4EB4-9B25-B02B091124A7}" srcId="{E7D773F1-B633-4426-8F56-06A4DED6355E}" destId="{530EC716-1443-429E-9A80-15E07F315197}" srcOrd="1" destOrd="0" parTransId="{95CE8101-8ACA-4BA5-9DF5-951D513AB167}" sibTransId="{27B3EFB3-896D-48F6-9BF5-8D8E92F52DA7}"/>
    <dgm:cxn modelId="{BB978DBD-5AF5-4D24-A925-E2775E663D63}" type="presOf" srcId="{E7D773F1-B633-4426-8F56-06A4DED6355E}" destId="{4F66440A-A530-4D33-AD8F-D42E61AB2CF8}" srcOrd="1" destOrd="0" presId="urn:microsoft.com/office/officeart/2005/8/layout/process4"/>
    <dgm:cxn modelId="{AF9DF535-6325-4A24-896D-AA69FF919C70}" srcId="{E7D773F1-B633-4426-8F56-06A4DED6355E}" destId="{95BB2468-631C-4177-A1B2-EA1FFCC2187D}" srcOrd="0" destOrd="0" parTransId="{FE9486D2-51CA-431C-9AB5-4743DB53D41C}" sibTransId="{F2E3408C-56FC-44F1-AA8F-B35C8B202E63}"/>
    <dgm:cxn modelId="{575093C7-D171-4C0A-B696-86C930997124}" type="presOf" srcId="{F6B51F6C-0971-432B-9F13-8D678C766F7E}" destId="{5D12C202-4042-4727-94A9-DDF7EFEA6385}" srcOrd="0" destOrd="0" presId="urn:microsoft.com/office/officeart/2005/8/layout/process4"/>
    <dgm:cxn modelId="{4C27C694-4C50-444D-A585-682ED5D26C7F}" srcId="{6DDE008D-3E3B-4FA4-A1AD-76ACE7842234}" destId="{F5F39974-3288-4912-806E-8ECB814CC619}" srcOrd="0" destOrd="0" parTransId="{F04A42DF-697B-4C72-A8D5-7F0B8C9B030F}" sibTransId="{D37758E3-A1E9-4FE0-B0B3-AF3DEF6A065B}"/>
    <dgm:cxn modelId="{F7AB59F5-8B60-4097-9172-D5CE27C3CE37}" type="presOf" srcId="{FB5DDCB0-3898-4A49-AA28-00926F954EEB}" destId="{55369FBE-CCB3-450E-9724-A47D66EA0470}" srcOrd="0" destOrd="0" presId="urn:microsoft.com/office/officeart/2005/8/layout/process4"/>
    <dgm:cxn modelId="{9AFA63B9-9286-4070-B94A-6F788A6F5379}" srcId="{FB5DDCB0-3898-4A49-AA28-00926F954EEB}" destId="{EE1FD444-8F7D-4F45-9DAB-5FF7A8A402FA}" srcOrd="0" destOrd="0" parTransId="{13726369-9D2E-485F-A1A1-97EE3DF04ED6}" sibTransId="{0090C122-5516-48F7-AFE1-A4242343E0D0}"/>
    <dgm:cxn modelId="{D5A520F4-D890-422E-9753-9BFE77521CA7}" type="presOf" srcId="{E7D773F1-B633-4426-8F56-06A4DED6355E}" destId="{1E06C470-B438-4DA3-B859-1D554087F0EC}" srcOrd="0" destOrd="0" presId="urn:microsoft.com/office/officeart/2005/8/layout/process4"/>
    <dgm:cxn modelId="{8EEEEA29-272D-4EDC-8875-A514EE1A5F18}" type="presOf" srcId="{EA7BA4C0-003F-4145-8217-F06DF0813C0E}" destId="{43D6E91C-D979-4AF2-8027-07EB212A9088}" srcOrd="0" destOrd="0" presId="urn:microsoft.com/office/officeart/2005/8/layout/process4"/>
    <dgm:cxn modelId="{C718EB6D-D4AA-4FB8-ACB0-A4F29435F7CF}" type="presOf" srcId="{95BB2468-631C-4177-A1B2-EA1FFCC2187D}" destId="{74FF7889-1255-4F7A-A083-AB815C0BED25}" srcOrd="0" destOrd="0" presId="urn:microsoft.com/office/officeart/2005/8/layout/process4"/>
    <dgm:cxn modelId="{1E796692-8C40-4C4A-88FA-10AE7292C8E7}" srcId="{FB5DDCB0-3898-4A49-AA28-00926F954EEB}" destId="{E7D773F1-B633-4426-8F56-06A4DED6355E}" srcOrd="1" destOrd="0" parTransId="{6473BDEC-B346-4D02-9A43-E1CA43738D2D}" sibTransId="{201A2CCD-6C07-4956-9D70-FF32417B5F02}"/>
    <dgm:cxn modelId="{0E80804B-4C12-49EC-99E5-9960F55E1E3C}" srcId="{EE1FD444-8F7D-4F45-9DAB-5FF7A8A402FA}" destId="{EA7BA4C0-003F-4145-8217-F06DF0813C0E}" srcOrd="0" destOrd="0" parTransId="{CDA208E5-9C90-4FD8-B5B3-FE91F49BB251}" sibTransId="{82174274-B6FF-4894-A113-263AB3573F2E}"/>
    <dgm:cxn modelId="{10CA873B-7A88-4205-82AE-60EAF8297893}" type="presOf" srcId="{6DDE008D-3E3B-4FA4-A1AD-76ACE7842234}" destId="{C2477398-1969-429B-9419-DFC8CE0FB8B2}" srcOrd="0" destOrd="0" presId="urn:microsoft.com/office/officeart/2005/8/layout/process4"/>
    <dgm:cxn modelId="{AAB44B2B-0C73-4607-8019-93E611878D11}" type="presOf" srcId="{530EC716-1443-429E-9A80-15E07F315197}" destId="{94C1A846-3FD6-4454-83E1-B3BD40BAAC82}" srcOrd="0" destOrd="0" presId="urn:microsoft.com/office/officeart/2005/8/layout/process4"/>
    <dgm:cxn modelId="{89E7707A-D3E5-4C27-B78F-2B264D5EFDA7}" type="presOf" srcId="{6DDE008D-3E3B-4FA4-A1AD-76ACE7842234}" destId="{1CCE1E48-C402-4C66-A604-94D8B8F6F295}" srcOrd="1" destOrd="0" presId="urn:microsoft.com/office/officeart/2005/8/layout/process4"/>
    <dgm:cxn modelId="{43342DF7-DFC9-4EEB-B5D9-4FADBD76CE7A}" srcId="{6DDE008D-3E3B-4FA4-A1AD-76ACE7842234}" destId="{C37E4DE3-A342-47F8-B262-8BFCEE2CAE92}" srcOrd="1" destOrd="0" parTransId="{356398FD-8086-4607-B506-FD5FCAA3ACC6}" sibTransId="{F4BCC9B7-2AC5-4176-8565-CDCF3C8E0CA5}"/>
    <dgm:cxn modelId="{4CF18520-6ED8-4912-8E6C-FCAC6A015AF8}" srcId="{FB5DDCB0-3898-4A49-AA28-00926F954EEB}" destId="{6DDE008D-3E3B-4FA4-A1AD-76ACE7842234}" srcOrd="2" destOrd="0" parTransId="{1A45DD99-7F48-43F1-AEB3-94BD14EA68EA}" sibTransId="{39E2E111-4502-4397-8033-3E33CEA6D7B9}"/>
    <dgm:cxn modelId="{ED961BF7-67F6-4952-AFC9-7AB7890678EC}" type="presParOf" srcId="{55369FBE-CCB3-450E-9724-A47D66EA0470}" destId="{DA5C62C7-4C89-42FF-AB53-3912AB8852B1}" srcOrd="0" destOrd="0" presId="urn:microsoft.com/office/officeart/2005/8/layout/process4"/>
    <dgm:cxn modelId="{FCD1C3F1-44E5-4489-B045-E85E963E01E5}" type="presParOf" srcId="{DA5C62C7-4C89-42FF-AB53-3912AB8852B1}" destId="{C2477398-1969-429B-9419-DFC8CE0FB8B2}" srcOrd="0" destOrd="0" presId="urn:microsoft.com/office/officeart/2005/8/layout/process4"/>
    <dgm:cxn modelId="{B64DD3D2-5AE2-4B63-9981-1CE9C7446EDA}" type="presParOf" srcId="{DA5C62C7-4C89-42FF-AB53-3912AB8852B1}" destId="{1CCE1E48-C402-4C66-A604-94D8B8F6F295}" srcOrd="1" destOrd="0" presId="urn:microsoft.com/office/officeart/2005/8/layout/process4"/>
    <dgm:cxn modelId="{B612FA63-94B8-4893-BF57-9D5903EB1FA3}" type="presParOf" srcId="{DA5C62C7-4C89-42FF-AB53-3912AB8852B1}" destId="{9A1F6BF5-80BC-4B74-B682-F8F9E89B494A}" srcOrd="2" destOrd="0" presId="urn:microsoft.com/office/officeart/2005/8/layout/process4"/>
    <dgm:cxn modelId="{0D842785-B754-449F-818C-A3B9AF280A73}" type="presParOf" srcId="{9A1F6BF5-80BC-4B74-B682-F8F9E89B494A}" destId="{E304A771-BF50-4C88-9D91-B52818ED2A1F}" srcOrd="0" destOrd="0" presId="urn:microsoft.com/office/officeart/2005/8/layout/process4"/>
    <dgm:cxn modelId="{228140C4-DE53-44EE-9B21-EBC6366831B6}" type="presParOf" srcId="{9A1F6BF5-80BC-4B74-B682-F8F9E89B494A}" destId="{EC689F9B-B3B0-475B-8D32-C8A5AE7725B2}" srcOrd="1" destOrd="0" presId="urn:microsoft.com/office/officeart/2005/8/layout/process4"/>
    <dgm:cxn modelId="{26D1833E-813B-4ADF-80A0-02574C719E5D}" type="presParOf" srcId="{55369FBE-CCB3-450E-9724-A47D66EA0470}" destId="{5139E5BA-921D-4F49-9D0E-833C42E98491}" srcOrd="1" destOrd="0" presId="urn:microsoft.com/office/officeart/2005/8/layout/process4"/>
    <dgm:cxn modelId="{42B624AD-6F82-47F7-8F8C-BD976C3CA420}" type="presParOf" srcId="{55369FBE-CCB3-450E-9724-A47D66EA0470}" destId="{A530C0B5-6759-48AA-8585-2A14F06E272B}" srcOrd="2" destOrd="0" presId="urn:microsoft.com/office/officeart/2005/8/layout/process4"/>
    <dgm:cxn modelId="{76081359-2765-47BE-977E-5B202D800406}" type="presParOf" srcId="{A530C0B5-6759-48AA-8585-2A14F06E272B}" destId="{1E06C470-B438-4DA3-B859-1D554087F0EC}" srcOrd="0" destOrd="0" presId="urn:microsoft.com/office/officeart/2005/8/layout/process4"/>
    <dgm:cxn modelId="{64751D18-163C-4EAB-B978-FCD1D31AF22E}" type="presParOf" srcId="{A530C0B5-6759-48AA-8585-2A14F06E272B}" destId="{4F66440A-A530-4D33-AD8F-D42E61AB2CF8}" srcOrd="1" destOrd="0" presId="urn:microsoft.com/office/officeart/2005/8/layout/process4"/>
    <dgm:cxn modelId="{6F397E57-75BB-44BC-B7F2-D4DA3FDBD108}" type="presParOf" srcId="{A530C0B5-6759-48AA-8585-2A14F06E272B}" destId="{83A8AEA7-6414-4789-ABFF-A64A9AA78404}" srcOrd="2" destOrd="0" presId="urn:microsoft.com/office/officeart/2005/8/layout/process4"/>
    <dgm:cxn modelId="{D1179D80-E97D-4CC7-9D24-FFD9DD823ECF}" type="presParOf" srcId="{83A8AEA7-6414-4789-ABFF-A64A9AA78404}" destId="{74FF7889-1255-4F7A-A083-AB815C0BED25}" srcOrd="0" destOrd="0" presId="urn:microsoft.com/office/officeart/2005/8/layout/process4"/>
    <dgm:cxn modelId="{AF572AB9-B4AB-4627-B898-58B930AFF9A2}" type="presParOf" srcId="{83A8AEA7-6414-4789-ABFF-A64A9AA78404}" destId="{94C1A846-3FD6-4454-83E1-B3BD40BAAC82}" srcOrd="1" destOrd="0" presId="urn:microsoft.com/office/officeart/2005/8/layout/process4"/>
    <dgm:cxn modelId="{A041A8C5-17BC-4A52-BF8B-C2D56CE0A990}" type="presParOf" srcId="{55369FBE-CCB3-450E-9724-A47D66EA0470}" destId="{815C0F44-CF74-41C8-892A-8197C6D3CEB4}" srcOrd="3" destOrd="0" presId="urn:microsoft.com/office/officeart/2005/8/layout/process4"/>
    <dgm:cxn modelId="{676F1BCB-EBED-40CC-A93C-5BA6A9530519}" type="presParOf" srcId="{55369FBE-CCB3-450E-9724-A47D66EA0470}" destId="{A3B331CC-BBA8-4CA6-9E2A-42518912753F}" srcOrd="4" destOrd="0" presId="urn:microsoft.com/office/officeart/2005/8/layout/process4"/>
    <dgm:cxn modelId="{7330C66F-2EB9-457C-A696-4043FC5B3E54}" type="presParOf" srcId="{A3B331CC-BBA8-4CA6-9E2A-42518912753F}" destId="{0C1E7FE2-55F7-479B-95BB-8507AD16C342}" srcOrd="0" destOrd="0" presId="urn:microsoft.com/office/officeart/2005/8/layout/process4"/>
    <dgm:cxn modelId="{8B228E42-170D-4971-A9BF-5B542F19637A}" type="presParOf" srcId="{A3B331CC-BBA8-4CA6-9E2A-42518912753F}" destId="{010EFDAE-C36F-440F-BED5-08C43F7A44C7}" srcOrd="1" destOrd="0" presId="urn:microsoft.com/office/officeart/2005/8/layout/process4"/>
    <dgm:cxn modelId="{AC34ADF6-272A-4DD0-A84B-D71FE6637621}" type="presParOf" srcId="{A3B331CC-BBA8-4CA6-9E2A-42518912753F}" destId="{5D3F7228-CCF5-4915-B502-BA67A10DECE5}" srcOrd="2" destOrd="0" presId="urn:microsoft.com/office/officeart/2005/8/layout/process4"/>
    <dgm:cxn modelId="{0135950F-B8DA-4BE1-8187-600A0A495264}" type="presParOf" srcId="{5D3F7228-CCF5-4915-B502-BA67A10DECE5}" destId="{43D6E91C-D979-4AF2-8027-07EB212A9088}" srcOrd="0" destOrd="0" presId="urn:microsoft.com/office/officeart/2005/8/layout/process4"/>
    <dgm:cxn modelId="{B002F3E9-63D0-40F3-BC84-856C69C75C05}" type="presParOf" srcId="{5D3F7228-CCF5-4915-B502-BA67A10DECE5}" destId="{5D12C202-4042-4727-94A9-DDF7EFEA6385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E1E48-C402-4C66-A604-94D8B8F6F295}">
      <dsp:nvSpPr>
        <dsp:cNvPr id="0" name=""/>
        <dsp:cNvSpPr/>
      </dsp:nvSpPr>
      <dsp:spPr>
        <a:xfrm>
          <a:off x="0" y="2353272"/>
          <a:ext cx="3782579" cy="772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Стоимость 100% доли капитала</a:t>
          </a:r>
          <a:endParaRPr lang="ru-RU" sz="1500" kern="1200" dirty="0"/>
        </a:p>
      </dsp:txBody>
      <dsp:txXfrm>
        <a:off x="0" y="2353272"/>
        <a:ext cx="3782579" cy="417094"/>
      </dsp:txXfrm>
    </dsp:sp>
    <dsp:sp modelId="{E304A771-BF50-4C88-9D91-B52818ED2A1F}">
      <dsp:nvSpPr>
        <dsp:cNvPr id="0" name=""/>
        <dsp:cNvSpPr/>
      </dsp:nvSpPr>
      <dsp:spPr>
        <a:xfrm>
          <a:off x="0" y="2754918"/>
          <a:ext cx="1891289" cy="35530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Выделение оцениваемой доли </a:t>
          </a:r>
          <a:endParaRPr lang="ru-RU" sz="800" kern="1200" dirty="0"/>
        </a:p>
      </dsp:txBody>
      <dsp:txXfrm>
        <a:off x="0" y="2754918"/>
        <a:ext cx="1891289" cy="355302"/>
      </dsp:txXfrm>
    </dsp:sp>
    <dsp:sp modelId="{EC689F9B-B3B0-475B-8D32-C8A5AE7725B2}">
      <dsp:nvSpPr>
        <dsp:cNvPr id="0" name=""/>
        <dsp:cNvSpPr/>
      </dsp:nvSpPr>
      <dsp:spPr>
        <a:xfrm>
          <a:off x="1891289" y="2754918"/>
          <a:ext cx="1891289" cy="35530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По номиналу –пропорционально стоимости доли</a:t>
          </a:r>
          <a:endParaRPr lang="ru-RU" sz="800" kern="1200" dirty="0"/>
        </a:p>
      </dsp:txBody>
      <dsp:txXfrm>
        <a:off x="1891289" y="2754918"/>
        <a:ext cx="1891289" cy="355302"/>
      </dsp:txXfrm>
    </dsp:sp>
    <dsp:sp modelId="{4F66440A-A530-4D33-AD8F-D42E61AB2CF8}">
      <dsp:nvSpPr>
        <dsp:cNvPr id="0" name=""/>
        <dsp:cNvSpPr/>
      </dsp:nvSpPr>
      <dsp:spPr>
        <a:xfrm rot="10800000">
          <a:off x="0" y="1176912"/>
          <a:ext cx="3782579" cy="118794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Расчет стоимости чистых активов</a:t>
          </a:r>
          <a:endParaRPr lang="ru-RU" sz="1500" kern="1200" dirty="0"/>
        </a:p>
      </dsp:txBody>
      <dsp:txXfrm rot="-10800000">
        <a:off x="0" y="1176912"/>
        <a:ext cx="3782579" cy="416968"/>
      </dsp:txXfrm>
    </dsp:sp>
    <dsp:sp modelId="{74FF7889-1255-4F7A-A083-AB815C0BED25}">
      <dsp:nvSpPr>
        <dsp:cNvPr id="0" name=""/>
        <dsp:cNvSpPr/>
      </dsp:nvSpPr>
      <dsp:spPr>
        <a:xfrm>
          <a:off x="0" y="1593881"/>
          <a:ext cx="1891289" cy="3551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Стоимость  активов по балансу с корректировкой на рыночную стоимость имущества</a:t>
          </a:r>
          <a:endParaRPr lang="ru-RU" sz="800" kern="1200" dirty="0"/>
        </a:p>
      </dsp:txBody>
      <dsp:txXfrm>
        <a:off x="0" y="1593881"/>
        <a:ext cx="1891289" cy="355195"/>
      </dsp:txXfrm>
    </dsp:sp>
    <dsp:sp modelId="{94C1A846-3FD6-4454-83E1-B3BD40BAAC82}">
      <dsp:nvSpPr>
        <dsp:cNvPr id="0" name=""/>
        <dsp:cNvSpPr/>
      </dsp:nvSpPr>
      <dsp:spPr>
        <a:xfrm>
          <a:off x="1891289" y="1593881"/>
          <a:ext cx="1891289" cy="3551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- Обязательства по балансу</a:t>
          </a:r>
          <a:endParaRPr lang="ru-RU" sz="800" kern="1200" dirty="0"/>
        </a:p>
      </dsp:txBody>
      <dsp:txXfrm>
        <a:off x="1891289" y="1593881"/>
        <a:ext cx="1891289" cy="355195"/>
      </dsp:txXfrm>
    </dsp:sp>
    <dsp:sp modelId="{010EFDAE-C36F-440F-BED5-08C43F7A44C7}">
      <dsp:nvSpPr>
        <dsp:cNvPr id="0" name=""/>
        <dsp:cNvSpPr/>
      </dsp:nvSpPr>
      <dsp:spPr>
        <a:xfrm rot="10800000">
          <a:off x="0" y="0"/>
          <a:ext cx="3782579" cy="118794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 чистых активов</a:t>
          </a:r>
          <a:endParaRPr lang="ru-RU" sz="1500" kern="1200" dirty="0"/>
        </a:p>
      </dsp:txBody>
      <dsp:txXfrm rot="-10800000">
        <a:off x="0" y="0"/>
        <a:ext cx="3782579" cy="416968"/>
      </dsp:txXfrm>
    </dsp:sp>
    <dsp:sp modelId="{43D6E91C-D979-4AF2-8027-07EB212A9088}">
      <dsp:nvSpPr>
        <dsp:cNvPr id="0" name=""/>
        <dsp:cNvSpPr/>
      </dsp:nvSpPr>
      <dsp:spPr>
        <a:xfrm>
          <a:off x="0" y="417521"/>
          <a:ext cx="1891289" cy="3551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Оценка рыночной стоимости </a:t>
          </a:r>
          <a:r>
            <a:rPr lang="ru-RU" sz="800" kern="1200" dirty="0" smtClean="0"/>
            <a:t>имущества</a:t>
          </a:r>
          <a:endParaRPr lang="ru-RU" sz="800" kern="1200" dirty="0"/>
        </a:p>
      </dsp:txBody>
      <dsp:txXfrm>
        <a:off x="0" y="417521"/>
        <a:ext cx="1891289" cy="355195"/>
      </dsp:txXfrm>
    </dsp:sp>
    <dsp:sp modelId="{5D12C202-4042-4727-94A9-DDF7EFEA6385}">
      <dsp:nvSpPr>
        <dsp:cNvPr id="0" name=""/>
        <dsp:cNvSpPr/>
      </dsp:nvSpPr>
      <dsp:spPr>
        <a:xfrm>
          <a:off x="1891289" y="417521"/>
          <a:ext cx="1891289" cy="3551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10160" rIns="56896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Обязательства по балансу</a:t>
          </a:r>
          <a:endParaRPr lang="ru-RU" sz="800" kern="1200" dirty="0"/>
        </a:p>
      </dsp:txBody>
      <dsp:txXfrm>
        <a:off x="1891289" y="417521"/>
        <a:ext cx="1891289" cy="3551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D232C-BE19-4D5A-90E2-B9249F241CB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B4FFA-EA09-4CB2-B289-C23FD5210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122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C37A6-1166-4539-83E1-B855849CE83A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C289D7-07FC-48A0-96A9-B853164E7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43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D8A5D-04E7-4338-9657-4DA07EE696C4}" type="datetime1">
              <a:rPr lang="ru-RU" smtClean="0"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600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31-6138-4B10-A8EA-D16AC41DA61B}" type="datetime1">
              <a:rPr lang="ru-RU" smtClean="0"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5080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31-6138-4B10-A8EA-D16AC41DA61B}" type="datetime1">
              <a:rPr lang="ru-RU" smtClean="0"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889611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31-6138-4B10-A8EA-D16AC41DA61B}" type="datetime1">
              <a:rPr lang="ru-RU" smtClean="0"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82944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4947E48-B1DA-487B-8D9B-79200BF14DCA}" type="datetime1">
              <a:rPr lang="ru-RU" smtClean="0"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006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31-6138-4B10-A8EA-D16AC41DA61B}" type="datetime1">
              <a:rPr lang="ru-RU" smtClean="0"/>
              <a:t>07.11.2018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13218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31-6138-4B10-A8EA-D16AC41DA61B}" type="datetime1">
              <a:rPr lang="ru-RU" smtClean="0"/>
              <a:t>07.11.2018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49985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EDC2A-05B1-4C75-A44D-DD01665A5BFA}" type="datetime1">
              <a:rPr lang="ru-RU" smtClean="0"/>
              <a:t>07.11.2018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52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F2334-86B6-4314-B9F4-A90378F31EE1}" type="datetime1">
              <a:rPr lang="ru-RU" smtClean="0"/>
              <a:t>07.11.2018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C0831-6138-4B10-A8EA-D16AC41DA61B}" type="datetime1">
              <a:rPr lang="ru-RU" smtClean="0"/>
              <a:t>07.11.2018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2049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61C3D-6CA6-466D-941F-78E6AF39B0B3}" type="datetime1">
              <a:rPr lang="ru-RU" smtClean="0"/>
              <a:t>07.11.2018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41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39C0831-6138-4B10-A8EA-D16AC41DA61B}" type="datetime1">
              <a:rPr lang="ru-RU" smtClean="0"/>
              <a:t>07.11.2018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C7F8187-44EE-4DEF-BD0A-F5DB3F0BB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745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9586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6043" y="1521229"/>
            <a:ext cx="9966960" cy="33661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200" b="1" dirty="0" smtClean="0"/>
              <a:t> определение </a:t>
            </a:r>
            <a:r>
              <a:rPr lang="ru-RU" sz="3200" b="1" dirty="0"/>
              <a:t>рыночной(действительной) стоимости доли ООО при производстве судебных </a:t>
            </a:r>
            <a:r>
              <a:rPr lang="ru-RU" sz="3200" b="1" dirty="0" smtClean="0"/>
              <a:t>экспертиз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Третьякова </a:t>
            </a:r>
            <a:r>
              <a:rPr lang="ru-RU" sz="2000" dirty="0"/>
              <a:t>Галина Владимировна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3469" y="232756"/>
            <a:ext cx="10193898" cy="1069848"/>
          </a:xfrm>
        </p:spPr>
        <p:txBody>
          <a:bodyPr>
            <a:normAutofit/>
          </a:bodyPr>
          <a:lstStyle/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9590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44208" y="685800"/>
            <a:ext cx="2707000" cy="104279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ПРОТИВОРЕЧИЯ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0855" y="735221"/>
            <a:ext cx="7128353" cy="293422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В рамках дела № А76-16912/2011 от 27 января 2016 года </a:t>
            </a:r>
            <a:r>
              <a:rPr lang="ru-RU" dirty="0" smtClean="0"/>
              <a:t>. Причиной </a:t>
            </a:r>
            <a:r>
              <a:rPr lang="ru-RU" dirty="0"/>
              <a:t>назначения повторной экспертизы указаны следующие основания: «Суд согласился с доводами ответчика о </a:t>
            </a:r>
            <a:r>
              <a:rPr lang="ru-RU" u="sng" dirty="0"/>
              <a:t>недопустимости корректировки баланса общества по строкам дебиторская и кредиторская задолженность, определения рыночной стоимости лицензии только по сравнительному методу, без учета затрат на приобретение лицензии.</a:t>
            </a:r>
            <a:r>
              <a:rPr lang="ru-RU" dirty="0"/>
              <a:t> </a:t>
            </a:r>
            <a:r>
              <a:rPr lang="ru-RU" dirty="0" smtClean="0"/>
              <a:t>При </a:t>
            </a:r>
            <a:r>
              <a:rPr lang="ru-RU" dirty="0"/>
              <a:t>рассмотрении дела судом установлено и подтверждено экспертами, что </a:t>
            </a:r>
            <a:r>
              <a:rPr lang="ru-RU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 оценку вошли объекты</a:t>
            </a:r>
            <a:r>
              <a:rPr lang="ru-RU" dirty="0"/>
              <a:t>, сведения о которых 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 имеются в балансе и </a:t>
            </a:r>
            <a:r>
              <a:rPr lang="ru-RU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принадлежат обществу на праве аренды (земельные участки)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</a:t>
            </a:r>
            <a:r>
              <a:rPr lang="ru-RU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произведена оценка месторождения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облицовочного камня </a:t>
            </a:r>
            <a:r>
              <a:rPr lang="ru-RU" dirty="0"/>
              <a:t>(т. 29 л.д.120-123). В связи с чем, </a:t>
            </a:r>
            <a:r>
              <a:rPr lang="ru-RU" sz="29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суд пришел к выводу о том что, фактически эксперты вышли за пределы предмета экспертизы и провели оценку бизнеса </a:t>
            </a:r>
            <a:r>
              <a:rPr lang="ru-RU" sz="2900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общества, </a:t>
            </a:r>
            <a:r>
              <a:rPr lang="ru-RU" sz="29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вместо определения стоимости чистых активов ответчика</a:t>
            </a:r>
            <a:r>
              <a:rPr lang="ru-RU" sz="29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/>
              <a:t>(пункты 4.4., 4.5., 4.7 заключения (т.29 </a:t>
            </a:r>
            <a:r>
              <a:rPr lang="ru-RU" dirty="0" err="1"/>
              <a:t>л.д</a:t>
            </a:r>
            <a:r>
              <a:rPr lang="ru-RU" dirty="0"/>
              <a:t>. л.д.127-128 – 132).»  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52059" y="234692"/>
            <a:ext cx="2899149" cy="329184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Решения судов</a:t>
            </a:r>
          </a:p>
          <a:p>
            <a:endParaRPr lang="ru-RU" sz="2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0855" y="4016982"/>
            <a:ext cx="72536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рамках дела  №А60-33727/2015 от 21 июня 2016 года</a:t>
            </a:r>
            <a:br>
              <a:rPr lang="ru-RU" dirty="0"/>
            </a:br>
            <a:r>
              <a:rPr lang="ru-RU" dirty="0"/>
              <a:t>Одной из причин назначения повторной экспертизы суд посчитал тот факт, что «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 проведена правовая оценка объекта оценки (земельный участок 17786 кв. м., находящегося на праве бессрочного пользования) и возможности оценки данного объекта для расчета стоимости чистых активов</a:t>
            </a:r>
            <a:r>
              <a:rPr lang="ru-RU" dirty="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355424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387" y="345619"/>
            <a:ext cx="10058400" cy="855795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ПОВТОРНАЯ ЭКСПЕРТИЗА</a:t>
            </a:r>
            <a:endParaRPr lang="ru-RU" sz="40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52367715"/>
              </p:ext>
            </p:extLst>
          </p:nvPr>
        </p:nvGraphicFramePr>
        <p:xfrm>
          <a:off x="931026" y="1351441"/>
          <a:ext cx="4330930" cy="3006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32810285"/>
              </p:ext>
            </p:extLst>
          </p:nvPr>
        </p:nvGraphicFramePr>
        <p:xfrm>
          <a:off x="7090756" y="1354975"/>
          <a:ext cx="4382056" cy="3002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11</a:t>
            </a:fld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282738" y="3721798"/>
            <a:ext cx="1808018" cy="7897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0408" y="4507974"/>
            <a:ext cx="10191404" cy="16517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ПРОТИВОРЕЧИЕ СУДЕБНОЙ ПРАКТИКИ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ПОЛУЧЕННЫЕ РЕЗУЛЬТАТЫ НЕ СООТВЕТСВУЮТ РЫНОЧНОЙ СТОИМОСТИ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НЕДОВЕРИЕ К  ЭКСПЕРТНОМУ СООБЩЕСТВУ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УВЕЛИЧЕНИЕ СРОКОВ РАССМОТРЕНИЯ ДЕЛ</a:t>
            </a: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07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z="2000" smtClean="0"/>
              <a:t>12</a:t>
            </a:fld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1913" y="268288"/>
            <a:ext cx="10860087" cy="7000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Предложение: методические рекомендации для судебных экспертов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883853" y="900559"/>
            <a:ext cx="7907133" cy="7095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Подробный анализ и идентификация оцениваемой доли и самой компании 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25187" y="1734298"/>
            <a:ext cx="4624464" cy="467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Выбор подходов и методов оценки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310685" y="2504357"/>
            <a:ext cx="2491993" cy="653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Использование</a:t>
            </a:r>
            <a:r>
              <a:rPr lang="ru-RU" dirty="0" smtClean="0"/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затратного подхода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84594" y="2526953"/>
            <a:ext cx="2553392" cy="7439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Использование доходного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подхода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433287" y="2458606"/>
            <a:ext cx="2719257" cy="806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Использование сравнительного подхода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1310685" y="3419690"/>
            <a:ext cx="4344438" cy="43128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Оценка всех активов и всех обязательств по рыночной стоимости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1310685" y="4565336"/>
            <a:ext cx="4365730" cy="43044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Расчет рыночной стоимости чистых активов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6097587" y="5078321"/>
            <a:ext cx="5886300" cy="82432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Согласование подходов и расчет стоимости доли с учетом итоговых поправок на контроль и на ликвидность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1310685" y="4018599"/>
            <a:ext cx="4365730" cy="37911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Анализ и оценка </a:t>
            </a:r>
            <a:r>
              <a:rPr lang="ru-RU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забалансовых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счетов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234420" y="4079377"/>
            <a:ext cx="3501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248963" y="4652434"/>
            <a:ext cx="35848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0" idx="2"/>
          </p:cNvCxnSpPr>
          <p:nvPr/>
        </p:nvCxnSpPr>
        <p:spPr>
          <a:xfrm>
            <a:off x="6837420" y="1610120"/>
            <a:ext cx="3955" cy="257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/>
          <p:nvPr/>
        </p:nvCxnSpPr>
        <p:spPr>
          <a:xfrm rot="16200000" flipH="1">
            <a:off x="8341241" y="690061"/>
            <a:ext cx="325063" cy="333270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Соединительная линия уступом 60"/>
          <p:cNvCxnSpPr>
            <a:endCxn id="22" idx="0"/>
          </p:cNvCxnSpPr>
          <p:nvPr/>
        </p:nvCxnSpPr>
        <p:spPr>
          <a:xfrm rot="10800000" flipV="1">
            <a:off x="2556683" y="2362065"/>
            <a:ext cx="4280737" cy="14229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6837419" y="2364420"/>
            <a:ext cx="0" cy="1526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>
            <a:stCxn id="22" idx="1"/>
            <a:endCxn id="27" idx="2"/>
          </p:cNvCxnSpPr>
          <p:nvPr/>
        </p:nvCxnSpPr>
        <p:spPr>
          <a:xfrm rot="10800000" flipV="1">
            <a:off x="1310685" y="2831006"/>
            <a:ext cx="12700" cy="1949553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endCxn id="25" idx="2"/>
          </p:cNvCxnSpPr>
          <p:nvPr/>
        </p:nvCxnSpPr>
        <p:spPr>
          <a:xfrm>
            <a:off x="1113905" y="3635333"/>
            <a:ext cx="19678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>
            <a:endCxn id="35" idx="2"/>
          </p:cNvCxnSpPr>
          <p:nvPr/>
        </p:nvCxnSpPr>
        <p:spPr>
          <a:xfrm>
            <a:off x="1105593" y="4208156"/>
            <a:ext cx="20509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>
            <a:stCxn id="27" idx="0"/>
          </p:cNvCxnSpPr>
          <p:nvPr/>
        </p:nvCxnSpPr>
        <p:spPr>
          <a:xfrm flipV="1">
            <a:off x="5676415" y="4729766"/>
            <a:ext cx="4772683" cy="50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 flipV="1">
            <a:off x="10440785" y="3168697"/>
            <a:ext cx="16626" cy="1561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>
            <a:stCxn id="23" idx="2"/>
          </p:cNvCxnSpPr>
          <p:nvPr/>
        </p:nvCxnSpPr>
        <p:spPr>
          <a:xfrm>
            <a:off x="6861290" y="3270891"/>
            <a:ext cx="0" cy="1509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Стрелка вниз 92"/>
          <p:cNvSpPr/>
          <p:nvPr/>
        </p:nvSpPr>
        <p:spPr>
          <a:xfrm flipH="1">
            <a:off x="6707504" y="4767861"/>
            <a:ext cx="307571" cy="3231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0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614152" cy="1278821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Предложения по внесению изменений в существующее процессуальное законодательство в целях корректной оценки стоимости долей бизнеса в рамках судебных разбирательств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13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15128" y="5063119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Aft>
                <a:spcPts val="80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800"/>
              </a:spcAft>
            </a:pP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800"/>
              </a:spcAft>
            </a:pPr>
            <a:endParaRPr 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9847" y="2114962"/>
            <a:ext cx="9191753" cy="6730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Выделение оценочной экспертизы в отдельный вид(род) путем внесения изменения в приказ Минюста от 27.12.2012 N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237</a:t>
            </a:r>
            <a:endParaRPr lang="ru-RU" sz="1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31400" y="3100912"/>
            <a:ext cx="9230200" cy="15485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Дополнение ст. 41 закона 73- ФЗ «О государственно-экспертной деятельности» статьей о квалификационных требованиях к экспертам в соответствии с профильным направлением и соблюдения законодательных норм в области профессиональной деятельности эксперта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92954" y="4962353"/>
            <a:ext cx="9351773" cy="11253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400" dirty="0"/>
              <a:t>Введение методических рекомендаций для судебных экспертов  по оценке стоимости доли в уставном капитале </a:t>
            </a:r>
          </a:p>
        </p:txBody>
      </p:sp>
    </p:spTree>
    <p:extLst>
      <p:ext uri="{BB962C8B-B14F-4D97-AF65-F5344CB8AC3E}">
        <p14:creationId xmlns:p14="http://schemas.microsoft.com/office/powerpoint/2010/main" val="393254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720" y="359941"/>
            <a:ext cx="10858915" cy="69993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Текущий подход                                              предложенный подход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3232" y="1465118"/>
            <a:ext cx="4232563" cy="640080"/>
          </a:xfrm>
        </p:spPr>
        <p:txBody>
          <a:bodyPr/>
          <a:lstStyle/>
          <a:p>
            <a:r>
              <a:rPr lang="ru-RU" dirty="0" smtClean="0"/>
              <a:t>Применение затратного подхода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2775" y="2036619"/>
          <a:ext cx="3782579" cy="3126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333009" y="1013113"/>
            <a:ext cx="1610591" cy="7793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14</a:t>
            </a:fld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37219" y="1013113"/>
            <a:ext cx="3429000" cy="765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Подробный анализ и идентификация оцениваемой доли и самой компании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946322" y="1885949"/>
            <a:ext cx="3221182" cy="467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Выбор подходов и методов оценки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07181" y="2660073"/>
            <a:ext cx="1870363" cy="623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Использование затратного подхода</a:t>
            </a:r>
            <a:endParaRPr lang="ru-RU" sz="11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673685" y="2639291"/>
            <a:ext cx="1896341" cy="644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По</a:t>
            </a:r>
            <a:r>
              <a:rPr lang="ru-RU" dirty="0"/>
              <a:t> </a:t>
            </a:r>
            <a:r>
              <a:rPr lang="ru-RU" sz="1100" dirty="0"/>
              <a:t>возможности использование </a:t>
            </a:r>
            <a:r>
              <a:rPr lang="ru-RU" sz="1100" dirty="0" smtClean="0"/>
              <a:t>доходного </a:t>
            </a:r>
            <a:r>
              <a:rPr lang="ru-RU" sz="1100" dirty="0"/>
              <a:t>подхода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829800" y="2639290"/>
            <a:ext cx="1766454" cy="644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По возможности использование сравнительного подхода</a:t>
            </a:r>
            <a:endParaRPr lang="ru-RU" sz="1100" dirty="0"/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611091" y="3390902"/>
            <a:ext cx="2062594" cy="37911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Оценка всех активов компании по рыночной стоимости</a:t>
            </a:r>
            <a:endParaRPr lang="ru-RU" sz="1000" dirty="0"/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602777" y="3816848"/>
            <a:ext cx="2360814" cy="4156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Оценка всех обязательств компании по рыночной стоимости</a:t>
            </a:r>
            <a:endParaRPr lang="ru-RU" sz="1000" dirty="0"/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605895" y="4695032"/>
            <a:ext cx="2357696" cy="4156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Расчет рыночной стоимости чистых активов</a:t>
            </a:r>
            <a:endParaRPr lang="ru-RU" sz="1000" dirty="0"/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7793182" y="5206850"/>
            <a:ext cx="3553688" cy="106067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Согласование подходов и расчет стоимости доли с учетом итоговых поправок на контроль и на ликвидность</a:t>
            </a:r>
            <a:endParaRPr lang="ru-RU" dirty="0"/>
          </a:p>
        </p:txBody>
      </p:sp>
      <p:cxnSp>
        <p:nvCxnSpPr>
          <p:cNvPr id="30" name="Прямая со стрелкой 29"/>
          <p:cNvCxnSpPr>
            <a:stCxn id="20" idx="2"/>
            <a:endCxn id="21" idx="0"/>
          </p:cNvCxnSpPr>
          <p:nvPr/>
        </p:nvCxnSpPr>
        <p:spPr>
          <a:xfrm>
            <a:off x="8551719" y="1778574"/>
            <a:ext cx="5194" cy="107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1" idx="2"/>
          </p:cNvCxnSpPr>
          <p:nvPr/>
        </p:nvCxnSpPr>
        <p:spPr>
          <a:xfrm>
            <a:off x="8556913" y="2353540"/>
            <a:ext cx="0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265718" y="2496415"/>
            <a:ext cx="44473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265718" y="2496415"/>
            <a:ext cx="0" cy="1636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24" idx="0"/>
          </p:cNvCxnSpPr>
          <p:nvPr/>
        </p:nvCxnSpPr>
        <p:spPr>
          <a:xfrm>
            <a:off x="10713027" y="2496415"/>
            <a:ext cx="0" cy="142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2" idx="1"/>
          </p:cNvCxnSpPr>
          <p:nvPr/>
        </p:nvCxnSpPr>
        <p:spPr>
          <a:xfrm flipH="1">
            <a:off x="5257800" y="2971800"/>
            <a:ext cx="2493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257800" y="2961409"/>
            <a:ext cx="0" cy="1941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endCxn id="27" idx="2"/>
          </p:cNvCxnSpPr>
          <p:nvPr/>
        </p:nvCxnSpPr>
        <p:spPr>
          <a:xfrm>
            <a:off x="5252603" y="4902850"/>
            <a:ext cx="3532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8946571" y="3283527"/>
            <a:ext cx="20784" cy="1923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stCxn id="24" idx="2"/>
          </p:cNvCxnSpPr>
          <p:nvPr/>
        </p:nvCxnSpPr>
        <p:spPr>
          <a:xfrm flipH="1">
            <a:off x="10707830" y="3283527"/>
            <a:ext cx="5197" cy="16193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stCxn id="27" idx="0"/>
          </p:cNvCxnSpPr>
          <p:nvPr/>
        </p:nvCxnSpPr>
        <p:spPr>
          <a:xfrm>
            <a:off x="7963591" y="4902850"/>
            <a:ext cx="27442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5611091" y="4269085"/>
            <a:ext cx="2352500" cy="37911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Анализ и оценка </a:t>
            </a:r>
            <a:r>
              <a:rPr lang="ru-RU" sz="1000" dirty="0" err="1" smtClean="0"/>
              <a:t>забалансовых</a:t>
            </a:r>
            <a:r>
              <a:rPr lang="ru-RU" sz="1000" dirty="0" smtClean="0"/>
              <a:t> счетов</a:t>
            </a:r>
            <a:endParaRPr lang="ru-RU" sz="1000" dirty="0"/>
          </a:p>
        </p:txBody>
      </p:sp>
      <p:cxnSp>
        <p:nvCxnSpPr>
          <p:cNvPr id="17" name="Прямая соединительная линия 16"/>
          <p:cNvCxnSpPr>
            <a:endCxn id="25" idx="2"/>
          </p:cNvCxnSpPr>
          <p:nvPr/>
        </p:nvCxnSpPr>
        <p:spPr>
          <a:xfrm>
            <a:off x="5252603" y="3580459"/>
            <a:ext cx="35848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26" idx="2"/>
          </p:cNvCxnSpPr>
          <p:nvPr/>
        </p:nvCxnSpPr>
        <p:spPr>
          <a:xfrm>
            <a:off x="5252603" y="4024666"/>
            <a:ext cx="3501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35" idx="2"/>
          </p:cNvCxnSpPr>
          <p:nvPr/>
        </p:nvCxnSpPr>
        <p:spPr>
          <a:xfrm>
            <a:off x="5252603" y="4458642"/>
            <a:ext cx="35848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00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нововведений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несовершенство правовой и методологической базы института судебной экспертизы</a:t>
            </a:r>
          </a:p>
          <a:p>
            <a:r>
              <a:rPr lang="ru-RU" sz="2400" dirty="0"/>
              <a:t> отсутствие </a:t>
            </a:r>
            <a:r>
              <a:rPr lang="ru-RU" sz="2400" dirty="0" smtClean="0"/>
              <a:t>методических </a:t>
            </a:r>
            <a:r>
              <a:rPr lang="ru-RU" sz="2400" dirty="0"/>
              <a:t>рекомендаций для судебных экспертов в области оценки стоимости доли в уставном </a:t>
            </a:r>
            <a:r>
              <a:rPr lang="ru-RU" sz="2400" dirty="0" smtClean="0"/>
              <a:t>капитале ООО </a:t>
            </a:r>
            <a:endParaRPr lang="ru-RU" sz="2400" dirty="0"/>
          </a:p>
          <a:p>
            <a:r>
              <a:rPr lang="ru-RU" sz="2400" dirty="0"/>
              <a:t> </a:t>
            </a:r>
            <a:r>
              <a:rPr lang="ru-RU" sz="2400" dirty="0" smtClean="0"/>
              <a:t>необходимости введения </a:t>
            </a:r>
            <a:r>
              <a:rPr lang="ru-RU" sz="2400" dirty="0"/>
              <a:t>единых требований к квалификации исполнителя</a:t>
            </a:r>
          </a:p>
          <a:p>
            <a:r>
              <a:rPr lang="ru-RU" sz="2400" dirty="0"/>
              <a:t> повышение качества судебных экспертиз</a:t>
            </a:r>
          </a:p>
          <a:p>
            <a:r>
              <a:rPr lang="ru-RU" sz="2400" dirty="0"/>
              <a:t>снижение сроков производства судебных дел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7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Спасибо за внимание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85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1"/>
            <a:ext cx="10058400" cy="894449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Действительность </a:t>
            </a:r>
            <a:r>
              <a:rPr lang="ru-RU" sz="3200" dirty="0" smtClean="0"/>
              <a:t>стоимость</a:t>
            </a:r>
            <a:br>
              <a:rPr lang="ru-RU" sz="3200" dirty="0" smtClean="0"/>
            </a:br>
            <a:r>
              <a:rPr lang="ru-RU" sz="3200" dirty="0" smtClean="0"/>
              <a:t>(упоминания в законах и кодексах)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1479665"/>
            <a:ext cx="10058400" cy="4692535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 smtClean="0"/>
              <a:t>действительная</a:t>
            </a:r>
            <a:r>
              <a:rPr lang="ru-RU" sz="2600" dirty="0"/>
              <a:t> стоимость унаследованной доли (пая</a:t>
            </a:r>
            <a:r>
              <a:rPr lang="ru-RU" sz="2600" dirty="0" smtClean="0"/>
              <a:t>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действительной стоимости </a:t>
            </a:r>
            <a:r>
              <a:rPr lang="ru-RU" sz="2600" dirty="0" err="1"/>
              <a:t>истребуемого</a:t>
            </a:r>
            <a:r>
              <a:rPr lang="ru-RU" sz="2600" dirty="0"/>
              <a:t> </a:t>
            </a:r>
            <a:r>
              <a:rPr lang="ru-RU" sz="2600" dirty="0" smtClean="0"/>
              <a:t>имущества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действительную стоимость в момент заключения договора морского страхования (страховую стоимость</a:t>
            </a:r>
            <a:r>
              <a:rPr lang="ru-RU" sz="2600" dirty="0" smtClean="0"/>
              <a:t>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(головной кредитной организации банковской группы, кредитной организации - участника банковской группы) о выделе им доли (части доли) или выплате ее действительной </a:t>
            </a:r>
            <a:r>
              <a:rPr lang="ru-RU" sz="2600" dirty="0" smtClean="0"/>
              <a:t>стоимости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При осуществлении страхования имущества страховая сумма не может превышать его действительную стоимость (страховую стоимость) на момент заключения договора </a:t>
            </a:r>
            <a:r>
              <a:rPr lang="ru-RU" sz="2600" dirty="0" smtClean="0"/>
              <a:t>страхования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действительную стоимость отправленных груза, </a:t>
            </a:r>
            <a:r>
              <a:rPr lang="ru-RU" sz="2600" dirty="0" err="1"/>
              <a:t>грузобагажа</a:t>
            </a:r>
            <a:r>
              <a:rPr lang="ru-RU" sz="2600" dirty="0"/>
              <a:t>, порожнего грузового вагона </a:t>
            </a:r>
            <a:endParaRPr lang="ru-RU" sz="2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действительную стоимость доли этого участника партнерства в складочном капитале </a:t>
            </a:r>
            <a:r>
              <a:rPr lang="ru-RU" sz="2600" dirty="0" smtClean="0"/>
              <a:t>партнерства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(контрибуционная </a:t>
            </a:r>
            <a:r>
              <a:rPr lang="ru-RU" sz="2600" b="1" dirty="0"/>
              <a:t>стоимость</a:t>
            </a:r>
            <a:r>
              <a:rPr lang="ru-RU" sz="2600" dirty="0"/>
              <a:t>), определяется в соответствии с правилами, установленными настоящей статьей, на основе </a:t>
            </a:r>
            <a:r>
              <a:rPr lang="ru-RU" sz="2600" b="1" dirty="0"/>
              <a:t>действительной</a:t>
            </a:r>
            <a:r>
              <a:rPr lang="ru-RU" sz="2600" dirty="0"/>
              <a:t> чистой </a:t>
            </a:r>
            <a:r>
              <a:rPr lang="ru-RU" sz="2600" b="1" dirty="0"/>
              <a:t>стоимости</a:t>
            </a:r>
            <a:r>
              <a:rPr lang="ru-RU" sz="2600" dirty="0"/>
              <a:t> данного имущества </a:t>
            </a:r>
            <a:endParaRPr lang="ru-RU" sz="2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за утрату или недостачу груза, принятого экспедитором для перевозки без объявления ценности, в размере </a:t>
            </a:r>
            <a:r>
              <a:rPr lang="ru-RU" sz="2600" b="1" dirty="0"/>
              <a:t>действительной</a:t>
            </a:r>
            <a:r>
              <a:rPr lang="ru-RU" sz="2600" dirty="0"/>
              <a:t> (документально подтвержденной) </a:t>
            </a:r>
            <a:r>
              <a:rPr lang="ru-RU" sz="2600" b="1" dirty="0"/>
              <a:t>стоимости</a:t>
            </a:r>
            <a:r>
              <a:rPr lang="ru-RU" sz="2600" dirty="0"/>
              <a:t> груза </a:t>
            </a:r>
            <a:endParaRPr lang="ru-RU" sz="2600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4000" dirty="0"/>
              <a:t/>
            </a:r>
            <a:br>
              <a:rPr lang="ru-RU" sz="4000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23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720" y="565265"/>
            <a:ext cx="10058400" cy="6725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Действительность стоимость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8136" y="1086889"/>
            <a:ext cx="10058400" cy="49302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Термина/определения  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 законодательстве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нет !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1800" dirty="0"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800" dirty="0"/>
              <a:t/>
            </a:r>
            <a:br>
              <a:rPr lang="ru-RU" altLang="ru-RU" sz="800" dirty="0"/>
            </a:b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 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3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349" y="1440611"/>
            <a:ext cx="862029" cy="646522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 rot="10800000" flipV="1">
            <a:off x="1213656" y="2153026"/>
            <a:ext cx="8287790" cy="32970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952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666699"/>
                </a:solidFill>
                <a:effectLst/>
                <a:cs typeface="Arial" panose="020B0604020202020204" pitchFamily="34" charset="0"/>
                <a:hlinkClick r:id="rId3"/>
              </a:rPr>
              <a:t>Федеральный закон от 29.07.1998 N 135-ФЗ (ред. от 29.07.2017) "Об оценочной деятельности в Российской Федерации"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Статья 7. Предположение об установлении рыночной стоимости объекта оценки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 случае, если в нормативном правовом акте, содержащем требование обязательного проведения оценки какого-либо объекта оценки, либо в договоре об оценке объекта оценки (далее - договор) </a:t>
            </a:r>
            <a:r>
              <a:rPr kumimoji="0" lang="ru-RU" altLang="ru-RU" sz="16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не определен конкретный вид стоимости объекта оценки, установлению подлежит рыночная стоимость данного объекта.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Указанное правило подлежит применению и в случае использования в нормативном правовом акте не предусмотренных настоящим Федеральным законом или стандартами оценки терминов, определяющих вид стоимости объекта оценки, </a:t>
            </a:r>
            <a:r>
              <a:rPr kumimoji="0" lang="ru-RU" altLang="ru-RU" sz="1600" b="0" i="0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 том числе терминов "действительная стоимость",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"разумная стоимость", "эквивалентная стоимость", "реальная стоимость" и других.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72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z="1400" smtClean="0"/>
              <a:t>4</a:t>
            </a:fld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33600" y="325438"/>
            <a:ext cx="10058400" cy="6731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Действительность стоимость</a:t>
            </a:r>
            <a:endParaRPr lang="ru-RU" sz="3200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Равно 9"/>
          <p:cNvSpPr/>
          <p:nvPr/>
        </p:nvSpPr>
        <p:spPr>
          <a:xfrm>
            <a:off x="3856750" y="2169963"/>
            <a:ext cx="432262" cy="39974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96039" y="1879556"/>
            <a:ext cx="2607018" cy="889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Действительная стоимость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88585" y="1879556"/>
            <a:ext cx="226937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Рыночная стоимость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7457105" y="2186954"/>
            <a:ext cx="1005840" cy="182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952807" y="1717401"/>
            <a:ext cx="2194560" cy="9759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ФЗ-135 об ОД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96039" y="3862674"/>
            <a:ext cx="2607017" cy="889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Действительная стоимость доли ООО</a:t>
            </a:r>
            <a:endParaRPr lang="ru-RU" dirty="0"/>
          </a:p>
        </p:txBody>
      </p:sp>
      <p:sp>
        <p:nvSpPr>
          <p:cNvPr id="20" name="Равно 19"/>
          <p:cNvSpPr/>
          <p:nvPr/>
        </p:nvSpPr>
        <p:spPr>
          <a:xfrm>
            <a:off x="3790677" y="4115003"/>
            <a:ext cx="432262" cy="39974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36737" y="3600823"/>
            <a:ext cx="3478917" cy="14131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Часть чистых активов общества, пропорциональной размеру доли или имущество такой же стоимости</a:t>
            </a:r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8281761" y="4175158"/>
            <a:ext cx="1005840" cy="1828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9518685" y="3705110"/>
            <a:ext cx="2352502" cy="889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ФЗ-14 об ООО, </a:t>
            </a:r>
          </a:p>
          <a:p>
            <a:pPr algn="ctr"/>
            <a:r>
              <a:rPr lang="ru-RU" dirty="0" smtClean="0"/>
              <a:t>ГК РФ ч.1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36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8136" y="320344"/>
            <a:ext cx="10058400" cy="11094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судебная практика</a:t>
            </a:r>
            <a:br>
              <a:rPr lang="ru-RU" sz="3200" b="1" dirty="0" smtClean="0"/>
            </a:br>
            <a:r>
              <a:rPr lang="ru-RU" sz="3200" b="1" dirty="0" smtClean="0"/>
              <a:t>по определению действительной стоимости доли ООО 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8138" y="1775335"/>
            <a:ext cx="5969368" cy="391888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2400" dirty="0" smtClean="0"/>
          </a:p>
          <a:p>
            <a:r>
              <a:rPr lang="ru-RU" sz="2400" dirty="0" smtClean="0"/>
              <a:t>       </a:t>
            </a:r>
          </a:p>
          <a:p>
            <a:pPr marL="0" indent="0">
              <a:buNone/>
            </a:pPr>
            <a:r>
              <a:rPr lang="ru-RU" sz="5100" dirty="0" smtClean="0"/>
              <a:t>            </a:t>
            </a:r>
            <a:r>
              <a:rPr lang="ru-RU" sz="5100" b="1" dirty="0" smtClean="0"/>
              <a:t>ЧИСТЫЕ АКТИВЫ (приказ 84-Н)</a:t>
            </a:r>
          </a:p>
          <a:p>
            <a:pPr marL="0" indent="0">
              <a:buNone/>
            </a:pPr>
            <a:r>
              <a:rPr lang="ru-RU" sz="5100" dirty="0"/>
              <a:t> </a:t>
            </a:r>
            <a:r>
              <a:rPr lang="ru-RU" sz="5100" dirty="0" smtClean="0"/>
              <a:t>                                          </a:t>
            </a:r>
            <a:r>
              <a:rPr lang="ru-RU" sz="5100" b="1" dirty="0" smtClean="0"/>
              <a:t>=</a:t>
            </a:r>
          </a:p>
          <a:p>
            <a:pPr marL="0" indent="0">
              <a:buNone/>
            </a:pPr>
            <a:r>
              <a:rPr lang="ru-RU" sz="5100" dirty="0" smtClean="0"/>
              <a:t>           Активы, принимаемые к расчету </a:t>
            </a:r>
          </a:p>
          <a:p>
            <a:pPr marL="0" indent="0">
              <a:buNone/>
            </a:pPr>
            <a:endParaRPr lang="ru-RU" sz="5100" dirty="0"/>
          </a:p>
          <a:p>
            <a:pPr marL="0" indent="0" algn="ctr">
              <a:buNone/>
            </a:pPr>
            <a:r>
              <a:rPr lang="ru-RU" sz="5100" dirty="0" smtClean="0"/>
              <a:t>     обязательства, принимаемые к расчету</a:t>
            </a:r>
          </a:p>
          <a:p>
            <a:pPr marL="0" indent="0">
              <a:buNone/>
            </a:pPr>
            <a:endParaRPr lang="ru-RU" sz="5100" dirty="0" smtClean="0"/>
          </a:p>
          <a:p>
            <a:r>
              <a:rPr lang="ru-RU" sz="5100" dirty="0" smtClean="0"/>
              <a:t>           Пропорционально номиналу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5</a:t>
            </a:fld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8810625" y="1855788"/>
            <a:ext cx="3381375" cy="1130300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endParaRPr lang="ru-RU" sz="3200" dirty="0" smtClean="0"/>
          </a:p>
          <a:p>
            <a:pPr marL="0" indent="0" algn="ctr">
              <a:buNone/>
            </a:pPr>
            <a:r>
              <a:rPr lang="ru-RU" sz="12800" b="1" dirty="0" smtClean="0"/>
              <a:t>рыночная стоимость </a:t>
            </a:r>
            <a:endParaRPr lang="ru-RU" sz="12800" b="1" dirty="0"/>
          </a:p>
        </p:txBody>
      </p:sp>
      <p:sp>
        <p:nvSpPr>
          <p:cNvPr id="7" name="Не равно 6"/>
          <p:cNvSpPr/>
          <p:nvPr/>
        </p:nvSpPr>
        <p:spPr>
          <a:xfrm>
            <a:off x="7389183" y="3030387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Минус 7"/>
          <p:cNvSpPr/>
          <p:nvPr/>
        </p:nvSpPr>
        <p:spPr>
          <a:xfrm>
            <a:off x="3810556" y="3443976"/>
            <a:ext cx="698269" cy="58160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52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74172" y="914400"/>
            <a:ext cx="1953491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 2005г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1273" y="904009"/>
            <a:ext cx="1953491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2005-2012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96745" y="904009"/>
            <a:ext cx="1953491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2012-2018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512128" y="1075459"/>
            <a:ext cx="914400" cy="342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7155873" y="1051213"/>
            <a:ext cx="914400" cy="342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32957" y="2478231"/>
            <a:ext cx="3002971" cy="17768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Бухгалтерская отчетность по нетто-балансу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5280315" y="2015836"/>
            <a:ext cx="2703365" cy="15274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Бухгалтерская отчетность по нетто-балансу</a:t>
            </a:r>
            <a:endParaRPr lang="ru-RU" dirty="0"/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3512128" y="2940627"/>
            <a:ext cx="1863435" cy="85205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рест 13"/>
          <p:cNvSpPr/>
          <p:nvPr/>
        </p:nvSpPr>
        <p:spPr>
          <a:xfrm>
            <a:off x="7983680" y="3200399"/>
            <a:ext cx="673678" cy="6858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80314" y="3564080"/>
            <a:ext cx="2452254" cy="846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Рыночная стоимость недвижимости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08667" y="4410940"/>
            <a:ext cx="2840181" cy="8208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Рыночная стоимость имущества/основных средств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769927" y="5247422"/>
            <a:ext cx="2899063" cy="852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Рыночная стоимость прочих активов (ДЗ, </a:t>
            </a:r>
            <a:r>
              <a:rPr lang="ru-RU" dirty="0" err="1" smtClean="0"/>
              <a:t>фин</a:t>
            </a:r>
            <a:r>
              <a:rPr lang="ru-RU" dirty="0" smtClean="0"/>
              <a:t> вложения)-иногда </a:t>
            </a:r>
            <a:endParaRPr lang="ru-RU" dirty="0"/>
          </a:p>
        </p:txBody>
      </p:sp>
      <p:sp>
        <p:nvSpPr>
          <p:cNvPr id="19" name="Крест 18"/>
          <p:cNvSpPr/>
          <p:nvPr/>
        </p:nvSpPr>
        <p:spPr>
          <a:xfrm>
            <a:off x="9954491" y="4821384"/>
            <a:ext cx="342900" cy="332516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28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546146"/>
          </a:xfrm>
        </p:spPr>
        <p:txBody>
          <a:bodyPr>
            <a:normAutofit/>
          </a:bodyPr>
          <a:lstStyle/>
          <a:p>
            <a:r>
              <a:rPr lang="ru-RU" sz="2800" cap="none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«ЭВОЛЮЦИЯ» РАСЧЕТОВ В ЭКСПЕРТИЗЕ</a:t>
            </a:r>
            <a:endParaRPr lang="ru-RU" sz="2800" cap="none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9848" y="1243583"/>
            <a:ext cx="10241280" cy="48912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Определение ВАС РФ от 14 апреля 2008 г. N 4675/08 по делу N А57-6687/2006-13-44-39 (в передаче дела по иску о взыскании действительной стоимости </a:t>
            </a:r>
            <a:r>
              <a:rPr lang="ru-RU" dirty="0" smtClean="0"/>
              <a:t>доли </a:t>
            </a:r>
            <a:r>
              <a:rPr lang="ru-RU" u="sng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исходя из рыночной стоимости недвижимого имущества, определенной независимым оценщиком, для пересмотра в порядке надзора судебных актов отказано,</a:t>
            </a:r>
            <a:r>
              <a:rPr lang="ru-RU" dirty="0" smtClean="0"/>
              <a:t> </a:t>
            </a:r>
            <a:r>
              <a:rPr lang="ru-RU" dirty="0"/>
              <a:t>так как, отказывая в удовлетворении требования,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суды правильно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исходили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 того</a:t>
            </a:r>
            <a:r>
              <a:rPr lang="ru-RU" dirty="0"/>
              <a:t>, что стоимость доли, подлежащая выплате истцу в связи с выходом из ООО, </a:t>
            </a:r>
            <a:r>
              <a:rPr lang="ru-RU" u="sng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определена на основании данных бухгалтерской отчетности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ru-RU" dirty="0"/>
              <a:t>достоверность которой подтверждена заключением экспертизы).</a:t>
            </a:r>
          </a:p>
          <a:p>
            <a:pPr algn="just"/>
            <a:r>
              <a:rPr lang="ru-RU" dirty="0"/>
              <a:t>Постановление ФАС Поволжского округа от 8 мая 2008 г. по делу N А49-12192/2005 (Федеральный закон "Об обществах с ограниченной ответственностью"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позволяет с согласия участника общества выдать ему в натуре имущество пропорционально его доле. </a:t>
            </a:r>
            <a:r>
              <a:rPr lang="ru-RU" dirty="0"/>
              <a:t>Поскольку имущество в натуре не выделяется, то подлежит выплате действительная стоимость этой доли исходя из рыночной стоимости имущества);</a:t>
            </a:r>
          </a:p>
          <a:p>
            <a:pPr algn="just"/>
            <a:r>
              <a:rPr lang="ru-RU" dirty="0"/>
              <a:t>Определение ВАС РФ от 30 июня 2008 г. N 7942/08 по делу N А50-5814/2007-Г13 (в передаче дела по иску о взыскании невыплаченной части стоимости доли для пересмотра в порядке надзора судебных актов отказано, так как по смыслу п. 3 ст. 26 Федерального закона "Об обществах с ограниченной ответственностью" действительная стоимость доли в уставном капитале общества при выходе его участника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определяется с учетом рыночной стоимости недвижимого имущества, отраженного на балансе общества);</a:t>
            </a:r>
          </a:p>
          <a:p>
            <a:pPr algn="just"/>
            <a:r>
              <a:rPr lang="ru-RU" dirty="0"/>
              <a:t>Постановление Президиума ВАС РФ от 29 сентября 2009 г. N 6560/09 по делу N А08-6221/05-4 (заявление о взыскании задолженности по оплате действительной стоимости доли в уставном капитале общества в связи с выходом из состава его участников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удовлетворено частично правомерно</a:t>
            </a:r>
            <a:r>
              <a:rPr lang="ru-RU" dirty="0"/>
              <a:t>, так как для определения действительной стоимости доли участника общества </a:t>
            </a:r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необходимо было применять рыночные цены, действующие на момент выхода участника из общества).</a:t>
            </a:r>
          </a:p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4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4153" y="315053"/>
            <a:ext cx="9307761" cy="416468"/>
          </a:xfrm>
        </p:spPr>
        <p:txBody>
          <a:bodyPr>
            <a:noAutofit/>
          </a:bodyPr>
          <a:lstStyle/>
          <a:p>
            <a:r>
              <a:rPr lang="ru-RU" sz="3600" dirty="0" smtClean="0"/>
              <a:t>2012-2018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9272" y="937260"/>
            <a:ext cx="9052560" cy="4808774"/>
          </a:xfrm>
        </p:spPr>
        <p:txBody>
          <a:bodyPr>
            <a:normAutofit lnSpcReduction="10000"/>
          </a:bodyPr>
          <a:lstStyle/>
          <a:p>
            <a:r>
              <a:rPr lang="ru-RU" b="1" u="sng" dirty="0" smtClean="0"/>
              <a:t>Постановка вопросов судом: </a:t>
            </a:r>
          </a:p>
          <a:p>
            <a:pPr lvl="0"/>
            <a:r>
              <a:rPr lang="ru-RU" b="1" dirty="0" smtClean="0"/>
              <a:t>1. касается </a:t>
            </a:r>
            <a:r>
              <a:rPr lang="ru-RU" b="1" dirty="0"/>
              <a:t>рыночной стоимости, отраженного на балансе имущества/активов, </a:t>
            </a:r>
            <a:endParaRPr lang="ru-RU" b="1" dirty="0" smtClean="0"/>
          </a:p>
          <a:p>
            <a:pPr lvl="0"/>
            <a:r>
              <a:rPr lang="ru-RU" b="1" dirty="0" smtClean="0"/>
              <a:t>А)</a:t>
            </a:r>
            <a:r>
              <a:rPr lang="ru-RU" b="1" dirty="0"/>
              <a:t> с учетом рыночной стоимости имущества (иногда «Основных средств» либо «недвижимости и транспортных средств</a:t>
            </a:r>
            <a:r>
              <a:rPr lang="ru-RU" b="1" dirty="0" smtClean="0"/>
              <a:t>»), </a:t>
            </a:r>
            <a:endParaRPr lang="ru-RU" b="1" dirty="0"/>
          </a:p>
          <a:p>
            <a:pPr lvl="0"/>
            <a:r>
              <a:rPr lang="ru-RU" b="1" dirty="0" smtClean="0"/>
              <a:t>Б) с </a:t>
            </a:r>
            <a:r>
              <a:rPr lang="ru-RU" b="1" dirty="0"/>
              <a:t>учетом рыночной стоимости недвижимости (часто называются конкретные объекты недвижимости (как правило- здания, помещения или земельные участки, отраженные на балансе Общества),</a:t>
            </a:r>
          </a:p>
          <a:p>
            <a:pPr lvl="0"/>
            <a:r>
              <a:rPr lang="ru-RU" b="1" dirty="0" smtClean="0"/>
              <a:t>В) без </a:t>
            </a:r>
            <a:r>
              <a:rPr lang="ru-RU" b="1" dirty="0"/>
              <a:t>уточнения о рыночной стоимости каких –либо </a:t>
            </a:r>
            <a:r>
              <a:rPr lang="ru-RU" b="1" dirty="0" smtClean="0"/>
              <a:t>активов</a:t>
            </a:r>
          </a:p>
          <a:p>
            <a:pPr lvl="0"/>
            <a:endParaRPr lang="ru-RU" b="1" dirty="0"/>
          </a:p>
          <a:p>
            <a:pPr lvl="0"/>
            <a:r>
              <a:rPr lang="ru-RU" b="1" dirty="0" smtClean="0"/>
              <a:t>2 . стоимость </a:t>
            </a:r>
            <a:r>
              <a:rPr lang="ru-RU" b="1" dirty="0"/>
              <a:t>чистых активов общества с учетом первого вопроса</a:t>
            </a:r>
            <a:r>
              <a:rPr lang="ru-RU" b="1" dirty="0" smtClean="0"/>
              <a:t>,</a:t>
            </a:r>
          </a:p>
          <a:p>
            <a:pPr lvl="0"/>
            <a:endParaRPr lang="ru-RU" b="1" dirty="0"/>
          </a:p>
          <a:p>
            <a:pPr lvl="0"/>
            <a:r>
              <a:rPr lang="ru-RU" b="1" dirty="0" smtClean="0"/>
              <a:t>3. стоимость </a:t>
            </a:r>
            <a:r>
              <a:rPr lang="ru-RU" b="1" u="sng" dirty="0"/>
              <a:t>действительной</a:t>
            </a:r>
            <a:r>
              <a:rPr lang="ru-RU" b="1" dirty="0"/>
              <a:t> доли Истца, с учетом первых двух вопросов.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02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647" y="286603"/>
            <a:ext cx="10341033" cy="8136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Противоречия в судебной </a:t>
            </a:r>
            <a:r>
              <a:rPr lang="ru-RU" sz="3200" b="1" dirty="0" smtClean="0"/>
              <a:t>практике (2012-2018 г.)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8428" y="2001774"/>
            <a:ext cx="3276600" cy="663771"/>
          </a:xfrm>
        </p:spPr>
        <p:txBody>
          <a:bodyPr>
            <a:noAutofit/>
          </a:bodyPr>
          <a:lstStyle/>
          <a:p>
            <a:r>
              <a:rPr lang="ru-RU" sz="3200" dirty="0" smtClean="0"/>
              <a:t>УЧИТЫВАЕТСЯ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35" y="4224715"/>
            <a:ext cx="1903585" cy="106769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96591" y="2001013"/>
            <a:ext cx="4759036" cy="6400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ОЧЕНЬ_ОЧЕНЬ РЕДКО </a:t>
            </a:r>
            <a:endParaRPr lang="ru-RU" sz="3200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789" y="2653700"/>
            <a:ext cx="1328261" cy="1062609"/>
          </a:xfrm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F8187-44EE-4DEF-BD0A-F5DB3F0BB3A2}" type="slidenum">
              <a:rPr lang="ru-RU" smtClean="0"/>
              <a:t>9</a:t>
            </a:fld>
            <a:endParaRPr lang="ru-RU"/>
          </a:p>
        </p:txBody>
      </p:sp>
      <p:sp>
        <p:nvSpPr>
          <p:cNvPr id="8" name="Текст 4"/>
          <p:cNvSpPr txBox="1">
            <a:spLocks/>
          </p:cNvSpPr>
          <p:nvPr/>
        </p:nvSpPr>
        <p:spPr>
          <a:xfrm>
            <a:off x="4040177" y="4495587"/>
            <a:ext cx="3806535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/>
              <a:t>ПОЧТИ НИКОГДА 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205345" y="3774270"/>
            <a:ext cx="209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НЕДВИЖИМОСТЬ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018309" y="5403273"/>
            <a:ext cx="2551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ИМУЩЕСТВО/ </a:t>
            </a:r>
          </a:p>
          <a:p>
            <a:r>
              <a:rPr lang="ru-RU" dirty="0" smtClean="0"/>
              <a:t>ОСНОВНЫЕ СРЕДСТВА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125191" y="2850940"/>
            <a:ext cx="43274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ДЗ (ДЕБИТОРСКАЯ ЗАДОЛЖЕННОСТЬ)</a:t>
            </a:r>
          </a:p>
          <a:p>
            <a:endParaRPr lang="ru-RU" dirty="0"/>
          </a:p>
          <a:p>
            <a:r>
              <a:rPr lang="ru-RU" dirty="0" smtClean="0"/>
              <a:t>ФИНАНСОВЫЕ ВЛОЖЕНИЯ</a:t>
            </a:r>
          </a:p>
          <a:p>
            <a:endParaRPr lang="ru-RU" dirty="0"/>
          </a:p>
          <a:p>
            <a:r>
              <a:rPr lang="ru-RU" dirty="0" smtClean="0"/>
              <a:t>ПРАВА, НЕ ОТРАЖЕННЫЕ НА БАЛАНСЕ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210204" y="5218607"/>
            <a:ext cx="3636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ВСЕ</a:t>
            </a:r>
            <a:r>
              <a:rPr lang="ru-RU" dirty="0" smtClean="0"/>
              <a:t> АКТИВЫ И ОБЯЗАТЕЛЬСТВА</a:t>
            </a:r>
          </a:p>
          <a:p>
            <a:r>
              <a:rPr lang="ru-RU" dirty="0" smtClean="0"/>
              <a:t> ПО РЫНОЧНОЙ СТОИМОСТИ</a:t>
            </a:r>
            <a:endParaRPr lang="ru-RU" dirty="0"/>
          </a:p>
        </p:txBody>
      </p:sp>
      <p:sp>
        <p:nvSpPr>
          <p:cNvPr id="22" name="Текст 2"/>
          <p:cNvSpPr txBox="1">
            <a:spLocks/>
          </p:cNvSpPr>
          <p:nvPr/>
        </p:nvSpPr>
        <p:spPr>
          <a:xfrm>
            <a:off x="8804564" y="2071047"/>
            <a:ext cx="3276600" cy="6637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smtClean="0"/>
              <a:t>НЕ </a:t>
            </a:r>
          </a:p>
          <a:p>
            <a:r>
              <a:rPr lang="ru-RU" sz="3200" dirty="0" smtClean="0"/>
              <a:t>УЧИТЫВАЕТСЯ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8606751" y="3428999"/>
            <a:ext cx="357379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ЗАБАЛАНСОВЫЕ СЧЕТА</a:t>
            </a:r>
          </a:p>
          <a:p>
            <a:endParaRPr lang="ru-RU" dirty="0"/>
          </a:p>
          <a:p>
            <a:r>
              <a:rPr lang="ru-RU" dirty="0" smtClean="0"/>
              <a:t>АКТИВЫ ,</a:t>
            </a:r>
          </a:p>
          <a:p>
            <a:r>
              <a:rPr lang="ru-RU" dirty="0" smtClean="0"/>
              <a:t>НЕ ОТРАЖЕННЫЕ НА БАЛАНСЕ, </a:t>
            </a:r>
          </a:p>
          <a:p>
            <a:r>
              <a:rPr lang="ru-RU" dirty="0" smtClean="0"/>
              <a:t>НО ИМЕЮЩИЕ СТОИМОСТЬ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80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846</TotalTime>
  <Words>1103</Words>
  <Application>Microsoft Office PowerPoint</Application>
  <PresentationFormat>Широкоэкранный</PresentationFormat>
  <Paragraphs>166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</vt:lpstr>
      <vt:lpstr>Rockwell</vt:lpstr>
      <vt:lpstr>Rockwell Condensed</vt:lpstr>
      <vt:lpstr>Times New Roman</vt:lpstr>
      <vt:lpstr>Wingdings</vt:lpstr>
      <vt:lpstr>Дерево</vt:lpstr>
      <vt:lpstr> определение рыночной(действительной) стоимости доли ООО при производстве судебных экспертиз  Третьякова Галина Владимировна </vt:lpstr>
      <vt:lpstr>Действительность стоимость (упоминания в законах и кодексах)</vt:lpstr>
      <vt:lpstr>Действительность стоимость</vt:lpstr>
      <vt:lpstr>Действительность стоимость</vt:lpstr>
      <vt:lpstr> судебная практика по определению действительной стоимости доли ООО </vt:lpstr>
      <vt:lpstr>Презентация PowerPoint</vt:lpstr>
      <vt:lpstr>«ЭВОЛЮЦИЯ» РАСЧЕТОВ В ЭКСПЕРТИЗЕ</vt:lpstr>
      <vt:lpstr>2012-2018</vt:lpstr>
      <vt:lpstr>Противоречия в судебной практике (2012-2018 г.)</vt:lpstr>
      <vt:lpstr>ПРОТИВОРЕЧИЯ</vt:lpstr>
      <vt:lpstr>ПОВТОРНАЯ ЭКСПЕРТИЗА</vt:lpstr>
      <vt:lpstr>Предложение: методические рекомендации для судебных экспертов </vt:lpstr>
      <vt:lpstr>Предложения по внесению изменений в существующее процессуальное законодательство в целях корректной оценки стоимости долей бизнеса в рамках судебных разбирательств</vt:lpstr>
      <vt:lpstr>Текущий подход                                              предложенный подход</vt:lpstr>
      <vt:lpstr>АКТУАЛЬНОСТЬ нововведений</vt:lpstr>
      <vt:lpstr>Спасибо за внимание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Магистерская программа «Экспертиза отчетов об оценке»»   ТЕМА: Совершенствование методологии при определении рыночной(действительной) стоимости доли ООО при производстве судебных экспертиз   Выполнил студент Третьякова Галина Владимировна</dc:title>
  <dc:creator>ПО БЮРО</dc:creator>
  <cp:lastModifiedBy>ПО БЮРО</cp:lastModifiedBy>
  <cp:revision>65</cp:revision>
  <cp:lastPrinted>2018-05-28T09:13:43Z</cp:lastPrinted>
  <dcterms:created xsi:type="dcterms:W3CDTF">2018-05-27T12:51:07Z</dcterms:created>
  <dcterms:modified xsi:type="dcterms:W3CDTF">2018-11-07T12:07:10Z</dcterms:modified>
</cp:coreProperties>
</file>