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695" r:id="rId2"/>
    <p:sldId id="740" r:id="rId3"/>
    <p:sldId id="848" r:id="rId4"/>
    <p:sldId id="741" r:id="rId5"/>
    <p:sldId id="846" r:id="rId6"/>
    <p:sldId id="742" r:id="rId7"/>
    <p:sldId id="798" r:id="rId8"/>
    <p:sldId id="831" r:id="rId9"/>
    <p:sldId id="796" r:id="rId10"/>
    <p:sldId id="797" r:id="rId11"/>
    <p:sldId id="743" r:id="rId12"/>
    <p:sldId id="744" r:id="rId13"/>
    <p:sldId id="745" r:id="rId14"/>
    <p:sldId id="748" r:id="rId15"/>
    <p:sldId id="749" r:id="rId16"/>
    <p:sldId id="800" r:id="rId17"/>
    <p:sldId id="750" r:id="rId18"/>
    <p:sldId id="752" r:id="rId19"/>
    <p:sldId id="753" r:id="rId20"/>
    <p:sldId id="754" r:id="rId21"/>
    <p:sldId id="755" r:id="rId22"/>
    <p:sldId id="757" r:id="rId23"/>
    <p:sldId id="758" r:id="rId24"/>
    <p:sldId id="759" r:id="rId25"/>
    <p:sldId id="760" r:id="rId26"/>
    <p:sldId id="761" r:id="rId27"/>
    <p:sldId id="766" r:id="rId28"/>
    <p:sldId id="762" r:id="rId29"/>
    <p:sldId id="763" r:id="rId30"/>
    <p:sldId id="764" r:id="rId31"/>
    <p:sldId id="765" r:id="rId32"/>
    <p:sldId id="767" r:id="rId33"/>
    <p:sldId id="807" r:id="rId34"/>
    <p:sldId id="773" r:id="rId35"/>
    <p:sldId id="774" r:id="rId36"/>
    <p:sldId id="772" r:id="rId37"/>
    <p:sldId id="808" r:id="rId38"/>
    <p:sldId id="775" r:id="rId39"/>
    <p:sldId id="777" r:id="rId40"/>
    <p:sldId id="822" r:id="rId41"/>
    <p:sldId id="809" r:id="rId42"/>
    <p:sldId id="820" r:id="rId43"/>
    <p:sldId id="810" r:id="rId44"/>
    <p:sldId id="830" r:id="rId45"/>
    <p:sldId id="776" r:id="rId46"/>
    <p:sldId id="847" r:id="rId47"/>
    <p:sldId id="839" r:id="rId48"/>
    <p:sldId id="840" r:id="rId49"/>
    <p:sldId id="789" r:id="rId50"/>
    <p:sldId id="829" r:id="rId51"/>
    <p:sldId id="816" r:id="rId52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0000"/>
    <a:srgbClr val="3399FF"/>
    <a:srgbClr val="0066FF"/>
    <a:srgbClr val="339966"/>
    <a:srgbClr val="006600"/>
    <a:srgbClr val="FF7C8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579" autoAdjust="0"/>
  </p:normalViewPr>
  <p:slideViewPr>
    <p:cSldViewPr>
      <p:cViewPr varScale="1">
        <p:scale>
          <a:sx n="119" d="100"/>
          <a:sy n="119" d="100"/>
        </p:scale>
        <p:origin x="-13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405060710622214E-2"/>
          <c:y val="7.5661799530939267E-2"/>
          <c:w val="0.56232546437666586"/>
          <c:h val="0.86447066919402593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55-419E-AAA9-F783379E4CF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55-419E-AAA9-F783379E4CFF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E55-419E-AAA9-F783379E4CFF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E55-419E-AAA9-F783379E4CFF}"/>
              </c:ext>
            </c:extLst>
          </c:dPt>
          <c:dLbls>
            <c:dLbl>
              <c:idx val="0"/>
              <c:layout>
                <c:manualLayout>
                  <c:x val="-2.0439951115608052E-2"/>
                  <c:y val="1.30899084129541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55-419E-AAA9-F783379E4CFF}"/>
                </c:ext>
              </c:extLst>
            </c:dLbl>
            <c:dLbl>
              <c:idx val="1"/>
              <c:layout>
                <c:manualLayout>
                  <c:x val="-5.949881581387928E-3"/>
                  <c:y val="1.7665571880902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55-419E-AAA9-F783379E4CFF}"/>
                </c:ext>
              </c:extLst>
            </c:dLbl>
            <c:dLbl>
              <c:idx val="2"/>
              <c:layout>
                <c:manualLayout>
                  <c:x val="-0.13183371006990716"/>
                  <c:y val="-0.111899676077658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55-419E-AAA9-F783379E4CFF}"/>
                </c:ext>
              </c:extLst>
            </c:dLbl>
            <c:dLbl>
              <c:idx val="3"/>
              <c:layout>
                <c:manualLayout>
                  <c:x val="0.14029608788871945"/>
                  <c:y val="2.412166877291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55-419E-AAA9-F783379E4CFF}"/>
                </c:ext>
              </c:extLst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2400" b="1"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Лист1!$B$1:$B$4</c:f>
              <c:strCache>
                <c:ptCount val="4"/>
                <c:pt idx="0">
                  <c:v>члены ЭС СРОО</c:v>
                </c:pt>
                <c:pt idx="1">
                  <c:v>судебные эксперты</c:v>
                </c:pt>
                <c:pt idx="2">
                  <c:v>сотрудники банков</c:v>
                </c:pt>
                <c:pt idx="3">
                  <c:v>прочие лица</c:v>
                </c:pt>
              </c:strCache>
            </c:strRef>
          </c:cat>
          <c:val>
            <c:numRef>
              <c:f>Лист1!$A$1:$A$4</c:f>
              <c:numCache>
                <c:formatCode>General</c:formatCode>
                <c:ptCount val="4"/>
                <c:pt idx="0">
                  <c:v>300</c:v>
                </c:pt>
                <c:pt idx="1">
                  <c:v>200</c:v>
                </c:pt>
                <c:pt idx="2">
                  <c:v>3000</c:v>
                </c:pt>
                <c:pt idx="3">
                  <c:v>2500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E55-419E-AAA9-F783379E4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876600550316413"/>
          <c:y val="0.15054383479444133"/>
          <c:w val="0.31048262331469206"/>
          <c:h val="0.55947863431840905"/>
        </c:manualLayout>
      </c:layout>
      <c:overlay val="0"/>
      <c:txPr>
        <a:bodyPr/>
        <a:lstStyle/>
        <a:p>
          <a:pPr rtl="0">
            <a:defRPr sz="18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image" Target="../media/image17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45900"/>
            <a:ext cx="9144000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  <a:t>ИНСТРУМЕНТЫ ИСКАЖЕНИЯ СТОИМОСТИ НЕДВИЖИМОСТИ:</a:t>
            </a: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chemeClr val="accent2"/>
                </a:solidFill>
                <a:latin typeface="Calibri" panose="020F0502020204030204" pitchFamily="34" charset="0"/>
              </a:rPr>
              <a:t>классификация и методы выявления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91004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1200" b="1" dirty="0">
                <a:solidFill>
                  <a:schemeClr val="accent2"/>
                </a:solidFill>
                <a:latin typeface="Calibri" panose="020F0502020204030204" pitchFamily="34" charset="0"/>
              </a:rPr>
              <a:t>Москва, 2018</a:t>
            </a:r>
          </a:p>
        </p:txBody>
      </p:sp>
      <p:pic>
        <p:nvPicPr>
          <p:cNvPr id="8" name="Picture 2" descr="C:\Users\Ильин МО\Desktop\Документы СРОО\imo.jpg">
            <a:extLst>
              <a:ext uri="{FF2B5EF4-FFF2-40B4-BE49-F238E27FC236}">
                <a16:creationId xmlns:a16="http://schemas.microsoft.com/office/drawing/2014/main" xmlns="" id="{4F3D7AE4-C80B-4159-8566-46E8B8E99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73" y="4690670"/>
            <a:ext cx="976945" cy="147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03B2C61-504C-41D5-80FA-F97F93B80823}"/>
              </a:ext>
            </a:extLst>
          </p:cNvPr>
          <p:cNvSpPr/>
          <p:nvPr/>
        </p:nvSpPr>
        <p:spPr>
          <a:xfrm>
            <a:off x="3559392" y="5029495"/>
            <a:ext cx="4829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ИЛЬИН Максим Олегович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</a:rPr>
              <a:t>Исполнительной директор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</a:rPr>
              <a:t>Ассоциация «СРОО «Экспертный совет», к.э.н.</a:t>
            </a: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" y="44624"/>
            <a:ext cx="3077419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8F5D0A6-A821-4FF2-89F4-3445E4073F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71" t="12258" r="57028" b="76055"/>
          <a:stretch/>
        </p:blipFill>
        <p:spPr bwMode="auto">
          <a:xfrm>
            <a:off x="5176633" y="-1"/>
            <a:ext cx="3931871" cy="9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872208" y="-171400"/>
            <a:ext cx="7380312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Причины появления нарушений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1106741"/>
            <a:ext cx="8568952" cy="954107"/>
          </a:xfrm>
          <a:prstGeom prst="rect">
            <a:avLst/>
          </a:prstGeom>
          <a:noFill/>
          <a:ln w="317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IV.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Причины случайного</a:t>
            </a:r>
            <a:b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непреднамеренного характера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076056" y="3001164"/>
            <a:ext cx="1783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опечатки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076081" y="4123142"/>
            <a:ext cx="3744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некорректные ссылки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 расчетных таблицах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76080" y="5406315"/>
            <a:ext cx="3744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ошибки в программном обеспечении</a:t>
            </a:r>
          </a:p>
        </p:txBody>
      </p:sp>
      <p:pic>
        <p:nvPicPr>
          <p:cNvPr id="9220" name="Picture 4" descr="http://smartronix.ru/wp-content/images/wifi-%D0%BD%D0%B5-%D1%80%D0%B0%D0%B1%D0%BE%D1%82%D0%B0%D0%B5%D1%82-%D0%BA%D0%BD%D0%BE%D0%BF%D0%BA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2474765"/>
            <a:ext cx="4824536" cy="433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27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883" y="5373216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существенное нарушение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040" y="5377828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формальное нарушение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73490" y="-24"/>
            <a:ext cx="7170510" cy="741795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Классификация нарушений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02100" y="1412776"/>
            <a:ext cx="57745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Критерий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влияние на итоговую величину</a:t>
            </a:r>
            <a:b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стоимости объекта оценки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5298" y="3284984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исправление нарушения</a:t>
            </a:r>
          </a:p>
          <a:p>
            <a:pPr algn="r"/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оказывает (может оказать) существенное влияние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63888" y="3160243"/>
            <a:ext cx="756000" cy="1917326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39548" y="3181261"/>
            <a:ext cx="756000" cy="1831915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80112" y="3484061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влияние отсутствует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45298" y="2996952"/>
            <a:ext cx="8646742" cy="0"/>
          </a:xfrm>
          <a:prstGeom prst="line">
            <a:avLst/>
          </a:prstGeom>
          <a:ln w="317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7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883" y="5445224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первичное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040" y="5445224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вторичное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006030" y="-24"/>
            <a:ext cx="7137970" cy="741795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Классификация нарушений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56925" y="1412776"/>
            <a:ext cx="56648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Критерий 2: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причинно-следственные связи</a:t>
            </a:r>
            <a:b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между нарушениями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5298" y="3574757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нарушение является 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причиной</a:t>
            </a:r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 прочих нарушений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63888" y="3160243"/>
            <a:ext cx="756000" cy="1917326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39548" y="3181261"/>
            <a:ext cx="756000" cy="1831915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80112" y="3574757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нарушение является 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следствием</a:t>
            </a:r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</a:rPr>
              <a:t> другого нарушения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45298" y="2996952"/>
            <a:ext cx="8646742" cy="0"/>
          </a:xfrm>
          <a:prstGeom prst="line">
            <a:avLst/>
          </a:prstGeom>
          <a:ln w="317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7825" y="2780928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1. Отсутствие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существенной информации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006030" y="-24"/>
            <a:ext cx="7137970" cy="644522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Классификация нарушений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96382" y="1268760"/>
            <a:ext cx="398596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Критерий 3: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сущность нарушений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65993" y="2348880"/>
            <a:ext cx="8646742" cy="0"/>
          </a:xfrm>
          <a:prstGeom prst="line">
            <a:avLst/>
          </a:prstGeom>
          <a:ln w="317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80402" y="2780928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2. Отсутствие обоснования расчетных параметров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825" y="3795117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3. Приведение недостоверной информации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66288" y="3790362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4. Противоречие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825" y="4841471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5. Ошибочная методология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65697" y="4841471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6. Математическая ошибка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80780" y="5877272"/>
            <a:ext cx="39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7. Нарушение формальных требований </a:t>
            </a: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ЗоОД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2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Критерии существенности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62503"/>
              </p:ext>
            </p:extLst>
          </p:nvPr>
        </p:nvGraphicFramePr>
        <p:xfrm>
          <a:off x="107504" y="1052736"/>
          <a:ext cx="9001000" cy="5170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0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99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519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7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Критерий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Комментарий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00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Заблуждение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(ст. 178 ГК РФ)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Сделка, совершенная под влиянием заблуждения, имеющего существенное значение, может быть признана судом недействительной по иску стороны, действовавшей под влиянием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заблуждения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Гражданское законодательство ограничивает понятие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существенного заблуждения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случаями заблуждения в характере (природе) сделки, тождестве предмета сделки и таких качествах предмета, которые значительно снижают возможности его использования по назначению.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Изменение обстоятельств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(ст. 451 ГК РФ)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Признается существенным, когда они изменились настолько, что, если бы стороны могли это разумно предвидеть,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договор вообще не был бы ими заключен или был бы заключен на значительно отличающихся условиях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Обстоятельство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(Пленум ВАС)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Существенным для дела обстоятельством может быть признано указанное в заявлении вновь обнаруженное обстоятельство, которое не было и не могло быть известно заявителю, неоспоримо свидетельствующее о том, что если бы оно было известно,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то это привело бы к принятию другого решения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200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Влияние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(ст.4 Закона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 банках)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Под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существенным влиянием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… понимаются возможность определять решения, принимаемые органами управления юридического лица, условия ведения им предпринимательской деятельности …, назначать единоличный исполнительный орган и (или) более половины состава коллегиального исполнительного органа юридического лица, а также возможность определять избрание более половины состава совета директоров (наблюдательного совета) юридического лица.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545" y="6250086"/>
            <a:ext cx="9040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Для экспертизы критерий существенности 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</a:rPr>
              <a:t>–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изменение управленческого решения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для принятия которого производится оценка.</a:t>
            </a:r>
          </a:p>
        </p:txBody>
      </p:sp>
    </p:spTree>
    <p:extLst>
      <p:ext uri="{BB962C8B-B14F-4D97-AF65-F5344CB8AC3E}">
        <p14:creationId xmlns:p14="http://schemas.microsoft.com/office/powerpoint/2010/main" val="420812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741795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Уровень существенности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899" y="1556792"/>
            <a:ext cx="4008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уровень существенности =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9" y="2060848"/>
            <a:ext cx="7553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=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f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…,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вероятностная природа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рыночной стоимости, …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)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923029"/>
              </p:ext>
            </p:extLst>
          </p:nvPr>
        </p:nvGraphicFramePr>
        <p:xfrm>
          <a:off x="3708198" y="3501008"/>
          <a:ext cx="1655890" cy="1129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Формула" r:id="rId4" imgW="253800" imgH="177480" progId="Equation.3">
                  <p:embed/>
                </p:oleObj>
              </mc:Choice>
              <mc:Fallback>
                <p:oleObj name="Формула" r:id="rId4" imgW="25380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198" y="3501008"/>
                        <a:ext cx="1655890" cy="11294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5086925"/>
            <a:ext cx="25297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объектный аспект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(разные объекты оценки)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76664" y="5085184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рыночный аспект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(разная рыночная конъюнктура)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36512" y="6095037"/>
            <a:ext cx="4271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оценочный аспект</a:t>
            </a:r>
          </a:p>
          <a:p>
            <a:pPr algn="r"/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(разные исходные данные и методы расчета)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272100" y="4509120"/>
            <a:ext cx="1008000" cy="540000"/>
          </a:xfrm>
          <a:prstGeom prst="straightConnector1">
            <a:avLst/>
          </a:prstGeom>
          <a:ln w="22225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995936" y="4944489"/>
            <a:ext cx="288000" cy="936000"/>
          </a:xfrm>
          <a:prstGeom prst="straightConnector1">
            <a:avLst/>
          </a:prstGeom>
          <a:ln w="22225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627784" y="4545184"/>
            <a:ext cx="1008000" cy="540000"/>
          </a:xfrm>
          <a:prstGeom prst="straightConnector1">
            <a:avLst/>
          </a:prstGeom>
          <a:ln w="22225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716017" y="4941168"/>
            <a:ext cx="288000" cy="936000"/>
          </a:xfrm>
          <a:prstGeom prst="straightConnector1">
            <a:avLst/>
          </a:prstGeom>
          <a:ln w="22225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908589" y="6093296"/>
            <a:ext cx="4271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взаимное влияние нарушений</a:t>
            </a:r>
          </a:p>
          <a:p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(при экспертизе отчетов об оценке)</a:t>
            </a:r>
          </a:p>
        </p:txBody>
      </p:sp>
    </p:spTree>
    <p:extLst>
      <p:ext uri="{BB962C8B-B14F-4D97-AF65-F5344CB8AC3E}">
        <p14:creationId xmlns:p14="http://schemas.microsoft.com/office/powerpoint/2010/main" val="104787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2" name="Рисунок 11" descr="C:\Users\Ильин МО\Desktop\Труды Макса\Учебник ЭОоО\Карикатуры\существенно или нет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3480" y="0"/>
            <a:ext cx="468052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Ильин МО\Desktop\Труды Макса\Учебник ЭОоО\Карикатуры\существенно или нет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4463480" cy="3925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29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D</a:t>
            </a: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-матрица</a:t>
            </a:r>
            <a:b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интервалов стоимости*</a:t>
            </a:r>
            <a:endParaRPr lang="ru-RU" sz="4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412775"/>
            <a:ext cx="7344816" cy="51648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577607"/>
            <a:ext cx="3995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Calibri" panose="020F0502020204030204" pitchFamily="34" charset="0"/>
              </a:rPr>
              <a:t>* - для объектов недвижимости</a:t>
            </a:r>
          </a:p>
        </p:txBody>
      </p:sp>
    </p:spTree>
    <p:extLst>
      <p:ext uri="{BB962C8B-B14F-4D97-AF65-F5344CB8AC3E}">
        <p14:creationId xmlns:p14="http://schemas.microsoft.com/office/powerpoint/2010/main" val="109874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741795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Искажения стоимости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602140"/>
              </p:ext>
            </p:extLst>
          </p:nvPr>
        </p:nvGraphicFramePr>
        <p:xfrm>
          <a:off x="301447" y="1337229"/>
          <a:ext cx="8663041" cy="4972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39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7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01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71503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преднамеренное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непреднамеренное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6885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грубое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(сильно</a:t>
                      </a:r>
                      <a:r>
                        <a:rPr lang="ru-RU" sz="1600" b="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затронуты единицы </a:t>
                      </a:r>
                      <a:r>
                        <a:rPr lang="ru-RU" sz="1600" b="0" kern="1200" baseline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ценообразующих</a:t>
                      </a:r>
                      <a:r>
                        <a:rPr lang="ru-RU" sz="1600" b="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параметров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простая экспертиза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1737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«ювелирное»</a:t>
                      </a:r>
                    </a:p>
                    <a:p>
                      <a:pPr algn="ctr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0" dirty="0">
                          <a:latin typeface="Calibri" panose="020F0502020204030204" pitchFamily="34" charset="0"/>
                        </a:rPr>
                        <a:t>комплексное воздействие</a:t>
                      </a:r>
                      <a:br>
                        <a:rPr lang="ru-RU" sz="1600" b="0" dirty="0">
                          <a:latin typeface="Calibri" panose="020F0502020204030204" pitchFamily="34" charset="0"/>
                        </a:rPr>
                      </a:br>
                      <a:r>
                        <a:rPr lang="ru-RU" sz="1600" b="0" dirty="0">
                          <a:latin typeface="Calibri" panose="020F0502020204030204" pitchFamily="34" charset="0"/>
                        </a:rPr>
                        <a:t>на совокупность</a:t>
                      </a:r>
                      <a:br>
                        <a:rPr lang="ru-RU" sz="1600" b="0" dirty="0">
                          <a:latin typeface="Calibri" panose="020F0502020204030204" pitchFamily="34" charset="0"/>
                        </a:rPr>
                      </a:br>
                      <a:r>
                        <a:rPr lang="ru-RU" sz="1600" b="0" dirty="0">
                          <a:latin typeface="Calibri" panose="020F0502020204030204" pitchFamily="34" charset="0"/>
                        </a:rPr>
                        <a:t>ценообразующих параметров)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сложная экспертиза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Классификация инструментов искажения стоимости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520" y="1988840"/>
            <a:ext cx="4176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недостаточная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 недостоверная идентификация (описание) объекта оценки или аналогов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24488" y="1988840"/>
            <a:ext cx="4176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избирательное использование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рыночных данных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520" y="4437112"/>
            <a:ext cx="4176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избирательное использование методологии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24488" y="4437112"/>
            <a:ext cx="4176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прямое искажение параметров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2006030" y="-24"/>
            <a:ext cx="7137970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Кто проверяет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отчеты об оценке?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4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Прямоугольник 99"/>
          <p:cNvSpPr/>
          <p:nvPr/>
        </p:nvSpPr>
        <p:spPr>
          <a:xfrm>
            <a:off x="8460432" y="836712"/>
            <a:ext cx="648072" cy="282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542188"/>
              </p:ext>
            </p:extLst>
          </p:nvPr>
        </p:nvGraphicFramePr>
        <p:xfrm>
          <a:off x="823629" y="1772816"/>
          <a:ext cx="7416824" cy="4824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78488" y="4941168"/>
            <a:ext cx="28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</a:rPr>
              <a:t>(члены Комиссий по оспариванию, сотрудники </a:t>
            </a:r>
            <a:r>
              <a:rPr lang="ru-RU" sz="1400" dirty="0" err="1">
                <a:latin typeface="Calibri" panose="020F0502020204030204" pitchFamily="34" charset="0"/>
              </a:rPr>
              <a:t>Росимущества</a:t>
            </a:r>
            <a:r>
              <a:rPr lang="ru-RU" sz="1400" dirty="0">
                <a:latin typeface="Calibri" panose="020F0502020204030204" pitchFamily="34" charset="0"/>
              </a:rPr>
              <a:t>, сотрудники оценочных компаний, выполняющих контроль качества)</a:t>
            </a:r>
          </a:p>
        </p:txBody>
      </p:sp>
    </p:spTree>
    <p:extLst>
      <p:ext uri="{BB962C8B-B14F-4D97-AF65-F5344CB8AC3E}">
        <p14:creationId xmlns:p14="http://schemas.microsoft.com/office/powerpoint/2010/main" val="409648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инструменты искажения стоимости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416" y="2204944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необоснованный акцент на факторах,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повышающих/понижающих стоимость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6416" y="3356992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недостаточное описание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6416" y="4509120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искаженное описание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84894"/>
            <a:ext cx="8136904" cy="4752528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описание объекта оценки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55576" y="5629390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использование заведомо недостоверных или искаженных данных Заказчика без проверки на соответствие рыночным данным </a:t>
            </a:r>
          </a:p>
        </p:txBody>
      </p:sp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20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72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инструменты искажения стоимости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5576" y="1745567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установление допущений, противоречащих </a:t>
            </a:r>
            <a:r>
              <a:rPr lang="ru-RU" sz="2000" dirty="0" err="1">
                <a:latin typeface="Calibri" panose="020F0502020204030204" pitchFamily="34" charset="0"/>
              </a:rPr>
              <a:t>ЗоОД</a:t>
            </a:r>
            <a:r>
              <a:rPr lang="ru-RU" sz="2000" dirty="0">
                <a:latin typeface="Calibri" panose="020F0502020204030204" pitchFamily="34" charset="0"/>
              </a:rPr>
              <a:t> или рыночным данным (здравому смыслу)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6416" y="3409950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оптимистическое/пессимистическое позиционирование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объекта оценки на рынке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68871"/>
            <a:ext cx="8136904" cy="896033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6736" y="1268760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допущения и ограничения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3325054"/>
            <a:ext cx="8136904" cy="896034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6736" y="2924944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анализ НЭИ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56416" y="5085184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предвзятый подход к выбору источников информации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4981238"/>
            <a:ext cx="8136904" cy="1832138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7544" y="4581128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анализ рынка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5576" y="6021288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целенаправленный отбор информации,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удовлетворяющей установленным критериям </a:t>
            </a:r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21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инструменты искажения стоимости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3528" y="1772816"/>
            <a:ext cx="8568000" cy="1138773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/>
            <a:r>
              <a:rPr lang="ru-RU" sz="2000" dirty="0">
                <a:latin typeface="Calibri" panose="020F0502020204030204" pitchFamily="34" charset="0"/>
              </a:rPr>
              <a:t>Выбор объектов-аналогов: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несопоставимые;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целенаправленный отбор аналогов с «нужной» границы рынка;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использование несуществующих аналогов.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3284984"/>
            <a:ext cx="8568000" cy="1138773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/>
            <a:r>
              <a:rPr lang="ru-RU" sz="2000" dirty="0">
                <a:latin typeface="Calibri" panose="020F0502020204030204" pitchFamily="34" charset="0"/>
              </a:rPr>
              <a:t>Описание объектов-аналогов: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нарушение принципа достаточности (приведена не вся информация, существенная при формировании их цены);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нарушение принципа достоверности (описание искажено).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3528" y="4818058"/>
            <a:ext cx="8568000" cy="1631216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/>
            <a:r>
              <a:rPr lang="ru-RU" sz="2000" dirty="0">
                <a:latin typeface="Calibri" panose="020F0502020204030204" pitchFamily="34" charset="0"/>
              </a:rPr>
              <a:t>Внесение корректировок и проведение расчетов в целом</a:t>
            </a:r>
          </a:p>
          <a:p>
            <a:pPr lvl="0"/>
            <a:r>
              <a:rPr lang="ru-RU" sz="1600" dirty="0">
                <a:latin typeface="Calibri" panose="020F0502020204030204" pitchFamily="34" charset="0"/>
              </a:rPr>
              <a:t>(дополнительно к описанным ранее):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отсутствие обоснования величины корректировки;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предвзятое применение экспертных оценок;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несоответствие величины корректировки и базы, к которой она начисляется;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ошибки математического характера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628800"/>
            <a:ext cx="8856984" cy="4968552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96752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Сравнительный подход к оценке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5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инструменты искажения стоимости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384" y="1713002"/>
            <a:ext cx="8100000" cy="707886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использование устаревших статистических данных по затратам на замещение/воспроизводство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384" y="4293176"/>
            <a:ext cx="810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использование данных по затратам на замещение/воспроизводство, которые не сопоставимы с рыночными данными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384" y="5157272"/>
            <a:ext cx="810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предвзятое обоснование величины прибыли предпринимателя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96862"/>
            <a:ext cx="8640960" cy="5216514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96752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затратный подход к оценке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дополнительно к ранее описанным инструментам)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67544" y="6021368"/>
            <a:ext cx="810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некорректный учет стоимости прав на земельные участки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(см. инструменты сравнительного и доходного подходов)</a:t>
            </a:r>
          </a:p>
        </p:txBody>
      </p:sp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3429080"/>
            <a:ext cx="810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 err="1">
                <a:latin typeface="Calibri" panose="020F0502020204030204" pitchFamily="34" charset="0"/>
              </a:rPr>
              <a:t>неучет</a:t>
            </a:r>
            <a:r>
              <a:rPr lang="ru-RU" sz="2000" dirty="0">
                <a:latin typeface="Calibri" panose="020F0502020204030204" pitchFamily="34" charset="0"/>
              </a:rPr>
              <a:t> взаимного влияния износов и </a:t>
            </a:r>
            <a:r>
              <a:rPr lang="ru-RU" sz="2000" dirty="0" err="1">
                <a:latin typeface="Calibri" panose="020F0502020204030204" pitchFamily="34" charset="0"/>
              </a:rPr>
              <a:t>устареваний</a:t>
            </a:r>
            <a:r>
              <a:rPr lang="ru-RU" sz="20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7544" y="2564984"/>
            <a:ext cx="810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начисление износов и </a:t>
            </a:r>
            <a:r>
              <a:rPr lang="ru-RU" sz="2000" dirty="0" err="1">
                <a:latin typeface="Calibri" panose="020F0502020204030204" pitchFamily="34" charset="0"/>
              </a:rPr>
              <a:t>устареваний</a:t>
            </a:r>
            <a:r>
              <a:rPr lang="ru-RU" sz="2000" dirty="0">
                <a:latin typeface="Calibri" panose="020F0502020204030204" pitchFamily="34" charset="0"/>
              </a:rPr>
              <a:t> при отсутствии их признаков </a:t>
            </a:r>
          </a:p>
        </p:txBody>
      </p:sp>
    </p:spTree>
    <p:extLst>
      <p:ext uri="{BB962C8B-B14F-4D97-AF65-F5344CB8AC3E}">
        <p14:creationId xmlns:p14="http://schemas.microsoft.com/office/powerpoint/2010/main" val="301646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инструменты искажения стоимости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416" y="3109030"/>
            <a:ext cx="7560000" cy="1044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предвзятый прогноз составляющих денежного потока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6416" y="4333166"/>
            <a:ext cx="7560000" cy="1044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несопоставимость вида денежного потока</a:t>
            </a:r>
          </a:p>
          <a:p>
            <a:pPr lvl="0" algn="ctr"/>
            <a:r>
              <a:rPr lang="ru-RU" sz="2000" dirty="0">
                <a:latin typeface="Calibri" panose="020F0502020204030204" pitchFamily="34" charset="0"/>
              </a:rPr>
              <a:t>и ставки дисконтирования/коэффициента капитализации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6416" y="5557302"/>
            <a:ext cx="7560000" cy="1044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предвзятый подход к определению ставки дисконтирования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и</a:t>
            </a:r>
            <a:r>
              <a:rPr lang="en-US" sz="2000" dirty="0">
                <a:latin typeface="Calibri" panose="020F0502020204030204" pitchFamily="34" charset="0"/>
              </a:rPr>
              <a:t>/</a:t>
            </a:r>
            <a:r>
              <a:rPr lang="ru-RU" sz="2000" dirty="0">
                <a:latin typeface="Calibri" panose="020F0502020204030204" pitchFamily="34" charset="0"/>
              </a:rPr>
              <a:t>или коэффициента капитализации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40878"/>
            <a:ext cx="8136904" cy="4968552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Calibri" panose="020F050202020403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67544" y="1340768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доходный подход к оценке 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(дополнительно к ранее описанным инструментам)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6416" y="1884894"/>
            <a:ext cx="7560000" cy="1044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несопоставимость базы ставки арендной платы за объекты-аналоги и базы, для которой данная величина применена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к объекту оценки</a:t>
            </a:r>
          </a:p>
        </p:txBody>
      </p:sp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24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9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-24"/>
            <a:ext cx="7236296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инструменты искажения стоимости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416" y="2132856"/>
            <a:ext cx="7560000" cy="2862322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just"/>
            <a:r>
              <a:rPr lang="ru-RU" sz="2000" dirty="0">
                <a:latin typeface="Calibri" panose="020F0502020204030204" pitchFamily="34" charset="0"/>
              </a:rPr>
              <a:t>Несопоставимость результатов</a:t>
            </a:r>
          </a:p>
          <a:p>
            <a:pPr lvl="0" algn="just"/>
            <a:r>
              <a:rPr lang="ru-RU" sz="1600" dirty="0">
                <a:latin typeface="Calibri" panose="020F0502020204030204" pitchFamily="34" charset="0"/>
              </a:rPr>
              <a:t>Например: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результат затратного подхода не учитывает стоимость прав на земельный участок, а остальные – учитывают;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результаты расчета по различным подходам соответствуют различному варианту использования объекта оценки</a:t>
            </a:r>
            <a:br>
              <a:rPr lang="ru-RU" sz="1600" dirty="0">
                <a:latin typeface="Calibri" panose="020F0502020204030204" pitchFamily="34" charset="0"/>
              </a:rPr>
            </a:br>
            <a:r>
              <a:rPr lang="ru-RU" sz="1600" dirty="0">
                <a:latin typeface="Calibri" panose="020F0502020204030204" pitchFamily="34" charset="0"/>
              </a:rPr>
              <a:t>(не все подходы моделируют НЭИ);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результаты расчета по некоторым из подходов</a:t>
            </a:r>
            <a:br>
              <a:rPr lang="ru-RU" sz="1600" dirty="0">
                <a:latin typeface="Calibri" panose="020F0502020204030204" pitchFamily="34" charset="0"/>
              </a:rPr>
            </a:br>
            <a:r>
              <a:rPr lang="ru-RU" sz="1600" dirty="0">
                <a:latin typeface="Calibri" panose="020F0502020204030204" pitchFamily="34" charset="0"/>
              </a:rPr>
              <a:t>не включают НДС, а по некоторым – включают;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</a:rPr>
              <a:t>существенный разброс результатов, полученных</a:t>
            </a:r>
            <a:br>
              <a:rPr lang="ru-RU" sz="1600" dirty="0">
                <a:latin typeface="Calibri" panose="020F0502020204030204" pitchFamily="34" charset="0"/>
              </a:rPr>
            </a:br>
            <a:r>
              <a:rPr lang="ru-RU" sz="1600" dirty="0">
                <a:latin typeface="Calibri" panose="020F0502020204030204" pitchFamily="34" charset="0"/>
              </a:rPr>
              <a:t>по различным подходам к оценке.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6416" y="5589240"/>
            <a:ext cx="7560000" cy="72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lvl="0" algn="ctr"/>
            <a:r>
              <a:rPr lang="ru-RU" sz="2000" dirty="0">
                <a:latin typeface="Calibri" panose="020F0502020204030204" pitchFamily="34" charset="0"/>
              </a:rPr>
              <a:t>предвзятое обоснование весов результатов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различных подходов к оценке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8136904" cy="4608512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516722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согласование результатов оценки</a:t>
            </a:r>
            <a:endParaRPr lang="ru-RU" sz="16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25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39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0699" y="-9661"/>
            <a:ext cx="734930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 искажения: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доходный подход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9109" y="1537915"/>
            <a:ext cx="8582382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latin typeface="Calibri" panose="020F0502020204030204" pitchFamily="34" charset="0"/>
              </a:rPr>
              <a:t>Рыночные данные: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цена сопоставимых помещений: 1 900 – 2 100 ед./кв.м.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валовая ставка арендной платы: 300-350 ед./кв.м.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операционные расходы: 50-100 </a:t>
            </a:r>
            <a:r>
              <a:rPr lang="ru-RU" sz="2000" dirty="0" err="1">
                <a:latin typeface="Calibri" panose="020F0502020204030204" pitchFamily="34" charset="0"/>
              </a:rPr>
              <a:t>ед</a:t>
            </a:r>
            <a:r>
              <a:rPr lang="en-US" sz="2000" dirty="0">
                <a:latin typeface="Calibri" panose="020F0502020204030204" pitchFamily="34" charset="0"/>
              </a:rPr>
              <a:t>./</a:t>
            </a:r>
            <a:r>
              <a:rPr lang="ru-RU" sz="2000" dirty="0" err="1">
                <a:latin typeface="Calibri" panose="020F0502020204030204" pitchFamily="34" charset="0"/>
              </a:rPr>
              <a:t>кв.м</a:t>
            </a:r>
            <a:r>
              <a:rPr lang="ru-RU" sz="2000" dirty="0">
                <a:latin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недозагрузка: 3-7%.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коэффициент капитализации: 11-14%.</a:t>
            </a:r>
            <a:endParaRPr lang="ru-RU" sz="2000" dirty="0"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022184"/>
              </p:ext>
            </p:extLst>
          </p:nvPr>
        </p:nvGraphicFramePr>
        <p:xfrm>
          <a:off x="852488" y="4473575"/>
          <a:ext cx="72675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" name="Формула" r:id="rId3" imgW="3581280" imgH="419040" progId="Equation.3">
                  <p:embed/>
                </p:oleObj>
              </mc:Choice>
              <mc:Fallback>
                <p:oleObj name="Формула" r:id="rId3" imgW="35812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488" y="4473575"/>
                        <a:ext cx="7267575" cy="827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297166"/>
              </p:ext>
            </p:extLst>
          </p:nvPr>
        </p:nvGraphicFramePr>
        <p:xfrm>
          <a:off x="863600" y="5768975"/>
          <a:ext cx="72961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" name="Формула" r:id="rId5" imgW="3581280" imgH="419040" progId="Equation.3">
                  <p:embed/>
                </p:oleObj>
              </mc:Choice>
              <mc:Fallback>
                <p:oleObj name="Формула" r:id="rId5" imgW="35812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5768975"/>
                        <a:ext cx="7296150" cy="82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3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148064" y="4437112"/>
            <a:ext cx="54000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9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0699" y="-9661"/>
            <a:ext cx="734930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 искажения: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доходный подход – пример для обсуждения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960415"/>
              </p:ext>
            </p:extLst>
          </p:nvPr>
        </p:nvGraphicFramePr>
        <p:xfrm>
          <a:off x="852488" y="4546128"/>
          <a:ext cx="72675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Формула" r:id="rId3" imgW="3581280" imgH="419040" progId="Equation.3">
                  <p:embed/>
                </p:oleObj>
              </mc:Choice>
              <mc:Fallback>
                <p:oleObj name="Формула" r:id="rId3" imgW="35812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488" y="4546128"/>
                        <a:ext cx="7267575" cy="827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5733256"/>
            <a:ext cx="4572000" cy="9079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Где ошибка?</a:t>
            </a:r>
          </a:p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Что нарушено?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109" y="1537915"/>
            <a:ext cx="858238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latin typeface="Calibri" panose="020F0502020204030204" pitchFamily="34" charset="0"/>
              </a:rPr>
              <a:t>Рыночные данные: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цена сопоставимых помещений: 1 900 – 2 100 ед./</a:t>
            </a:r>
            <a:r>
              <a:rPr lang="ru-RU" sz="2000" dirty="0" err="1">
                <a:latin typeface="Calibri" panose="020F0502020204030204" pitchFamily="34" charset="0"/>
              </a:rPr>
              <a:t>кв.м</a:t>
            </a:r>
            <a:r>
              <a:rPr lang="ru-RU" sz="2000" dirty="0">
                <a:latin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валовая ставка арендной платы: 300-350 ед./кв.м.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операционные расходы: 50-100 </a:t>
            </a:r>
            <a:r>
              <a:rPr lang="ru-RU" sz="2000" dirty="0" err="1">
                <a:latin typeface="Calibri" panose="020F0502020204030204" pitchFamily="34" charset="0"/>
              </a:rPr>
              <a:t>ед</a:t>
            </a:r>
            <a:r>
              <a:rPr lang="en-US" sz="2000" dirty="0">
                <a:latin typeface="Calibri" panose="020F0502020204030204" pitchFamily="34" charset="0"/>
              </a:rPr>
              <a:t>./</a:t>
            </a:r>
            <a:r>
              <a:rPr lang="ru-RU" sz="2000" dirty="0" err="1">
                <a:latin typeface="Calibri" panose="020F0502020204030204" pitchFamily="34" charset="0"/>
              </a:rPr>
              <a:t>кв.м</a:t>
            </a:r>
            <a:r>
              <a:rPr lang="ru-RU" sz="2000" dirty="0">
                <a:latin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недозагрузка: 3-7%.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коэффициент капитализации: 11-14%.</a:t>
            </a:r>
            <a:endParaRPr lang="ru-RU" sz="2000" dirty="0"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5A7F66E7-A83F-4839-BC79-3936B0D79D25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565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0699" y="-9661"/>
            <a:ext cx="734930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 искажения: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вариант 2 – доходный подход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215144"/>
              </p:ext>
            </p:extLst>
          </p:nvPr>
        </p:nvGraphicFramePr>
        <p:xfrm>
          <a:off x="371613" y="1460672"/>
          <a:ext cx="8451752" cy="5030844"/>
        </p:xfrm>
        <a:graphic>
          <a:graphicData uri="http://schemas.openxmlformats.org/drawingml/2006/table">
            <a:tbl>
              <a:tblPr/>
              <a:tblGrid>
                <a:gridCol w="3575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52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52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52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52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520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59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9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Темп роста арендной платы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Цепной индекс удорожания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арендной платы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10 000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12 705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13 340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Общая площадь, кв.м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ПВД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2 750 000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3 025 000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3 176 250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3 335 063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Недозагрузка,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ДВД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2 250 000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2 475 000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2 722 500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2 858 625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3 001 556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Удельные операционные расходы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1 650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1 815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1 906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Операционные расходы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412 500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453 750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476 438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500 259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1 875 000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2 062 500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2 268 750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2 382 188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2 501 297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дисконтирования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Коэффициент капитализации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Дисконтный множитель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0,928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0,690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0,552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Текущая стоимость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1 740 894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1 650 848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1 565 459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1 417 010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7 674 689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Рыночная стоимость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14 049 000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892634" y="2006931"/>
            <a:ext cx="3930731" cy="38001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05003" y="2610591"/>
            <a:ext cx="987632" cy="38001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05003" y="4073237"/>
            <a:ext cx="987632" cy="38001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905002" y="4987637"/>
            <a:ext cx="1082635" cy="38001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835733" y="5284522"/>
            <a:ext cx="987632" cy="38001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905003" y="3481038"/>
            <a:ext cx="4918362" cy="38001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84D2FD0F-1F25-459C-8820-58319C24E938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858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0699" y="-9661"/>
            <a:ext cx="734930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 искажения: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вариант 2 – создание стоимости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862838"/>
              </p:ext>
            </p:extLst>
          </p:nvPr>
        </p:nvGraphicFramePr>
        <p:xfrm>
          <a:off x="273139" y="1365672"/>
          <a:ext cx="8734380" cy="5326776"/>
        </p:xfrm>
        <a:graphic>
          <a:graphicData uri="http://schemas.openxmlformats.org/drawingml/2006/table">
            <a:tbl>
              <a:tblPr/>
              <a:tblGrid>
                <a:gridCol w="35150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94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9855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59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9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Темп роста арендной платы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Цепной индекс удорожания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арендной платы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11 000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13 310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14 641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Общая площадь, кв.м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ПВД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2 750 000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3 025 000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3 327 500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3 660 250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4 026 275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Недозагрузка,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ДВД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2 475 000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2 798 125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3 161 125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3 477 238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3 824 961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Удельные операционные расходы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1 200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Операционные расходы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363 000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399 300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439 230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2 175 000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2 468 125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2 798 125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3 077 938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3 385 731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дисконтирования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Коэффициент капитализации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Дисконтный множитель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Текущая стоимость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2 028 198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2 001 338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1 972 979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1 887 198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13 827 163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Рыночная стоимость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21 717 000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+ 55%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(возросла</a:t>
                      </a:r>
                      <a:r>
                        <a:rPr lang="ru-RU" sz="1800" b="0" i="0" u="none" strike="noStrike" kern="1200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в</a:t>
                      </a:r>
                      <a:r>
                        <a:rPr lang="en-US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 1,55 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раза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6DE5F17-92E9-420B-86A4-69FDE561B3D9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408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2006030" y="-24"/>
            <a:ext cx="7137970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Методическая основа доклада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4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Прямоугольник 99"/>
          <p:cNvSpPr/>
          <p:nvPr/>
        </p:nvSpPr>
        <p:spPr>
          <a:xfrm>
            <a:off x="8460432" y="836712"/>
            <a:ext cx="648072" cy="2824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" name="Picture 4" descr="ÐÐ°ÑÑÐ¸Ð½ÐºÐ¸ Ð¿Ð¾ Ð·Ð°Ð¿ÑÐ¾ÑÑ Ð.Ð. ÐÐ°Ð¼Ð¸Ð½ÑÐºÐ¸Ð¹, Ð.Ð. ÐÐ»ÑÐ¸Ð½, Ð.Ð. ÐÐµÐ±ÐµÐ´Ð¸Ð½ÑÐºÐ¸Ð¹ Ð¸ Ð´Ñ. Ð­ÐºÑÐ¿ÐµÑÑÐ¸Ð·Ð° Ð¾ÑÑÐµÑÐ¾Ð² Ð¾Ð± Ð¾ÑÐµÐ½ÐºÐµ: Ð£ÑÐµÐ±Ð½Ð¸Ðº. 2-Ðµ Ð¸Ð·Ð´Ð°Ð½Ð¸Ðµ.">
            <a:extLst>
              <a:ext uri="{FF2B5EF4-FFF2-40B4-BE49-F238E27FC236}">
                <a16:creationId xmlns:a16="http://schemas.microsoft.com/office/drawing/2014/main" xmlns="" id="{02B2D3B0-ED07-49F1-9115-5D1B6D1A9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47" y="2120126"/>
            <a:ext cx="1152348" cy="159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BC6AFF13-138C-4CAF-B57F-FA7CB8AAC484}"/>
              </a:ext>
            </a:extLst>
          </p:cNvPr>
          <p:cNvSpPr txBox="1">
            <a:spLocks/>
          </p:cNvSpPr>
          <p:nvPr/>
        </p:nvSpPr>
        <p:spPr>
          <a:xfrm>
            <a:off x="67545" y="4437112"/>
            <a:ext cx="8730639" cy="2207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/>
              <a:t>А.В. Каминский, М.О. Ильин,</a:t>
            </a:r>
            <a:br>
              <a:rPr lang="ru-RU" sz="2000" dirty="0"/>
            </a:br>
            <a:r>
              <a:rPr lang="ru-RU" sz="2000" dirty="0"/>
              <a:t>В.И. Лебединский и др. </a:t>
            </a:r>
            <a:r>
              <a:rPr lang="ru-RU" sz="2000" b="1" dirty="0"/>
              <a:t>Экспертиза отчетов об оценке: Учебник. 2-е издание. </a:t>
            </a:r>
            <a:r>
              <a:rPr lang="ru-RU" sz="2000" dirty="0"/>
              <a:t>– М.: Компания «Про-Аппрайзер», 2015. – 272 с.</a:t>
            </a:r>
          </a:p>
        </p:txBody>
      </p:sp>
      <p:pic>
        <p:nvPicPr>
          <p:cNvPr id="13" name="Picture 2" descr="http://qrcoder.ru/code/?https%3A%2F%2Fsrosovet.ru%2Finspection%2FMetodologija_ekspertizy%2FUchebnik_po_ekspertize%2F&amp;4&amp;0">
            <a:extLst>
              <a:ext uri="{FF2B5EF4-FFF2-40B4-BE49-F238E27FC236}">
                <a16:creationId xmlns:a16="http://schemas.microsoft.com/office/drawing/2014/main" xmlns="" id="{26669727-5BEE-4FFB-A71B-21F0FF3D9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889" y="2060848"/>
            <a:ext cx="1651111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6941561-708A-4157-9D63-2A20A1CE7DE3}"/>
              </a:ext>
            </a:extLst>
          </p:cNvPr>
          <p:cNvSpPr/>
          <p:nvPr/>
        </p:nvSpPr>
        <p:spPr>
          <a:xfrm>
            <a:off x="476306" y="5661248"/>
            <a:ext cx="8275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https://srosovet.ru/downloads/exp_book.pdf</a:t>
            </a:r>
          </a:p>
        </p:txBody>
      </p:sp>
    </p:spTree>
    <p:extLst>
      <p:ext uri="{BB962C8B-B14F-4D97-AF65-F5344CB8AC3E}">
        <p14:creationId xmlns:p14="http://schemas.microsoft.com/office/powerpoint/2010/main" val="26380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0699" y="-9661"/>
            <a:ext cx="734930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 искажения: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вариант 2 – уничтожение стоимости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87358"/>
              </p:ext>
            </p:extLst>
          </p:nvPr>
        </p:nvGraphicFramePr>
        <p:xfrm>
          <a:off x="273139" y="1365672"/>
          <a:ext cx="8734380" cy="5326776"/>
        </p:xfrm>
        <a:graphic>
          <a:graphicData uri="http://schemas.openxmlformats.org/drawingml/2006/table">
            <a:tbl>
              <a:tblPr/>
              <a:tblGrid>
                <a:gridCol w="35150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94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9855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59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9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год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Темп роста арендной платы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Цепной индекс удорожания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арендной платы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9 000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9 900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10 395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10 915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11 460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Общая площадь, кв.м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ПВД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2 250 000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2 475 000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2 598 750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2 728 688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2 865 122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Недозагрузка,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ДВД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1 912 500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2 103 750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2 208 938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2 319 384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2 435 354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Удельные операционные расходы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1 700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Операционные расходы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467 500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490 875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515 419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541 190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1 487 500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1 636 250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1 718 063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1 803 966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1 894 164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дисконтирования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Коэффициент капитализации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Дисконтный множитель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Текущая стоимость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1 375 194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1 292 918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1 160 311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1 041 304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5 320 109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Рыночная стоимость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10 190 000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95932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baseline="0" dirty="0">
                          <a:solidFill>
                            <a:srgbClr val="FF0000"/>
                          </a:solidFill>
                          <a:latin typeface="Calibri"/>
                        </a:rPr>
                        <a:t>– 27</a:t>
                      </a:r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%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уменьшилась в</a:t>
                      </a:r>
                      <a:r>
                        <a:rPr lang="en-US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 1,38 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раза</a:t>
                      </a:r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pic>
        <p:nvPicPr>
          <p:cNvPr id="13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17C5B8CB-DD96-4837-A7FB-02AC1A1661AF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929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0699" y="-9661"/>
            <a:ext cx="734930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 искажения:</a:t>
            </a:r>
            <a:b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вариант 3 – затратный подход к оценке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880011"/>
              </p:ext>
            </p:extLst>
          </p:nvPr>
        </p:nvGraphicFramePr>
        <p:xfrm>
          <a:off x="198389" y="1772820"/>
          <a:ext cx="7109915" cy="4752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06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90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02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08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Calibri" pitchFamily="34" charset="0"/>
                        </a:rPr>
                        <a:t>Параметр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Calibri" pitchFamily="34" charset="0"/>
                        </a:rPr>
                        <a:t>Значение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Calibri" pitchFamily="34" charset="0"/>
                        </a:rPr>
                        <a:t>Комментарий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Объем надземной части (магазин), </a:t>
                      </a:r>
                      <a:r>
                        <a:rPr lang="ru-RU" sz="1800" u="none" strike="noStrike" dirty="0" err="1">
                          <a:effectLst/>
                          <a:latin typeface="Calibri" pitchFamily="34" charset="0"/>
                        </a:rPr>
                        <a:t>куб.м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29 500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0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Объем подземной части (паркинг), </a:t>
                      </a:r>
                      <a:r>
                        <a:rPr lang="ru-RU" sz="1800" u="none" strike="noStrike" dirty="0" err="1">
                          <a:effectLst/>
                          <a:latin typeface="Calibri" pitchFamily="34" charset="0"/>
                        </a:rPr>
                        <a:t>куб.м</a:t>
                      </a:r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>
                          <a:effectLst/>
                          <a:latin typeface="Calibri" pitchFamily="34" charset="0"/>
                        </a:rPr>
                        <a:t>44 400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Затраты на замещение надземной части, руб./</a:t>
                      </a:r>
                      <a:r>
                        <a:rPr lang="ru-RU" sz="1800" u="none" strike="noStrike" dirty="0" err="1">
                          <a:effectLst/>
                          <a:latin typeface="Calibri" pitchFamily="34" charset="0"/>
                        </a:rPr>
                        <a:t>куб.м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5 073,03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Ко-Инвест 2007;</a:t>
                      </a:r>
                    </a:p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ОЗ.8.3.035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1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Затраты на замещение подземной части, руб./</a:t>
                      </a:r>
                      <a:r>
                        <a:rPr lang="ru-RU" sz="1800" u="none" strike="noStrike" dirty="0" err="1">
                          <a:effectLst/>
                          <a:latin typeface="Calibri" pitchFamily="34" charset="0"/>
                        </a:rPr>
                        <a:t>куб.м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2 092,07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Ко-Инвест 2007;</a:t>
                      </a:r>
                    </a:p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ОЗ.9.3.088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1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Затраты на замещение комплекса в уровне цен 2007 года, </a:t>
                      </a:r>
                      <a:r>
                        <a:rPr lang="ru-RU" sz="1800" u="none" strike="noStrike" dirty="0" err="1">
                          <a:effectLst/>
                          <a:latin typeface="Calibri" pitchFamily="34" charset="0"/>
                        </a:rPr>
                        <a:t>тыс.руб</a:t>
                      </a:r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242 542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1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  <a:latin typeface="Calibri" pitchFamily="34" charset="0"/>
                        </a:rPr>
                        <a:t>Индекс пересчета в уровень цен на дату оценки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1,813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Госкомстат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0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  <a:latin typeface="Calibri" pitchFamily="34" charset="0"/>
                        </a:rPr>
                        <a:t>Коэффициент, учитывающий НДС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1,18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91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Затраты на подключение к инженерным коммуникациям, </a:t>
                      </a:r>
                      <a:r>
                        <a:rPr lang="ru-RU" sz="1800" u="none" strike="noStrike" dirty="0" err="1">
                          <a:effectLst/>
                          <a:latin typeface="Calibri" pitchFamily="34" charset="0"/>
                        </a:rPr>
                        <a:t>тыс.руб</a:t>
                      </a:r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36 000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91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  <a:latin typeface="Calibri" pitchFamily="34" charset="0"/>
                        </a:rPr>
                        <a:t>Итого затраты на замещение с учетом НДС, тыс.руб.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554 880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658184" y="5023068"/>
            <a:ext cx="1078302" cy="62110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658184" y="2889480"/>
            <a:ext cx="1078302" cy="62110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7658184" y="2348880"/>
            <a:ext cx="1078302" cy="540600"/>
          </a:xfrm>
          <a:prstGeom prst="triangl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05784" y="4269515"/>
            <a:ext cx="138669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01D10FD9-9289-4FC3-AB95-6E4DEFADAF43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43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1.66667E-6 0.1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0.106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0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106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08504" cy="272415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Вопрос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II.</a:t>
            </a:r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Методология выявления нарушений</a:t>
            </a:r>
            <a:b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 </a:t>
            </a:r>
            <a:r>
              <a:rPr lang="ru-RU" sz="3600" b="1" smtClean="0">
                <a:solidFill>
                  <a:srgbClr val="0070C0"/>
                </a:solidFill>
                <a:latin typeface="Calibri" panose="020F0502020204030204" pitchFamily="34" charset="0"/>
              </a:rPr>
              <a:t>определении стоимости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3027C59-171E-4C91-B11A-23C68332FEDB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66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0699" y="-9661"/>
            <a:ext cx="7349307" cy="75143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Пример проверки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описания объекта оценки на предмет соответствия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требованию существенности</a:t>
            </a:r>
            <a:endParaRPr lang="ru-RU" sz="20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9385" y="1412776"/>
            <a:ext cx="7879872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3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1484784"/>
            <a:ext cx="71339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Вертикальный анализ ЦОП – проверка учета в отчете всех существенных ценообразующих параметров объекта оценки.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Все ли существенные ценообразующие параметры объекта оценки учтены? Приведено их описание? Из анализа рынка понятно их влияние?</a:t>
            </a:r>
          </a:p>
          <a:p>
            <a:pPr algn="just"/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just"/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Горизонтальный анализ ЦОП – проверка сопоставимости учета конкретного ЦОП во всех примененных в отчете подходах к оценке или в расчетах после согласования результатов.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Соотносится ли учет конкретного ЦОП при применении конкретного подхода к оценке с тем, как он был учтен в других подходах или корректировках после согласования результатов?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0699" y="-9662"/>
            <a:ext cx="7349307" cy="1278417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Горизонтальный и вертикальный анализ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cxnSp>
        <p:nvCxnSpPr>
          <p:cNvPr id="22" name="Прямая со стрелкой 21"/>
          <p:cNvCxnSpPr>
            <a:cxnSpLocks/>
          </p:cNvCxnSpPr>
          <p:nvPr/>
        </p:nvCxnSpPr>
        <p:spPr>
          <a:xfrm>
            <a:off x="231336" y="5445224"/>
            <a:ext cx="1401987" cy="0"/>
          </a:xfrm>
          <a:prstGeom prst="straightConnector1">
            <a:avLst/>
          </a:prstGeom>
          <a:ln w="44450">
            <a:solidFill>
              <a:srgbClr val="00B050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cxnSpLocks/>
          </p:cNvCxnSpPr>
          <p:nvPr/>
        </p:nvCxnSpPr>
        <p:spPr>
          <a:xfrm flipV="1">
            <a:off x="812667" y="1988840"/>
            <a:ext cx="0" cy="1144051"/>
          </a:xfrm>
          <a:prstGeom prst="straightConnector1">
            <a:avLst/>
          </a:prstGeom>
          <a:ln w="44450">
            <a:solidFill>
              <a:srgbClr val="00B050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03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098598"/>
            <a:ext cx="9108000" cy="35707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0699" y="-9662"/>
            <a:ext cx="7349307" cy="751433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Матрица ГВ-анализа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834875"/>
            <a:ext cx="2160000" cy="9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92120" y="1834875"/>
            <a:ext cx="2160000" cy="9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1845144"/>
            <a:ext cx="2160000" cy="9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19452" y="2001034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 анализе НЭИ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5916" y="1988840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 подходах к оценке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14058" y="1837273"/>
            <a:ext cx="1764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 расчетах после согласования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39972" y="940842"/>
            <a:ext cx="262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учета ЦОП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231620" y="1340952"/>
            <a:ext cx="486066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572000" y="1340951"/>
            <a:ext cx="120" cy="360000"/>
          </a:xfrm>
          <a:prstGeom prst="line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092280" y="1340950"/>
            <a:ext cx="540000" cy="360000"/>
          </a:xfrm>
          <a:prstGeom prst="line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691680" y="1340950"/>
            <a:ext cx="539940" cy="360001"/>
          </a:xfrm>
          <a:prstGeom prst="line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61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2006030" y="-27384"/>
            <a:ext cx="71379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Пример матрицы ГВ-анализа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955408"/>
              </p:ext>
            </p:extLst>
          </p:nvPr>
        </p:nvGraphicFramePr>
        <p:xfrm>
          <a:off x="107504" y="751591"/>
          <a:ext cx="8928992" cy="6113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6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78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78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6327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2534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2665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№ п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Ценообразующий параметр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Способ учета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3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анализ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НЭИ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затратный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подход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сравнительный подход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доходный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подход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расчеты после согласования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19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193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Большая величина (~50%) износа здания, в котором расположен один из элементов объекта оценки (помещение)</a:t>
                      </a: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НЭИ – 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снос здания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учтен</a:t>
                      </a:r>
                    </a:p>
                    <a:p>
                      <a:pPr algn="ctr"/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(метод срока жизни)</a:t>
                      </a: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учтен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(подбор аналогов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 сопоставимом состоянии, корректировка)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учтен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(подбор аналогов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 сопоставимом состоянии, корректировка)</a:t>
                      </a: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дополнительный учет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 требуется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6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Наличие обременения в виде долгосрочного договора аренды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НЭИ – текущее использование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 учтен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 учтен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не учтен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учтен в виде итоговой корректировки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дисконтир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к дате оценки разница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 рыночной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и договорной арендной плате)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818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1930"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Депрессивный рынок в районе расположения объекта оценки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НЭИ – текущее использование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не учтен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(стоимость прав на земельный участок + затраты на замещение – физический износ)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учтен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(подбор аналогов с сопоставимым местом расположением)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учтен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(подбор аналогов с сопоставимым местом расположением)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дополнительный учет не проводился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9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1295" defTabSz="9667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Особенности входной группы</a:t>
                      </a:r>
                    </a:p>
                    <a:p>
                      <a:pPr marR="201295" defTabSz="9667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(в оцениваемых торговых помещениях нет отдельного входа, а общая проходная имеет строгий режим)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фактор в отчете не учтен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36767" marR="367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cxnSp>
        <p:nvCxnSpPr>
          <p:cNvPr id="8" name="Прямая со стрелкой 7"/>
          <p:cNvCxnSpPr>
            <a:cxnSpLocks/>
          </p:cNvCxnSpPr>
          <p:nvPr/>
        </p:nvCxnSpPr>
        <p:spPr>
          <a:xfrm>
            <a:off x="4892675" y="5589240"/>
            <a:ext cx="3951694" cy="0"/>
          </a:xfrm>
          <a:prstGeom prst="straightConnector1">
            <a:avLst/>
          </a:prstGeom>
          <a:noFill/>
          <a:ln w="44450" cap="flat" cmpd="sng" algn="ctr">
            <a:solidFill>
              <a:srgbClr val="FF0000"/>
            </a:solidFill>
            <a:prstDash val="solid"/>
            <a:tailEnd type="arrow" w="med" len="lg"/>
          </a:ln>
          <a:effectLst/>
        </p:spPr>
      </p:cxnSp>
      <p:cxnSp>
        <p:nvCxnSpPr>
          <p:cNvPr id="10" name="Прямая со стрелкой 9"/>
          <p:cNvCxnSpPr>
            <a:cxnSpLocks/>
          </p:cNvCxnSpPr>
          <p:nvPr/>
        </p:nvCxnSpPr>
        <p:spPr>
          <a:xfrm>
            <a:off x="2649747" y="2479782"/>
            <a:ext cx="6170725" cy="0"/>
          </a:xfrm>
          <a:prstGeom prst="straightConnector1">
            <a:avLst/>
          </a:prstGeom>
          <a:ln w="44450">
            <a:solidFill>
              <a:srgbClr val="00B050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>
          <a:xfrm>
            <a:off x="2411760" y="1543678"/>
            <a:ext cx="0" cy="4176464"/>
          </a:xfrm>
          <a:prstGeom prst="straightConnector1">
            <a:avLst/>
          </a:prstGeom>
          <a:noFill/>
          <a:ln w="44450" cap="flat" cmpd="sng" algn="ctr">
            <a:solidFill>
              <a:srgbClr val="0070C0"/>
            </a:solidFill>
            <a:prstDash val="solid"/>
            <a:tailEnd type="none"/>
          </a:ln>
          <a:effectLst/>
        </p:spPr>
      </p:cxnSp>
      <p:cxnSp>
        <p:nvCxnSpPr>
          <p:cNvPr id="14" name="Прямая со стрелкой 13"/>
          <p:cNvCxnSpPr>
            <a:cxnSpLocks/>
          </p:cNvCxnSpPr>
          <p:nvPr/>
        </p:nvCxnSpPr>
        <p:spPr>
          <a:xfrm>
            <a:off x="2649747" y="5589240"/>
            <a:ext cx="1189779" cy="0"/>
          </a:xfrm>
          <a:prstGeom prst="straightConnector1">
            <a:avLst/>
          </a:prstGeom>
          <a:ln w="44450"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cxnSpLocks/>
          </p:cNvCxnSpPr>
          <p:nvPr/>
        </p:nvCxnSpPr>
        <p:spPr>
          <a:xfrm>
            <a:off x="3923928" y="5589240"/>
            <a:ext cx="1152128" cy="0"/>
          </a:xfrm>
          <a:prstGeom prst="straightConnector1">
            <a:avLst/>
          </a:prstGeom>
          <a:ln w="44450">
            <a:solidFill>
              <a:srgbClr val="FF0000"/>
            </a:solidFill>
            <a:prstDash val="lg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cxnSpLocks/>
          </p:cNvCxnSpPr>
          <p:nvPr/>
        </p:nvCxnSpPr>
        <p:spPr>
          <a:xfrm>
            <a:off x="2411760" y="5432110"/>
            <a:ext cx="0" cy="1289050"/>
          </a:xfrm>
          <a:prstGeom prst="straightConnector1">
            <a:avLst/>
          </a:prstGeom>
          <a:noFill/>
          <a:ln w="44450" cap="flat" cmpd="sng" algn="ctr">
            <a:solidFill>
              <a:srgbClr val="0070C0"/>
            </a:solidFill>
            <a:prstDash val="lgDash"/>
            <a:tailEnd type="arrow"/>
          </a:ln>
          <a:effectLst/>
        </p:spPr>
      </p:cxnSp>
      <p:cxnSp>
        <p:nvCxnSpPr>
          <p:cNvPr id="18" name="Прямая со стрелкой 17"/>
          <p:cNvCxnSpPr>
            <a:cxnSpLocks/>
          </p:cNvCxnSpPr>
          <p:nvPr/>
        </p:nvCxnSpPr>
        <p:spPr>
          <a:xfrm>
            <a:off x="2649747" y="6512230"/>
            <a:ext cx="6170725" cy="0"/>
          </a:xfrm>
          <a:prstGeom prst="straightConnector1">
            <a:avLst/>
          </a:prstGeom>
          <a:noFill/>
          <a:ln w="44450" cap="flat" cmpd="sng" algn="ctr">
            <a:solidFill>
              <a:srgbClr val="FF0000"/>
            </a:solidFill>
            <a:prstDash val="lgDash"/>
            <a:tailEnd type="arrow" w="med" len="lg"/>
          </a:ln>
          <a:effectLst/>
        </p:spPr>
      </p:cxnSp>
      <p:cxnSp>
        <p:nvCxnSpPr>
          <p:cNvPr id="19" name="Прямая со стрелкой 18"/>
          <p:cNvCxnSpPr>
            <a:cxnSpLocks/>
          </p:cNvCxnSpPr>
          <p:nvPr/>
        </p:nvCxnSpPr>
        <p:spPr>
          <a:xfrm>
            <a:off x="2649747" y="4221088"/>
            <a:ext cx="6170725" cy="0"/>
          </a:xfrm>
          <a:prstGeom prst="straightConnector1">
            <a:avLst/>
          </a:prstGeom>
          <a:ln w="44450">
            <a:solidFill>
              <a:srgbClr val="00B050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2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36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2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48210" y="-99392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Проверка</a:t>
            </a:r>
            <a:b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на соответствие рынку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1547664" y="4459468"/>
            <a:ext cx="4176464" cy="0"/>
          </a:xfrm>
          <a:prstGeom prst="straightConnector1">
            <a:avLst/>
          </a:prstGeom>
          <a:ln w="6350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547664" y="4065319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рыночный диапазон цен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3650328" y="3442027"/>
            <a:ext cx="0" cy="36004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35896" y="3072695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объект типичный?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2411760" y="2731239"/>
            <a:ext cx="962" cy="1054907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83727" y="2361907"/>
            <a:ext cx="302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причина смещения понятна?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7812360" y="1919068"/>
            <a:ext cx="0" cy="1882999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5661474" y="4470266"/>
            <a:ext cx="2726950" cy="0"/>
          </a:xfrm>
          <a:prstGeom prst="line">
            <a:avLst/>
          </a:prstGeom>
          <a:ln w="25400">
            <a:solidFill>
              <a:srgbClr val="FF0000"/>
            </a:solidFill>
            <a:headEnd type="arrow" w="med" len="lg"/>
            <a:tailEnd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251520" y="4459468"/>
            <a:ext cx="18362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2" descr="http://www.komus.org/upload/medialibrary/6b3/%D1%87%D0%B5%D1%80%D0%BD%D1%8B%D0%B9%20%D1%8F%D1%89%D0%B8%D0%B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15816" y="5364226"/>
            <a:ext cx="1412215" cy="146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1691680" y="594115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</a:p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8082273" y="4474579"/>
            <a:ext cx="3209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С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5184068" y="1919068"/>
            <a:ext cx="2628292" cy="0"/>
          </a:xfrm>
          <a:prstGeom prst="straightConnector1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411760" y="2721947"/>
            <a:ext cx="3073337" cy="0"/>
          </a:xfrm>
          <a:prstGeom prst="straightConnector1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3650328" y="3442027"/>
            <a:ext cx="1929784" cy="1909"/>
          </a:xfrm>
          <a:prstGeom prst="straightConnector1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475656" y="4090099"/>
            <a:ext cx="4320480" cy="0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1560190" y="3946083"/>
            <a:ext cx="0" cy="460902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5724128" y="3946083"/>
            <a:ext cx="0" cy="431498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3622261" y="4610371"/>
            <a:ext cx="962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4644088" y="4674634"/>
            <a:ext cx="720000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 flipV="1">
            <a:off x="1945288" y="4674634"/>
            <a:ext cx="720000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246088" y="1529150"/>
            <a:ext cx="278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есть уникальные ЦОП?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37236" y="5394634"/>
            <a:ext cx="20162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прямое сопоставление данных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46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30" name="Рисунок 29" descr="C:\Users\Ильин МО\Desktop\Труды Макса\Учебник ЭОоО\Карикатуры\идеальный рынок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78497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9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948210" y="-99392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Проверка</a:t>
            </a:r>
            <a:b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на соответствие рынку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1763688" y="4315452"/>
            <a:ext cx="4176464" cy="0"/>
          </a:xfrm>
          <a:prstGeom prst="straightConnector1">
            <a:avLst/>
          </a:prstGeom>
          <a:ln w="6350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940152" y="2727342"/>
            <a:ext cx="0" cy="1362757"/>
          </a:xfrm>
          <a:prstGeom prst="straightConnector1">
            <a:avLst/>
          </a:prstGeom>
          <a:ln w="25400">
            <a:solidFill>
              <a:srgbClr val="0070C0"/>
            </a:solidFill>
            <a:tailEnd type="arrow" w="med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763688" y="2727342"/>
            <a:ext cx="0" cy="1362757"/>
          </a:xfrm>
          <a:prstGeom prst="straightConnector1">
            <a:avLst/>
          </a:prstGeom>
          <a:ln w="25400">
            <a:solidFill>
              <a:srgbClr val="0070C0"/>
            </a:solidFill>
            <a:tailEnd type="arrow" w="med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5877498" y="4326250"/>
            <a:ext cx="2366910" cy="0"/>
          </a:xfrm>
          <a:prstGeom prst="line">
            <a:avLst/>
          </a:prstGeom>
          <a:ln w="25400">
            <a:solidFill>
              <a:srgbClr val="FF0000"/>
            </a:solidFill>
            <a:headEnd type="arrow" w="med" len="lg"/>
            <a:tailEnd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467544" y="4315452"/>
            <a:ext cx="18362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812360" y="4330563"/>
            <a:ext cx="3209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С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71500" y="2720781"/>
            <a:ext cx="2520000" cy="0"/>
          </a:xfrm>
          <a:prstGeom prst="straightConnector1">
            <a:avLst/>
          </a:prstGeom>
          <a:ln w="25400">
            <a:solidFill>
              <a:srgbClr val="0070C0"/>
            </a:solidFill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5076056" y="2727343"/>
            <a:ext cx="2520000" cy="1908"/>
          </a:xfrm>
          <a:prstGeom prst="straightConnector1">
            <a:avLst/>
          </a:prstGeom>
          <a:ln w="25400">
            <a:solidFill>
              <a:srgbClr val="0070C0"/>
            </a:solidFill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3837025" y="4500210"/>
            <a:ext cx="962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116066" y="1785843"/>
            <a:ext cx="2408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верхний логический предел цен по соседним сегментам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9512" y="1785843"/>
            <a:ext cx="2408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нижний логический предел цен по соседним сегментам</a:t>
            </a:r>
          </a:p>
        </p:txBody>
      </p:sp>
      <p:pic>
        <p:nvPicPr>
          <p:cNvPr id="44" name="Picture 2" descr="http://www.komus.org/upload/medialibrary/6b3/%D1%87%D0%B5%D1%80%D0%BD%D1%8B%D0%B9%20%D1%8F%D1%89%D0%B8%D0%B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9785" y="5364226"/>
            <a:ext cx="1412215" cy="146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259632" y="587727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</a:p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80112" y="5457998"/>
            <a:ext cx="2580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косвенное сопоставление данных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46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76" y="1916832"/>
            <a:ext cx="9132124" cy="272415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Вопрос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I.</a:t>
            </a:r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Инструменты искажения стоимости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1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761612"/>
              </p:ext>
            </p:extLst>
          </p:nvPr>
        </p:nvGraphicFramePr>
        <p:xfrm>
          <a:off x="107504" y="1412776"/>
          <a:ext cx="3960440" cy="5426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9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36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5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Действие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Проверка входных данных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Проверка результатов расчета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 соответствие рыночным данным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5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Проверка выявленной зависимости на соответствие зависимостям, типичным для аналогичных ситуаций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Проверка модели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 соответствие требованиям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и статистическим критериям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4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Проверка устойчивости модели</a:t>
                      </a: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Формирование мнения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о погрешности модели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44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Формирование позиции относительно обоснованности и целесообразности применения проанализированной модели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1936" marR="2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>
            <a:off x="6412040" y="1484832"/>
            <a:ext cx="0" cy="828000"/>
          </a:xfrm>
          <a:prstGeom prst="straightConnector1">
            <a:avLst/>
          </a:prstGeom>
          <a:ln w="5080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738024" y="3213025"/>
            <a:ext cx="3240000" cy="7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endParaRPr lang="ru-RU" sz="2400" b="1" baseline="30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8024" y="4653184"/>
            <a:ext cx="3240000" cy="7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∆</a:t>
            </a:r>
            <a:endParaRPr lang="ru-RU" sz="2400" b="1" baseline="30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8024" y="3933104"/>
            <a:ext cx="3240000" cy="7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устойчивость</a:t>
            </a:r>
            <a:endParaRPr lang="ru-RU" sz="2400" b="1" baseline="30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387498" y="5553376"/>
            <a:ext cx="0" cy="828000"/>
          </a:xfrm>
          <a:prstGeom prst="straightConnector1">
            <a:avLst/>
          </a:prstGeom>
          <a:ln w="5080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8123893" y="2020246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608600" y="1825667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8608600" y="1788579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8128450" y="5661272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605308" y="5476606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8" name="Овал 17"/>
          <p:cNvSpPr/>
          <p:nvPr/>
        </p:nvSpPr>
        <p:spPr>
          <a:xfrm>
            <a:off x="8596266" y="5445272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8131742" y="2852960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608600" y="2668294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8599558" y="2636960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8136680" y="3573040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613538" y="3388374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26" name="Овал 25"/>
          <p:cNvSpPr/>
          <p:nvPr/>
        </p:nvSpPr>
        <p:spPr>
          <a:xfrm>
            <a:off x="8604496" y="3357040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8123893" y="5013248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600751" y="4828582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29" name="Овал 28"/>
          <p:cNvSpPr/>
          <p:nvPr/>
        </p:nvSpPr>
        <p:spPr>
          <a:xfrm>
            <a:off x="8591709" y="4797248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8099875" y="6453360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596266" y="6278082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32" name="Овал 31"/>
          <p:cNvSpPr/>
          <p:nvPr/>
        </p:nvSpPr>
        <p:spPr>
          <a:xfrm>
            <a:off x="8588731" y="6237360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6200000">
            <a:off x="3061732" y="3787189"/>
            <a:ext cx="287779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i="1" dirty="0">
                <a:solidFill>
                  <a:srgbClr val="0070C0"/>
                </a:solidFill>
                <a:latin typeface="Calibri" panose="020F0502020204030204" pitchFamily="34" charset="0"/>
              </a:rPr>
              <a:t>эконометрическая модель</a:t>
            </a: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Заголовок 1"/>
          <p:cNvSpPr txBox="1">
            <a:spLocks/>
          </p:cNvSpPr>
          <p:nvPr/>
        </p:nvSpPr>
        <p:spPr>
          <a:xfrm>
            <a:off x="1954003" y="-81670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Алгоритм проверки эконометрических моделей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38024" y="2493024"/>
            <a:ext cx="3240000" cy="7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sym typeface="Symbol"/>
              </a:rPr>
              <a:t>зависимость  рынок</a:t>
            </a:r>
            <a:endParaRPr lang="ru-RU" sz="2400" b="1" baseline="30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72025" y="1425720"/>
            <a:ext cx="1600175" cy="491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1600" i="1" dirty="0">
                <a:solidFill>
                  <a:srgbClr val="0070C0"/>
                </a:solidFill>
                <a:latin typeface="Calibri" panose="020F0502020204030204" pitchFamily="34" charset="0"/>
              </a:rPr>
              <a:t>входные данные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16016" y="6087193"/>
            <a:ext cx="1600175" cy="2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1600" i="1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8136680" y="4293168"/>
            <a:ext cx="36004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613538" y="4108502"/>
            <a:ext cx="4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44" name="Овал 43"/>
          <p:cNvSpPr/>
          <p:nvPr/>
        </p:nvSpPr>
        <p:spPr>
          <a:xfrm>
            <a:off x="8604496" y="4077168"/>
            <a:ext cx="432000" cy="432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508329" y="1412824"/>
            <a:ext cx="1600175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1600" i="1" dirty="0">
                <a:solidFill>
                  <a:srgbClr val="0070C0"/>
                </a:solidFill>
                <a:latin typeface="Calibri" panose="020F0502020204030204" pitchFamily="34" charset="0"/>
              </a:rPr>
              <a:t>шаг алгоритма</a:t>
            </a:r>
          </a:p>
        </p:txBody>
      </p:sp>
      <p:sp>
        <p:nvSpPr>
          <p:cNvPr id="4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40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82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Заголовок 1"/>
          <p:cNvSpPr txBox="1">
            <a:spLocks/>
          </p:cNvSpPr>
          <p:nvPr/>
        </p:nvSpPr>
        <p:spPr>
          <a:xfrm>
            <a:off x="1948210" y="-99392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Проверка качества</a:t>
            </a:r>
            <a:b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исходных данных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45" name="Рисунок 4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556" y="1412776"/>
            <a:ext cx="7992888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07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Заголовок 1"/>
          <p:cNvSpPr txBox="1">
            <a:spLocks/>
          </p:cNvSpPr>
          <p:nvPr/>
        </p:nvSpPr>
        <p:spPr>
          <a:xfrm>
            <a:off x="1948210" y="0"/>
            <a:ext cx="7232302" cy="741771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Анализ устойчивости модели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115616" y="6381328"/>
            <a:ext cx="734481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208404" y="638132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01936" y="155679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С</a:t>
            </a:r>
            <a:r>
              <a:rPr lang="ru-RU" sz="2800" b="1" baseline="-25000" dirty="0"/>
              <a:t>уд</a:t>
            </a:r>
          </a:p>
        </p:txBody>
      </p:sp>
      <p:sp>
        <p:nvSpPr>
          <p:cNvPr id="16" name="Овал 15"/>
          <p:cNvSpPr/>
          <p:nvPr/>
        </p:nvSpPr>
        <p:spPr>
          <a:xfrm>
            <a:off x="2929129" y="4368681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720808" y="3861068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432389" y="4458681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981462" y="3355567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584050" y="5578384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940152" y="5214880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755991" y="4875220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130072" y="5055220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442246" y="4965220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739773" y="3032936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365616" y="3447399"/>
            <a:ext cx="180000" cy="18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 стрелкой 39"/>
          <p:cNvCxnSpPr/>
          <p:nvPr/>
        </p:nvCxnSpPr>
        <p:spPr>
          <a:xfrm flipV="1">
            <a:off x="1115616" y="1700808"/>
            <a:ext cx="0" cy="468052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4761121" y="3822749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596336" y="5451036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399713" y="2423567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90575" y="1601505"/>
            <a:ext cx="62418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Проверяются аналоги с минимальной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 максимальной величиной ЦОП, а также с величиной ЦОП,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существенно отличной от соседних объектов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 выборке (выбросы)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13836" y="2555612"/>
            <a:ext cx="551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min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405915" y="5541036"/>
            <a:ext cx="589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max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83049" y="3999349"/>
            <a:ext cx="93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выброс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53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3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Заголовок 1"/>
          <p:cNvSpPr txBox="1">
            <a:spLocks/>
          </p:cNvSpPr>
          <p:nvPr/>
        </p:nvSpPr>
        <p:spPr>
          <a:xfrm>
            <a:off x="1948210" y="-99392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Погрешность</a:t>
            </a:r>
            <a:b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расчетной модели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3964313"/>
            <a:ext cx="2340000" cy="2893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821" y="1070708"/>
            <a:ext cx="2340000" cy="2893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03848" y="1988840"/>
            <a:ext cx="5779507" cy="380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292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48210" y="-99392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Проверка достаточности выявленных нарушений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xmlns="" id="{0688D551-C002-44F3-B73A-667DA31F485F}"/>
              </a:ext>
            </a:extLst>
          </p:cNvPr>
          <p:cNvCxnSpPr/>
          <p:nvPr/>
        </p:nvCxnSpPr>
        <p:spPr>
          <a:xfrm flipV="1">
            <a:off x="561615" y="1743462"/>
            <a:ext cx="0" cy="4274288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498E3A14-13AF-49C2-850B-138A986CC786}"/>
              </a:ext>
            </a:extLst>
          </p:cNvPr>
          <p:cNvCxnSpPr>
            <a:cxnSpLocks/>
          </p:cNvCxnSpPr>
          <p:nvPr/>
        </p:nvCxnSpPr>
        <p:spPr>
          <a:xfrm>
            <a:off x="457197" y="4110026"/>
            <a:ext cx="7965831" cy="0"/>
          </a:xfrm>
          <a:prstGeom prst="line">
            <a:avLst/>
          </a:prstGeom>
          <a:ln w="2222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945F4254-AC67-4321-BEDD-6BFAC6A50A06}"/>
              </a:ext>
            </a:extLst>
          </p:cNvPr>
          <p:cNvSpPr/>
          <p:nvPr/>
        </p:nvSpPr>
        <p:spPr>
          <a:xfrm>
            <a:off x="1333500" y="1857940"/>
            <a:ext cx="1223926" cy="41563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Calibri" panose="020F0502020204030204" pitchFamily="34" charset="0"/>
              </a:rPr>
              <a:t>ЗП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4ACC056-B02C-4D15-88B5-16C6118D5CE8}"/>
              </a:ext>
            </a:extLst>
          </p:cNvPr>
          <p:cNvSpPr/>
          <p:nvPr/>
        </p:nvSpPr>
        <p:spPr>
          <a:xfrm>
            <a:off x="3721100" y="4778888"/>
            <a:ext cx="1223927" cy="12354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Calibri" panose="020F0502020204030204" pitchFamily="34" charset="0"/>
              </a:rPr>
              <a:t>СП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C1BDDAF8-FD14-4507-8B21-95AB4AED30AE}"/>
              </a:ext>
            </a:extLst>
          </p:cNvPr>
          <p:cNvSpPr/>
          <p:nvPr/>
        </p:nvSpPr>
        <p:spPr>
          <a:xfrm>
            <a:off x="6350000" y="5109096"/>
            <a:ext cx="1130300" cy="9052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Calibri" panose="020F0502020204030204" pitchFamily="34" charset="0"/>
              </a:rPr>
              <a:t>ДП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C2570E57-350D-405A-B18C-6EA1388D3D74}"/>
              </a:ext>
            </a:extLst>
          </p:cNvPr>
          <p:cNvCxnSpPr>
            <a:cxnSpLocks/>
            <a:stCxn id="28" idx="0"/>
          </p:cNvCxnSpPr>
          <p:nvPr/>
        </p:nvCxnSpPr>
        <p:spPr>
          <a:xfrm>
            <a:off x="1945463" y="1857940"/>
            <a:ext cx="0" cy="224866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xmlns="" id="{2CAA64F7-3B21-414A-A216-BDF988EFAD72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4333063" y="4093909"/>
            <a:ext cx="0" cy="68497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689F14E1-2B77-46EE-AEEE-45A0B7E1AF56}"/>
              </a:ext>
            </a:extLst>
          </p:cNvPr>
          <p:cNvCxnSpPr>
            <a:cxnSpLocks/>
          </p:cNvCxnSpPr>
          <p:nvPr/>
        </p:nvCxnSpPr>
        <p:spPr>
          <a:xfrm flipV="1">
            <a:off x="565154" y="6017750"/>
            <a:ext cx="8033720" cy="3538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F49EBB8F-3C6A-4C7A-8D89-D4FE58C41C0E}"/>
              </a:ext>
            </a:extLst>
          </p:cNvPr>
          <p:cNvCxnSpPr>
            <a:cxnSpLocks/>
          </p:cNvCxnSpPr>
          <p:nvPr/>
        </p:nvCxnSpPr>
        <p:spPr>
          <a:xfrm flipV="1">
            <a:off x="6911163" y="4111492"/>
            <a:ext cx="0" cy="10152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21B2720-5599-4F13-A1EB-6BCEA5DA92F4}"/>
              </a:ext>
            </a:extLst>
          </p:cNvPr>
          <p:cNvSpPr txBox="1"/>
          <p:nvPr/>
        </p:nvSpPr>
        <p:spPr>
          <a:xfrm>
            <a:off x="2856900" y="1736326"/>
            <a:ext cx="2952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Calibri" panose="020F0502020204030204" pitchFamily="34" charset="0"/>
              </a:rPr>
              <a:t>суммарное влияние выявленных нарушений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FF64179A-1C9A-4439-B082-EE8D30BB5217}"/>
              </a:ext>
            </a:extLst>
          </p:cNvPr>
          <p:cNvCxnSpPr/>
          <p:nvPr/>
        </p:nvCxnSpPr>
        <p:spPr>
          <a:xfrm>
            <a:off x="2771800" y="2444212"/>
            <a:ext cx="288032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EE2D2559-4866-4BEE-B834-69BF10F5EA35}"/>
              </a:ext>
            </a:extLst>
          </p:cNvPr>
          <p:cNvCxnSpPr>
            <a:cxnSpLocks/>
          </p:cNvCxnSpPr>
          <p:nvPr/>
        </p:nvCxnSpPr>
        <p:spPr>
          <a:xfrm flipV="1">
            <a:off x="1945463" y="2447629"/>
            <a:ext cx="826337" cy="534645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70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1620" y="3038053"/>
            <a:ext cx="6876764" cy="37753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48210" y="-99392"/>
            <a:ext cx="7232302" cy="12784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Проверка достаточности выявленных нарушений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124744"/>
            <a:ext cx="89289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Принцип №3 экспертизы: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 экспертном заключении должны быть указаны </a:t>
            </a:r>
            <a:r>
              <a:rPr lang="ru-RU" sz="2000" i="1" dirty="0">
                <a:solidFill>
                  <a:srgbClr val="0070C0"/>
                </a:solidFill>
                <a:latin typeface="Calibri" panose="020F0502020204030204" pitchFamily="34" charset="0"/>
              </a:rPr>
              <a:t>все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нарушения, содержащиеся в отчете об оценке.</a:t>
            </a:r>
          </a:p>
          <a:p>
            <a:pPr algn="just">
              <a:spcBef>
                <a:spcPts val="1200"/>
              </a:spcBef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Сущность метода: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во всех примененных в отчете об оценке подходах и методах оценки суммарная существенность выявленных нарушений должна соответствовать уровню искажения итоговой величины стоимости объекта оценки в рамках этого подхода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 метода.</a:t>
            </a:r>
          </a:p>
        </p:txBody>
      </p:sp>
      <p:sp>
        <p:nvSpPr>
          <p:cNvPr id="15" name="Овал 14"/>
          <p:cNvSpPr/>
          <p:nvPr/>
        </p:nvSpPr>
        <p:spPr>
          <a:xfrm>
            <a:off x="5292080" y="2996952"/>
            <a:ext cx="648072" cy="358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45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65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08504" cy="272415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Вопрос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III.</a:t>
            </a:r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Отдельные вопросы контроля качества определения стоимости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3027C59-171E-4C91-B11A-23C68332FEDB}"/>
              </a:ext>
            </a:extLst>
          </p:cNvPr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86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028126" y="11226"/>
            <a:ext cx="7115874" cy="769155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Табу в формулировках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93882FC-17C0-437A-B0B0-666AC2E2592A}"/>
              </a:ext>
            </a:extLst>
          </p:cNvPr>
          <p:cNvSpPr/>
          <p:nvPr/>
        </p:nvSpPr>
        <p:spPr>
          <a:xfrm>
            <a:off x="251520" y="1130300"/>
            <a:ext cx="8320879" cy="4813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Критика методологии.</a:t>
            </a: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Неконкретные замечания.</a:t>
            </a: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Избыточно категоричные замечания.</a:t>
            </a: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Замечания на вторичные ошибки, словно они первичные.</a:t>
            </a: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Свои расчеты стоимости.</a:t>
            </a: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Обороты:</a:t>
            </a:r>
          </a:p>
          <a:p>
            <a:pPr marL="714375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«непонятно», «неясно»;</a:t>
            </a:r>
          </a:p>
          <a:p>
            <a:pPr marL="714375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«писать»;</a:t>
            </a:r>
          </a:p>
          <a:p>
            <a:pPr marL="714375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«ошибочно»;</a:t>
            </a:r>
          </a:p>
          <a:p>
            <a:pPr marL="714375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 обоснованно».</a:t>
            </a:r>
          </a:p>
        </p:txBody>
      </p:sp>
      <p:pic>
        <p:nvPicPr>
          <p:cNvPr id="12290" name="Picture 2" descr="Картинки по запросу хочется в туалет">
            <a:extLst>
              <a:ext uri="{FF2B5EF4-FFF2-40B4-BE49-F238E27FC236}">
                <a16:creationId xmlns:a16="http://schemas.microsoft.com/office/drawing/2014/main" xmlns="" id="{1E19505C-2803-404D-9BA2-09A2164AE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82727"/>
            <a:ext cx="3076575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75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028126" y="11226"/>
            <a:ext cx="7115874" cy="769155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Контрольные вопросы перед выдачей заключения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BE7FBF2-7BC8-410E-898F-F46AE8190F13}"/>
              </a:ext>
            </a:extLst>
          </p:cNvPr>
          <p:cNvSpPr/>
          <p:nvPr/>
        </p:nvSpPr>
        <p:spPr>
          <a:xfrm>
            <a:off x="179512" y="1457376"/>
            <a:ext cx="8964488" cy="5296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каких условиях я не прав, а Оценщик прав? Найти «алиби» в отчете. 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как бы я действовал на месте Оценщика? 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хотел сказать? А что сказал? 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Понятно ли изложено? Доказаны ли все мои утверждения?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Оценщик будет отбиваться?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я нагло навязываю свою методологию?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меня обвинят в некомпетентности?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Выполнены ли все требования к замечаниям?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я думаю, что мои источники круче, чем то, что применил Оценщик?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оценщик-жулик (или даже заказчик) воспользуется моим замечанием?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оценщик-чайник воспримет замечание (и начнет его исправлять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слов/букв можно удалить без потери смысла?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 является ли эта ошибка следствием другой, первичной?</a:t>
            </a:r>
          </a:p>
        </p:txBody>
      </p:sp>
    </p:spTree>
    <p:extLst>
      <p:ext uri="{BB962C8B-B14F-4D97-AF65-F5344CB8AC3E}">
        <p14:creationId xmlns:p14="http://schemas.microsoft.com/office/powerpoint/2010/main" val="429487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07704" y="-24"/>
            <a:ext cx="72362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Классификация ошибок</a:t>
            </a:r>
            <a:b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 экспертизе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51520" y="1844824"/>
            <a:ext cx="4140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1.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Неверное понимание требований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ЗоОД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6016" y="1844824"/>
            <a:ext cx="4140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2.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Неверное понимание методологии оценки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1520" y="4293296"/>
            <a:ext cx="4140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3.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Неверное понимание рыночной конъюнктуры, специфики объекта оценки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88024" y="4293096"/>
            <a:ext cx="4140000" cy="1800000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4.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Неверная формулировка замечания</a:t>
            </a:r>
          </a:p>
        </p:txBody>
      </p:sp>
      <p:sp>
        <p:nvSpPr>
          <p:cNvPr id="2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49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1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091CAD7E-E215-45BD-9846-9D168F981C9F}"/>
              </a:ext>
            </a:extLst>
          </p:cNvPr>
          <p:cNvSpPr/>
          <p:nvPr/>
        </p:nvSpPr>
        <p:spPr>
          <a:xfrm>
            <a:off x="25240" y="234888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Инструмент искажения стоимости – средство, приведшее к искажению стоимости</a:t>
            </a:r>
            <a:b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(конкретное действие или бездействие Оценщика)</a:t>
            </a:r>
          </a:p>
        </p:txBody>
      </p:sp>
    </p:spTree>
    <p:extLst>
      <p:ext uri="{BB962C8B-B14F-4D97-AF65-F5344CB8AC3E}">
        <p14:creationId xmlns:p14="http://schemas.microsoft.com/office/powerpoint/2010/main" val="144131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89695" y="1506264"/>
            <a:ext cx="865876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20000" indent="-360000" algn="just" defTabSz="914400"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Отчет не соответствует требованиям законодательства Российской Федерации об оценочной деятельности, поскольку в нем допущено значительное число грамматических, синтаксических, фонетических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 арифметических ошибок.</a:t>
            </a:r>
          </a:p>
          <a:p>
            <a:pPr marL="720000" indent="-360000" algn="just" defTabSz="914400">
              <a:buFont typeface="+mj-lt"/>
              <a:buAutoNum type="arabicPeriod"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20000" indent="-360000" algn="just" defTabSz="914400"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Отчете приведено недостаточное обоснование отказа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от применения доходного подхода к оценке, что ошибочно.</a:t>
            </a:r>
          </a:p>
          <a:p>
            <a:pPr marL="720000" indent="-360000" algn="just" defTabSz="914400">
              <a:buFont typeface="+mj-lt"/>
              <a:buAutoNum type="arabicPeriod"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20000" indent="-360000" algn="just" defTabSz="914400">
              <a:buFont typeface="+mj-lt"/>
              <a:buAutoNum type="arabicPeriod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Выбранные в качестве объектов-аналогов офисные помещения (стр. 23) не могут быть признаны таковыми.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6330806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</a:rPr>
              <a:t>maxosite.ru/edu/sample_3.pdf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5" y="6597352"/>
            <a:ext cx="463551" cy="249851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z="1200" smtClean="0">
                <a:latin typeface="Calibri" panose="020F0502020204030204" pitchFamily="34" charset="0"/>
              </a:rPr>
              <a:pPr>
                <a:defRPr/>
              </a:pPr>
              <a:t>50</a:t>
            </a:fld>
            <a:endParaRPr lang="en-US" sz="1200" dirty="0">
              <a:latin typeface="Calibri" panose="020F0502020204030204" pitchFamily="34" charset="0"/>
            </a:endParaRPr>
          </a:p>
        </p:txBody>
      </p:sp>
      <p:pic>
        <p:nvPicPr>
          <p:cNvPr id="210946" name="Picture 2" descr="http://qrcoder.ru/code/?maxosite.ru%2Fedu%2Fsample_3.pdf&amp;2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45956"/>
            <a:ext cx="704850" cy="70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07704" y="-24"/>
            <a:ext cx="72362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Примеры</a:t>
            </a:r>
          </a:p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некорректных замечаний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30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C:\Users\Ильин МО\Desktop\Труды Макса\Учебник ЭОоО\Карикатуры\Состязательность Оценщика и Эксперта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56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51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0152" y="5301208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>
                <a:latin typeface="Calibri" panose="020F0502020204030204" pitchFamily="34" charset="0"/>
              </a:rPr>
              <a:t>АнтиЭкспертиза</a:t>
            </a:r>
            <a:r>
              <a:rPr lang="ru-RU" sz="2400" b="1" i="1" dirty="0">
                <a:latin typeface="Calibri" panose="020F0502020204030204" pitchFamily="34" charset="0"/>
              </a:rPr>
              <a:t> в действии</a:t>
            </a:r>
          </a:p>
        </p:txBody>
      </p:sp>
    </p:spTree>
    <p:extLst>
      <p:ext uri="{BB962C8B-B14F-4D97-AF65-F5344CB8AC3E}">
        <p14:creationId xmlns:p14="http://schemas.microsoft.com/office/powerpoint/2010/main" val="75889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872208" y="-18256"/>
            <a:ext cx="7380312" cy="760027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Причины появления нарушений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412776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I.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Неопределенность и непрозрачность рынков,</a:t>
            </a:r>
            <a:b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к которым относятся объекты оценки.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2852936"/>
            <a:ext cx="3923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продавец преднамеренно «приукрасил» свой объект</a:t>
            </a:r>
          </a:p>
          <a:p>
            <a:pPr lvl="0"/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непреднамеренные искажения значений ценообразующих параметров (опечатки, «испорченный телефон» и пр.)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нехватка информации по объективным причинам</a:t>
            </a:r>
          </a:p>
        </p:txBody>
      </p:sp>
      <p:pic>
        <p:nvPicPr>
          <p:cNvPr id="10242" name="Picture 2" descr="http://s.fishki.net/upload/users/18472/201409/04/tn/86557455d62d255da93f68b80925659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2903382"/>
            <a:ext cx="5040560" cy="354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27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2" name="Рисунок 11" descr="C:\Users\Ильин МО\Desktop\Труды Макса\Учебник ЭОоО\Карикатуры\достоверность данных в открытых источниках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2089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67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/>
          <p:cNvSpPr txBox="1">
            <a:spLocks noChangeArrowheads="1"/>
          </p:cNvSpPr>
          <p:nvPr/>
        </p:nvSpPr>
        <p:spPr bwMode="auto">
          <a:xfrm>
            <a:off x="2509438" y="-24"/>
            <a:ext cx="598393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Рынок и наши представления о нем</a:t>
            </a:r>
            <a:endParaRPr lang="ru-RU" sz="32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dirty="0">
              <a:latin typeface="Calibri" panose="020F050202020403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813ACEB7-F4B0-4A38-A5D2-3FA967BBB66D}"/>
              </a:ext>
            </a:extLst>
          </p:cNvPr>
          <p:cNvCxnSpPr/>
          <p:nvPr/>
        </p:nvCxnSpPr>
        <p:spPr>
          <a:xfrm flipV="1">
            <a:off x="561615" y="1538040"/>
            <a:ext cx="0" cy="4274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D1E28AD4-F239-4FFC-9F24-860A6161B351}"/>
              </a:ext>
            </a:extLst>
          </p:cNvPr>
          <p:cNvCxnSpPr>
            <a:cxnSpLocks/>
          </p:cNvCxnSpPr>
          <p:nvPr/>
        </p:nvCxnSpPr>
        <p:spPr>
          <a:xfrm flipV="1">
            <a:off x="521088" y="5808790"/>
            <a:ext cx="8033720" cy="3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BB75D10-5489-4A93-8073-56DE01CA365A}"/>
              </a:ext>
            </a:extLst>
          </p:cNvPr>
          <p:cNvCxnSpPr>
            <a:cxnSpLocks/>
          </p:cNvCxnSpPr>
          <p:nvPr/>
        </p:nvCxnSpPr>
        <p:spPr>
          <a:xfrm>
            <a:off x="457197" y="3904604"/>
            <a:ext cx="7965831" cy="0"/>
          </a:xfrm>
          <a:prstGeom prst="line">
            <a:avLst/>
          </a:prstGeom>
          <a:ln w="2222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E3487E6-1B01-4771-B327-B568209B0904}"/>
              </a:ext>
            </a:extLst>
          </p:cNvPr>
          <p:cNvSpPr txBox="1"/>
          <p:nvPr/>
        </p:nvSpPr>
        <p:spPr>
          <a:xfrm>
            <a:off x="2495754" y="2610182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36AB04D-4589-4B93-9F01-265C25804163}"/>
              </a:ext>
            </a:extLst>
          </p:cNvPr>
          <p:cNvSpPr txBox="1"/>
          <p:nvPr/>
        </p:nvSpPr>
        <p:spPr>
          <a:xfrm>
            <a:off x="1302380" y="2009672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027C64D-3503-42EF-829F-578B871DE6A8}"/>
              </a:ext>
            </a:extLst>
          </p:cNvPr>
          <p:cNvSpPr txBox="1"/>
          <p:nvPr/>
        </p:nvSpPr>
        <p:spPr>
          <a:xfrm>
            <a:off x="1397735" y="2888178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EC523B-F339-4582-9D70-88B0E2DE04E2}"/>
              </a:ext>
            </a:extLst>
          </p:cNvPr>
          <p:cNvSpPr txBox="1"/>
          <p:nvPr/>
        </p:nvSpPr>
        <p:spPr>
          <a:xfrm>
            <a:off x="2334615" y="4411892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D66716-CA9F-4C15-9F12-65F81DBB34D0}"/>
              </a:ext>
            </a:extLst>
          </p:cNvPr>
          <p:cNvSpPr txBox="1"/>
          <p:nvPr/>
        </p:nvSpPr>
        <p:spPr>
          <a:xfrm>
            <a:off x="1782479" y="4530867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5F1520B-C0C2-4236-B964-E44500C6B282}"/>
              </a:ext>
            </a:extLst>
          </p:cNvPr>
          <p:cNvSpPr txBox="1"/>
          <p:nvPr/>
        </p:nvSpPr>
        <p:spPr>
          <a:xfrm>
            <a:off x="2088432" y="1279253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8D7860-54D2-4148-ADEC-8BD21AC82543}"/>
              </a:ext>
            </a:extLst>
          </p:cNvPr>
          <p:cNvSpPr txBox="1"/>
          <p:nvPr/>
        </p:nvSpPr>
        <p:spPr>
          <a:xfrm>
            <a:off x="3034150" y="3090616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0F52EDF-5678-4BF1-85C1-16971433751F}"/>
              </a:ext>
            </a:extLst>
          </p:cNvPr>
          <p:cNvSpPr txBox="1"/>
          <p:nvPr/>
        </p:nvSpPr>
        <p:spPr>
          <a:xfrm>
            <a:off x="1543471" y="3675185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887F470-22CF-452F-805D-807F320700CE}"/>
              </a:ext>
            </a:extLst>
          </p:cNvPr>
          <p:cNvSpPr txBox="1"/>
          <p:nvPr/>
        </p:nvSpPr>
        <p:spPr>
          <a:xfrm>
            <a:off x="1972770" y="3073226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561C14F-2D03-43DF-AA5D-9339EBF68B7F}"/>
              </a:ext>
            </a:extLst>
          </p:cNvPr>
          <p:cNvSpPr txBox="1"/>
          <p:nvPr/>
        </p:nvSpPr>
        <p:spPr>
          <a:xfrm>
            <a:off x="2516160" y="2085997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B92C175-8651-4647-A1D6-F4980C3FAB0E}"/>
              </a:ext>
            </a:extLst>
          </p:cNvPr>
          <p:cNvSpPr txBox="1"/>
          <p:nvPr/>
        </p:nvSpPr>
        <p:spPr>
          <a:xfrm>
            <a:off x="3504677" y="3332642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50E488B-A9D4-4E4D-88EB-53128DDF25E5}"/>
              </a:ext>
            </a:extLst>
          </p:cNvPr>
          <p:cNvSpPr txBox="1"/>
          <p:nvPr/>
        </p:nvSpPr>
        <p:spPr>
          <a:xfrm>
            <a:off x="3310209" y="2696692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DB5ED2A-7631-40A3-8CE7-AFDE0285C151}"/>
              </a:ext>
            </a:extLst>
          </p:cNvPr>
          <p:cNvSpPr txBox="1"/>
          <p:nvPr/>
        </p:nvSpPr>
        <p:spPr>
          <a:xfrm>
            <a:off x="3992684" y="4284789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F4E62AB-8FD7-4FF9-A1D5-3868F9E3DF97}"/>
              </a:ext>
            </a:extLst>
          </p:cNvPr>
          <p:cNvSpPr txBox="1"/>
          <p:nvPr/>
        </p:nvSpPr>
        <p:spPr>
          <a:xfrm>
            <a:off x="4274151" y="1527891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8801E9C-3D1A-489C-B9A6-1E3A380A11BF}"/>
              </a:ext>
            </a:extLst>
          </p:cNvPr>
          <p:cNvSpPr txBox="1"/>
          <p:nvPr/>
        </p:nvSpPr>
        <p:spPr>
          <a:xfrm>
            <a:off x="4300809" y="3319704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CD4E9AF-FF13-420A-BCA3-9FA4C61FEAB9}"/>
              </a:ext>
            </a:extLst>
          </p:cNvPr>
          <p:cNvSpPr txBox="1"/>
          <p:nvPr/>
        </p:nvSpPr>
        <p:spPr>
          <a:xfrm>
            <a:off x="4883751" y="2949936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07F730A-DDE1-4A0C-A842-1C9F802E072F}"/>
              </a:ext>
            </a:extLst>
          </p:cNvPr>
          <p:cNvSpPr txBox="1"/>
          <p:nvPr/>
        </p:nvSpPr>
        <p:spPr>
          <a:xfrm>
            <a:off x="4399084" y="4894389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5924D85-0B1B-446B-A43C-29EDEEE9DE53}"/>
              </a:ext>
            </a:extLst>
          </p:cNvPr>
          <p:cNvSpPr txBox="1"/>
          <p:nvPr/>
        </p:nvSpPr>
        <p:spPr>
          <a:xfrm>
            <a:off x="3040813" y="4611496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67F97C6-3EB3-45F5-AD6B-844ACAC1346E}"/>
              </a:ext>
            </a:extLst>
          </p:cNvPr>
          <p:cNvSpPr txBox="1"/>
          <p:nvPr/>
        </p:nvSpPr>
        <p:spPr>
          <a:xfrm>
            <a:off x="4945813" y="4339084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7D131FA-85E4-4015-99B5-95D5B12C2321}"/>
              </a:ext>
            </a:extLst>
          </p:cNvPr>
          <p:cNvSpPr txBox="1"/>
          <p:nvPr/>
        </p:nvSpPr>
        <p:spPr>
          <a:xfrm>
            <a:off x="2383754" y="3507962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CAC309-05F4-4DB4-9F0A-C2733D9D0127}"/>
              </a:ext>
            </a:extLst>
          </p:cNvPr>
          <p:cNvSpPr txBox="1"/>
          <p:nvPr/>
        </p:nvSpPr>
        <p:spPr>
          <a:xfrm>
            <a:off x="1198279" y="4484557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A8FDCC0-A97B-4370-9BE1-EE855BC7C778}"/>
              </a:ext>
            </a:extLst>
          </p:cNvPr>
          <p:cNvSpPr txBox="1"/>
          <p:nvPr/>
        </p:nvSpPr>
        <p:spPr>
          <a:xfrm>
            <a:off x="3359751" y="1866240"/>
            <a:ext cx="29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E805B5B-223B-4029-AFF2-68CD3EB66C9F}"/>
              </a:ext>
            </a:extLst>
          </p:cNvPr>
          <p:cNvSpPr txBox="1"/>
          <p:nvPr/>
        </p:nvSpPr>
        <p:spPr>
          <a:xfrm flipH="1">
            <a:off x="4343686" y="2492735"/>
            <a:ext cx="443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.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360BA9C5-DF9C-4233-8F8A-CA76ABE967B6}"/>
              </a:ext>
            </a:extLst>
          </p:cNvPr>
          <p:cNvSpPr/>
          <p:nvPr/>
        </p:nvSpPr>
        <p:spPr>
          <a:xfrm>
            <a:off x="830382" y="4433157"/>
            <a:ext cx="5194295" cy="1182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56C0CC02-F3A8-408E-9BE3-FF109D6E8FBB}"/>
              </a:ext>
            </a:extLst>
          </p:cNvPr>
          <p:cNvSpPr/>
          <p:nvPr/>
        </p:nvSpPr>
        <p:spPr>
          <a:xfrm>
            <a:off x="830382" y="1527890"/>
            <a:ext cx="5103628" cy="13062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8A621E7-663C-4AD1-BD03-7942B7CC77A6}"/>
              </a:ext>
            </a:extLst>
          </p:cNvPr>
          <p:cNvSpPr/>
          <p:nvPr/>
        </p:nvSpPr>
        <p:spPr>
          <a:xfrm>
            <a:off x="742366" y="2834139"/>
            <a:ext cx="4875916" cy="153995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893F8F29-E80C-44E6-BBAE-296ED8A54781}"/>
              </a:ext>
            </a:extLst>
          </p:cNvPr>
          <p:cNvSpPr/>
          <p:nvPr/>
        </p:nvSpPr>
        <p:spPr>
          <a:xfrm>
            <a:off x="923122" y="3647665"/>
            <a:ext cx="4517361" cy="63712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E58D709-1127-463E-BBE6-F0DD5AECBBD0}"/>
              </a:ext>
            </a:extLst>
          </p:cNvPr>
          <p:cNvSpPr txBox="1"/>
          <p:nvPr/>
        </p:nvSpPr>
        <p:spPr>
          <a:xfrm>
            <a:off x="6022026" y="1866239"/>
            <a:ext cx="2075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продавцы бредят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4B6D63C-0112-4599-B036-6D823D1D36E1}"/>
              </a:ext>
            </a:extLst>
          </p:cNvPr>
          <p:cNvSpPr txBox="1"/>
          <p:nvPr/>
        </p:nvSpPr>
        <p:spPr>
          <a:xfrm>
            <a:off x="5940152" y="4520540"/>
            <a:ext cx="3063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маркетинговые уловки</a:t>
            </a:r>
          </a:p>
        </p:txBody>
      </p:sp>
    </p:spTree>
    <p:extLst>
      <p:ext uri="{BB962C8B-B14F-4D97-AF65-F5344CB8AC3E}">
        <p14:creationId xmlns:p14="http://schemas.microsoft.com/office/powerpoint/2010/main" val="401650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  <p:bldP spid="5" grpId="0" animBg="1"/>
      <p:bldP spid="35" grpId="0" animBg="1"/>
      <p:bldP spid="34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872208" y="-171400"/>
            <a:ext cx="7380312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Причины появления нарушений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140349"/>
            <a:ext cx="43924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II.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Недостаточная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квалификация Оценщика</a:t>
            </a:r>
          </a:p>
        </p:txBody>
      </p:sp>
      <p:pic>
        <p:nvPicPr>
          <p:cNvPr id="15" name="Рисунок 14" descr="C:\Users\Ильин МО\Desktop\Труды Макса\Учебник ЭОоО\Карикатуры\недобросовестный оценщик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02" b="11925"/>
          <a:stretch/>
        </p:blipFill>
        <p:spPr bwMode="auto">
          <a:xfrm>
            <a:off x="4932040" y="1277094"/>
            <a:ext cx="3960000" cy="34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Ильин МО\Desktop\Труды Макса\Учебник ЭОоО\Карикатуры\неквалифицированный оценщик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9" b="13598"/>
          <a:stretch/>
        </p:blipFill>
        <p:spPr bwMode="auto">
          <a:xfrm>
            <a:off x="323528" y="1467594"/>
            <a:ext cx="396000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5220072" y="5139189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III. 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Конфликт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269291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17409</TotalTime>
  <Words>2401</Words>
  <Application>Microsoft Office PowerPoint</Application>
  <PresentationFormat>Экран (4:3)</PresentationFormat>
  <Paragraphs>809</Paragraphs>
  <Slides>51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3" baseType="lpstr">
      <vt:lpstr>Оформление по умолчанию</vt:lpstr>
      <vt:lpstr>Формула</vt:lpstr>
      <vt:lpstr>ИНСТРУМЕНТЫ ИСКАЖЕНИЯ СТОИМОСТИ НЕДВИЖИМОСТИ: классификация и методы выявления</vt:lpstr>
      <vt:lpstr>Кто проверяет отчеты об оценке?</vt:lpstr>
      <vt:lpstr>Методическая основа доклада</vt:lpstr>
      <vt:lpstr>Вопрос I. Инструменты искажения стоимости</vt:lpstr>
      <vt:lpstr>Презентация PowerPoint</vt:lpstr>
      <vt:lpstr>Причины появления нарушений</vt:lpstr>
      <vt:lpstr>Презентация PowerPoint</vt:lpstr>
      <vt:lpstr>Презентация PowerPoint</vt:lpstr>
      <vt:lpstr>Причины появления нарушений</vt:lpstr>
      <vt:lpstr>Причины появления нарушений</vt:lpstr>
      <vt:lpstr>Классификация нарушений</vt:lpstr>
      <vt:lpstr>Классификация нарушений</vt:lpstr>
      <vt:lpstr>Классификация нарушений</vt:lpstr>
      <vt:lpstr>Критерии существенности</vt:lpstr>
      <vt:lpstr>Уровень существенности</vt:lpstr>
      <vt:lpstr>Презентация PowerPoint</vt:lpstr>
      <vt:lpstr>3D-матрица интервалов стоимости*</vt:lpstr>
      <vt:lpstr>Искажения стоимости</vt:lpstr>
      <vt:lpstr>Классификация инструментов искажения стоимости</vt:lpstr>
      <vt:lpstr>Основные инструменты искажения стоимости</vt:lpstr>
      <vt:lpstr>Основные инструменты искажения стоимости</vt:lpstr>
      <vt:lpstr>Основные инструменты искажения стоимости</vt:lpstr>
      <vt:lpstr>Основные инструменты искажения стоимости</vt:lpstr>
      <vt:lpstr>Основные инструменты искажения стоимости</vt:lpstr>
      <vt:lpstr>Основные инструменты искажения стоимости</vt:lpstr>
      <vt:lpstr>Примеры искажения: доходный подход</vt:lpstr>
      <vt:lpstr>Примеры искажения: доходный подход – пример для обсуждения</vt:lpstr>
      <vt:lpstr>Примеры искажения: вариант 2 – доходный подход</vt:lpstr>
      <vt:lpstr>Примеры искажения: вариант 2 – создание стоимости</vt:lpstr>
      <vt:lpstr>Примеры искажения: вариант 2 – уничтожение стоимости</vt:lpstr>
      <vt:lpstr>Примеры искажения: вариант 3 – затратный подход к оценке</vt:lpstr>
      <vt:lpstr>Вопрос II. Методология выявления нарушений при определении стоимости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III. Отдельные вопросы контроля качества определения стоимости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r2d2</cp:lastModifiedBy>
  <cp:revision>737</cp:revision>
  <dcterms:created xsi:type="dcterms:W3CDTF">2008-06-01T08:07:10Z</dcterms:created>
  <dcterms:modified xsi:type="dcterms:W3CDTF">2018-11-07T18:09:17Z</dcterms:modified>
</cp:coreProperties>
</file>