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7"/>
  </p:notesMasterIdLst>
  <p:sldIdLst>
    <p:sldId id="695" r:id="rId2"/>
    <p:sldId id="793" r:id="rId3"/>
    <p:sldId id="854" r:id="rId4"/>
    <p:sldId id="855" r:id="rId5"/>
    <p:sldId id="863" r:id="rId6"/>
    <p:sldId id="859" r:id="rId7"/>
    <p:sldId id="857" r:id="rId8"/>
    <p:sldId id="848" r:id="rId9"/>
    <p:sldId id="849" r:id="rId10"/>
    <p:sldId id="850" r:id="rId11"/>
    <p:sldId id="860" r:id="rId12"/>
    <p:sldId id="856" r:id="rId13"/>
    <p:sldId id="862" r:id="rId14"/>
    <p:sldId id="858" r:id="rId15"/>
    <p:sldId id="864" r:id="rId1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96969"/>
    <a:srgbClr val="0066FF"/>
    <a:srgbClr val="3399FF"/>
    <a:srgbClr val="FF5050"/>
    <a:srgbClr val="339966"/>
    <a:srgbClr val="006600"/>
    <a:srgbClr val="FF7C8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8" autoAdjust="0"/>
    <p:restoredTop sz="94579" autoAdjust="0"/>
  </p:normalViewPr>
  <p:slideViewPr>
    <p:cSldViewPr>
      <p:cViewPr>
        <p:scale>
          <a:sx n="110" d="100"/>
          <a:sy n="110" d="100"/>
        </p:scale>
        <p:origin x="-163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9" tIns="47785" rIns="95569" bIns="477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5569" tIns="47785" rIns="95569" bIns="477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25529"/>
            <a:ext cx="9144000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Проблемные вопросы судебной оценочной и предложения</a:t>
            </a:r>
            <a:b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 из решению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1200" b="1" dirty="0">
                <a:solidFill>
                  <a:srgbClr val="0070C0"/>
                </a:solidFill>
                <a:latin typeface="Calibri" panose="020F0502020204030204" pitchFamily="34" charset="0"/>
              </a:rPr>
              <a:t>Москва, </a:t>
            </a:r>
            <a:r>
              <a:rPr lang="ru-RU" sz="1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2018</a:t>
            </a:r>
            <a:endParaRPr lang="ru-RU" sz="1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 descr="C:\Users\Ильин МО\Desktop\Документы СРОО\im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73" y="4690670"/>
            <a:ext cx="976945" cy="147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59392" y="5029495"/>
            <a:ext cx="4829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ИЛЬИН Максим Олегович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Исполнительной директор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Ассоциация «СРОО «Экспертный совет», к.э.н.</a:t>
            </a: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" y="44624"/>
            <a:ext cx="3077419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8F5D0A6-A821-4FF2-89F4-3445E4073F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71" t="12258" r="57028" b="76055"/>
          <a:stretch/>
        </p:blipFill>
        <p:spPr bwMode="auto">
          <a:xfrm>
            <a:off x="5176633" y="-1"/>
            <a:ext cx="3931871" cy="9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5496" y="908720"/>
            <a:ext cx="9036496" cy="52123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latin typeface="Calibri" panose="020F0502020204030204" pitchFamily="34" charset="0"/>
              </a:rPr>
              <a:t>…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Calibri" panose="020F0502020204030204" pitchFamily="34" charset="0"/>
              </a:rPr>
              <a:t>2 </a:t>
            </a:r>
            <a:r>
              <a:rPr lang="ru-RU" sz="1600" dirty="0">
                <a:latin typeface="Calibri" panose="020F0502020204030204" pitchFamily="34" charset="0"/>
              </a:rPr>
              <a:t>Для целей исключения НДС из итоговой величины рыночной стоимости ОКС следует исключить НДС из величин всех параметров, используемых в расчете:</a:t>
            </a:r>
          </a:p>
          <a:p>
            <a:pPr marL="180975"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2.1. В </a:t>
            </a:r>
            <a:r>
              <a:rPr lang="ru-RU" sz="1600" dirty="0" smtClean="0">
                <a:latin typeface="Calibri" panose="020F0502020204030204" pitchFamily="34" charset="0"/>
              </a:rPr>
              <a:t>СП  </a:t>
            </a:r>
            <a:r>
              <a:rPr lang="ru-RU" sz="1600" dirty="0">
                <a:latin typeface="Calibri" panose="020F0502020204030204" pitchFamily="34" charset="0"/>
              </a:rPr>
              <a:t>– НДС исключается из цен предложений/ сделок объектов-аналогов.</a:t>
            </a:r>
          </a:p>
          <a:p>
            <a:pPr marL="180975"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2.2. В </a:t>
            </a:r>
            <a:r>
              <a:rPr lang="ru-RU" sz="1600" dirty="0" smtClean="0">
                <a:latin typeface="Calibri" panose="020F0502020204030204" pitchFamily="34" charset="0"/>
              </a:rPr>
              <a:t>ДП – </a:t>
            </a:r>
            <a:r>
              <a:rPr lang="ru-RU" sz="1600" dirty="0">
                <a:latin typeface="Calibri" panose="020F0502020204030204" pitchFamily="34" charset="0"/>
              </a:rPr>
              <a:t>НДС исключается из всех расчетных значений (ставок аренды, операционных </a:t>
            </a:r>
            <a:r>
              <a:rPr lang="ru-RU" sz="1600" dirty="0" smtClean="0">
                <a:latin typeface="Calibri" panose="020F0502020204030204" pitchFamily="34" charset="0"/>
              </a:rPr>
              <a:t>расходов</a:t>
            </a:r>
            <a:br>
              <a:rPr lang="ru-RU" sz="1600" dirty="0" smtClean="0">
                <a:latin typeface="Calibri" panose="020F0502020204030204" pitchFamily="34" charset="0"/>
              </a:rPr>
            </a:br>
            <a:r>
              <a:rPr lang="ru-RU" sz="1600" dirty="0" smtClean="0">
                <a:latin typeface="Calibri" panose="020F0502020204030204" pitchFamily="34" charset="0"/>
              </a:rPr>
              <a:t>и </a:t>
            </a:r>
            <a:r>
              <a:rPr lang="ru-RU" sz="1600" dirty="0">
                <a:latin typeface="Calibri" panose="020F0502020204030204" pitchFamily="34" charset="0"/>
              </a:rPr>
              <a:t>пр.).</a:t>
            </a:r>
          </a:p>
          <a:p>
            <a:pPr marL="180975"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2.3. В </a:t>
            </a:r>
            <a:r>
              <a:rPr lang="ru-RU" sz="1600" dirty="0" smtClean="0">
                <a:latin typeface="Calibri" panose="020F0502020204030204" pitchFamily="34" charset="0"/>
              </a:rPr>
              <a:t>ЗП – </a:t>
            </a:r>
            <a:r>
              <a:rPr lang="ru-RU" sz="1600" dirty="0">
                <a:latin typeface="Calibri" panose="020F0502020204030204" pitchFamily="34" charset="0"/>
              </a:rPr>
              <a:t>затраты на воспроизводство / замещение определяется без учета НДС.</a:t>
            </a:r>
          </a:p>
          <a:p>
            <a:pPr marL="0" indent="0" algn="just">
              <a:buNone/>
            </a:pPr>
            <a:r>
              <a:rPr lang="ru-RU" sz="1600" b="1" dirty="0">
                <a:latin typeface="Calibri" panose="020F0502020204030204" pitchFamily="34" charset="0"/>
              </a:rPr>
              <a:t>3.</a:t>
            </a:r>
            <a:r>
              <a:rPr lang="ru-RU" sz="1600" dirty="0">
                <a:latin typeface="Calibri" panose="020F0502020204030204" pitchFamily="34" charset="0"/>
              </a:rPr>
              <a:t> В случаях, когда в источниках информации прямо не указано на наличие или отсутствие НДС в соответствующих величинах, Оценщик / Эксперт должен уточнить данный факт доступными ему способами. При этом необходимо учитывать следующее:</a:t>
            </a:r>
          </a:p>
          <a:p>
            <a:pPr marL="533400" algn="just"/>
            <a:r>
              <a:rPr lang="ru-RU" sz="1600" dirty="0">
                <a:latin typeface="Calibri" panose="020F0502020204030204" pitchFamily="34" charset="0"/>
              </a:rPr>
              <a:t>указанная в оферте цена может быть «с», «без», «не облагается» НДС;</a:t>
            </a:r>
          </a:p>
          <a:p>
            <a:pPr marL="533400" algn="just"/>
            <a:r>
              <a:rPr lang="ru-RU" sz="1600" dirty="0">
                <a:latin typeface="Calibri" panose="020F0502020204030204" pitchFamily="34" charset="0"/>
              </a:rPr>
              <a:t>информация о наличии НДС в цене может быть получена из оферты, а также иных источников информации, в т.ч. путем телефонных переговоров;</a:t>
            </a:r>
          </a:p>
          <a:p>
            <a:pPr marL="533400" algn="just"/>
            <a:r>
              <a:rPr lang="ru-RU" sz="1600" dirty="0">
                <a:latin typeface="Calibri" panose="020F0502020204030204" pitchFamily="34" charset="0"/>
              </a:rPr>
              <a:t>учет НДС производится по ставке, действующей на дату предложения / сделки;</a:t>
            </a:r>
          </a:p>
          <a:p>
            <a:pPr marL="533400" algn="just"/>
            <a:r>
              <a:rPr lang="ru-RU" sz="1600" dirty="0">
                <a:latin typeface="Calibri" panose="020F0502020204030204" pitchFamily="34" charset="0"/>
              </a:rPr>
              <a:t>вариант «не облагается» означает, что соответствующая цена не содержит НДС;</a:t>
            </a:r>
          </a:p>
          <a:p>
            <a:pPr marL="533400" algn="just"/>
            <a:r>
              <a:rPr lang="ru-RU" sz="1600" dirty="0">
                <a:latin typeface="Calibri" panose="020F0502020204030204" pitchFamily="34" charset="0"/>
              </a:rPr>
              <a:t>передача прав на объект недвижимости может осуществляться посредством продажи долей или акций организации-собственника – такие сделки НДС не облагаются;</a:t>
            </a:r>
          </a:p>
          <a:p>
            <a:pPr marL="533400" algn="just"/>
            <a:r>
              <a:rPr lang="ru-RU" sz="1600" dirty="0">
                <a:latin typeface="Calibri" panose="020F0502020204030204" pitchFamily="34" charset="0"/>
              </a:rPr>
              <a:t>в случае невозможности установления факта наличия НДС в цене допускается использование информации о сложившейся рыночной практике в соответствующем сегменте, при этом причины такой невозможности должны быть описаны.</a:t>
            </a:r>
          </a:p>
          <a:p>
            <a:pPr marL="0" indent="0" algn="just">
              <a:buNone/>
            </a:pPr>
            <a:r>
              <a:rPr lang="ru-RU" sz="1600" b="1" dirty="0">
                <a:latin typeface="Calibri" panose="020F0502020204030204" pitchFamily="34" charset="0"/>
              </a:rPr>
              <a:t>4.</a:t>
            </a:r>
            <a:r>
              <a:rPr lang="ru-RU" sz="1600" dirty="0">
                <a:latin typeface="Calibri" panose="020F0502020204030204" pitchFamily="34" charset="0"/>
              </a:rPr>
              <a:t> При исключении из стоимости </a:t>
            </a:r>
            <a:r>
              <a:rPr lang="ru-RU" sz="1600" dirty="0" smtClean="0">
                <a:latin typeface="Calibri" panose="020F0502020204030204" pitchFamily="34" charset="0"/>
              </a:rPr>
              <a:t>ЕОН стоимости </a:t>
            </a:r>
            <a:r>
              <a:rPr lang="ru-RU" sz="1600" dirty="0">
                <a:latin typeface="Calibri" panose="020F0502020204030204" pitchFamily="34" charset="0"/>
              </a:rPr>
              <a:t>прав на </a:t>
            </a:r>
            <a:r>
              <a:rPr lang="ru-RU" sz="1600" dirty="0" smtClean="0">
                <a:latin typeface="Calibri" panose="020F0502020204030204" pitchFamily="34" charset="0"/>
              </a:rPr>
              <a:t>ЗУ следует </a:t>
            </a:r>
            <a:r>
              <a:rPr lang="ru-RU" sz="1600" dirty="0">
                <a:latin typeface="Calibri" panose="020F0502020204030204" pitchFamily="34" charset="0"/>
              </a:rPr>
              <a:t>учитывать, что сделки с различными правами на </a:t>
            </a:r>
            <a:r>
              <a:rPr lang="ru-RU" sz="1600" dirty="0" smtClean="0">
                <a:latin typeface="Calibri" panose="020F0502020204030204" pitchFamily="34" charset="0"/>
              </a:rPr>
              <a:t>ЗУ имеют </a:t>
            </a:r>
            <a:r>
              <a:rPr lang="ru-RU" sz="1600" dirty="0">
                <a:latin typeface="Calibri" panose="020F0502020204030204" pitchFamily="34" charset="0"/>
              </a:rPr>
              <a:t>разное </a:t>
            </a:r>
            <a:r>
              <a:rPr lang="ru-RU" sz="1600" dirty="0" smtClean="0">
                <a:latin typeface="Calibri" panose="020F0502020204030204" pitchFamily="34" charset="0"/>
              </a:rPr>
              <a:t>налогообложение …</a:t>
            </a:r>
            <a:endParaRPr lang="ru-RU" sz="16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835696" y="188640"/>
            <a:ext cx="7380312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Методические разъяснения ЭС:</a:t>
            </a:r>
          </a:p>
          <a:p>
            <a:pPr eaLnBrk="1" hangingPunct="1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по исключению НДС из РС ОКС МР–4/18 от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06.07.2018</a:t>
            </a:r>
            <a:endParaRPr lang="ru-RU" sz="2400" b="1" dirty="0" smtClean="0">
              <a:solidFill>
                <a:srgbClr val="0070C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eaLnBrk="1" hangingPunct="1"/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62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835696" y="332656"/>
            <a:ext cx="7380312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Актуальный формат методических материалов</a:t>
            </a:r>
            <a:endParaRPr lang="ru-RU" sz="2400" b="1" dirty="0" smtClean="0">
              <a:solidFill>
                <a:srgbClr val="0070C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eaLnBrk="1" hangingPunct="1"/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F792051-4C76-40CE-B72D-E1C6DCBC93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57" t="7294" r="5678" b="2603"/>
          <a:stretch/>
        </p:blipFill>
        <p:spPr>
          <a:xfrm>
            <a:off x="395536" y="1844824"/>
            <a:ext cx="3096883" cy="3265098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2555776" y="1268760"/>
            <a:ext cx="3744416" cy="5400600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35896" y="3140968"/>
            <a:ext cx="5328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Методические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разъяснения –</a:t>
            </a:r>
            <a:b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краткий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и своевременный ответ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на один методический вопрос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127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Недобросовестность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YandexDisk\Труды Макса\Учебник ЭОоО\Редакция 2\Карикатуры\Инструменты искажения стоимости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7" b="5326"/>
          <a:stretch/>
        </p:blipFill>
        <p:spPr bwMode="auto">
          <a:xfrm>
            <a:off x="539552" y="1111915"/>
            <a:ext cx="8196336" cy="566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50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906" y="2420888"/>
            <a:ext cx="9144000" cy="214314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Необходимо информировать Общество и Государство</a:t>
            </a:r>
            <a:b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 лучших практиках</a:t>
            </a:r>
            <a:endParaRPr lang="ru-RU" sz="4800" b="1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907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Несоблюдение норм этики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YandexDisk\Труды Макса\ИПК\Рисунки\005.jpg">
            <a:extLst>
              <a:ext uri="{FF2B5EF4-FFF2-40B4-BE49-F238E27FC236}">
                <a16:creationId xmlns:a16="http://schemas.microsoft.com/office/drawing/2014/main" xmlns="" id="{A406CA7C-07FE-4FE4-8E02-AD8CA1A54D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2" b="1401"/>
          <a:stretch/>
        </p:blipFill>
        <p:spPr bwMode="auto">
          <a:xfrm>
            <a:off x="1326999" y="1218567"/>
            <a:ext cx="6773393" cy="55948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288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Выводы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365104"/>
            <a:ext cx="7979877" cy="2523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 Учиться, учиться и еще раз учиться</a:t>
            </a:r>
          </a:p>
          <a:p>
            <a:pPr algn="ctr">
              <a:spcBef>
                <a:spcPts val="18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 Рассказывать о положительной практике</a:t>
            </a:r>
          </a:p>
          <a:p>
            <a:pPr algn="ctr">
              <a:spcBef>
                <a:spcPts val="18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 Ответственно подходить к статусу</a:t>
            </a:r>
          </a:p>
          <a:p>
            <a:pPr algn="ctr"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судебного эксперта (и Оценщика)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C:\YandexDisk\Труды Макса\Учебник ЭОоО\Редакция 2\Карикатуры\Эволюция Экспертов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6" b="30884"/>
          <a:stretch/>
        </p:blipFill>
        <p:spPr bwMode="auto">
          <a:xfrm>
            <a:off x="971600" y="1196752"/>
            <a:ext cx="7564287" cy="302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906" y="2420888"/>
            <a:ext cx="9144000" cy="214314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Почему качество судебной оценочной экспертизы недостаточно?</a:t>
            </a:r>
            <a:endParaRPr lang="ru-RU" sz="4800" b="1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684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920" y="2169000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Низкая квалификация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4408" y="2169000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Недобросовестность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1920" y="4401248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Наличие дискуссионных вопросов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84408" y="4401248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Несоблюдение</a:t>
            </a:r>
            <a:b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норм этики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Причины низкого качества судебной экспертизы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40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Низкая квалификация:</a:t>
            </a:r>
            <a:b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причины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29089" y="3977508"/>
            <a:ext cx="3060000" cy="261984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Некачественное образование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1517784"/>
            <a:ext cx="3060000" cy="14610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Особенности ментальности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40392" y="3977508"/>
            <a:ext cx="3060000" cy="63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полное отсутствие</a:t>
            </a:r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40392" y="4972429"/>
            <a:ext cx="3060000" cy="63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неактуальность</a:t>
            </a:r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38486" y="5977236"/>
            <a:ext cx="3060000" cy="63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отрыв от практики</a:t>
            </a:r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40392" y="2294944"/>
            <a:ext cx="3060000" cy="63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«это мое»</a:t>
            </a:r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40392" y="1484784"/>
            <a:ext cx="3060000" cy="63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</a:t>
            </a:r>
            <a:r>
              <a:rPr lang="ru-RU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еучет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устаревания знаний</a:t>
            </a:r>
            <a:endParaRPr lang="ru-RU" b="1" dirty="0">
              <a:latin typeface="Calibri" panose="020F0502020204030204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3995936" y="1799784"/>
            <a:ext cx="720080" cy="0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995936" y="2636912"/>
            <a:ext cx="720080" cy="0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995936" y="4293096"/>
            <a:ext cx="720080" cy="0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995936" y="5301208"/>
            <a:ext cx="720080" cy="0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067944" y="6309320"/>
            <a:ext cx="720080" cy="0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72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475656" y="94917"/>
            <a:ext cx="7668344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Судебная экспертиза</a:t>
            </a:r>
          </a:p>
          <a:p>
            <a:pPr eaLnBrk="1" hangingPunct="1"/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и законодательство об оценочной деятельности</a:t>
            </a:r>
            <a:endParaRPr lang="ru-RU" sz="28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268760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Статья 4. Принципы государственной судебно-экспертной деятельности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Государственная судебно-экспертная деятельность основывается на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… независимости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эксперта, объективности, всесторонности и полноты исследований,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проводимых с использованием современных достижений науки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и техники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1460" y="3054439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Статья 8. Объективность, всесторонность и полнота исследований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Эксперт проводит исследования объективно,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на строго научной и практической основе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, в пределах соответствующей специальности, всесторонне и в полном объеме.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Заключение эксперта должно основываться на положениях, дающих возможность проверить обоснованность и достоверность сделанных выводов 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на базе общепринятых научных и практических данных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2488" y="569434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i="1" dirty="0">
                <a:solidFill>
                  <a:srgbClr val="0070C0"/>
                </a:solidFill>
                <a:latin typeface="Calibri" panose="020F0502020204030204" pitchFamily="34" charset="0"/>
              </a:rPr>
              <a:t>Федеральный закон от </a:t>
            </a:r>
            <a:r>
              <a:rPr lang="ru-RU" sz="1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31.05.2001 № 73-ФЗ</a:t>
            </a:r>
            <a:br>
              <a:rPr lang="ru-RU" sz="1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«О </a:t>
            </a:r>
            <a:r>
              <a:rPr lang="ru-RU" sz="1600" i="1" dirty="0">
                <a:solidFill>
                  <a:srgbClr val="0070C0"/>
                </a:solidFill>
                <a:latin typeface="Calibri" panose="020F0502020204030204" pitchFamily="34" charset="0"/>
              </a:rPr>
              <a:t>государственной судебно-экспертной деятельности в </a:t>
            </a:r>
            <a:r>
              <a:rPr lang="ru-RU" sz="1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РФ»</a:t>
            </a:r>
            <a:endParaRPr lang="ru-RU" sz="1600" i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8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01748" y="652750"/>
            <a:ext cx="3060000" cy="115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Программы повышения квалификации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228849" y="3645024"/>
            <a:ext cx="720080" cy="0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228849" y="1340832"/>
            <a:ext cx="919215" cy="1152128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179724" y="4871873"/>
            <a:ext cx="968340" cy="1077471"/>
          </a:xfrm>
          <a:prstGeom prst="straightConnector1">
            <a:avLst/>
          </a:prstGeom>
          <a:ln w="22225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Users\Ильин МО\Desktop\загруженн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42813"/>
            <a:ext cx="1422307" cy="12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234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8F5D0A6-A821-4FF2-89F4-3445E4073FC1}"/>
              </a:ext>
            </a:extLst>
          </p:cNvPr>
          <p:cNvPicPr/>
          <p:nvPr/>
        </p:nvPicPr>
        <p:blipFill rotWithShape="1">
          <a:blip r:embed="rId4"/>
          <a:srcRect l="14271" t="12258" r="57028" b="76055"/>
          <a:stretch/>
        </p:blipFill>
        <p:spPr bwMode="auto">
          <a:xfrm>
            <a:off x="353307" y="980728"/>
            <a:ext cx="3159760" cy="7232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3635" y="1916832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+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713415" y="4521314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+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616456" y="2953757"/>
            <a:ext cx="3060000" cy="115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Программы профессиональной переподготовки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16456" y="5301336"/>
            <a:ext cx="3060000" cy="115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Магистратура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(диплом юриста)</a:t>
            </a:r>
            <a:endParaRPr lang="ru-RU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3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Наличие</a:t>
            </a:r>
          </a:p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дискуссионных вопросов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3568" y="1772816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НДС?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1800764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Действительная стоимость = рыночной?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3501008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Оценка долгов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(прав требования)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40392" y="3501008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Оценка услуг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83568" y="5229200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Оценка компенсации жертвам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061820" y="5236543"/>
            <a:ext cx="3060000" cy="12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т.д. и т.п.</a:t>
            </a:r>
          </a:p>
        </p:txBody>
      </p:sp>
    </p:spTree>
    <p:extLst>
      <p:ext uri="{BB962C8B-B14F-4D97-AF65-F5344CB8AC3E}">
        <p14:creationId xmlns:p14="http://schemas.microsoft.com/office/powerpoint/2010/main" val="151316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71376" y="2348880"/>
            <a:ext cx="5328592" cy="237591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приватизация</a:t>
            </a: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выкуп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арендаторами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б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анкротство</a:t>
            </a: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о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спаривание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кадастровой стоимости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553477B-9810-42A8-99EB-62B159F9F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124"/>
          <a:stretch/>
        </p:blipFill>
        <p:spPr>
          <a:xfrm>
            <a:off x="5004049" y="1772816"/>
            <a:ext cx="4139952" cy="3987062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985120" y="18489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НДС в РС: история вопроса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5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6201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Определение СК по административным делам ВС РФ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 15.02.2018 № 5-КГ17-258</a:t>
            </a:r>
          </a:p>
          <a:p>
            <a:pPr marL="0" indent="0" algn="just">
              <a:buNone/>
            </a:pPr>
            <a:r>
              <a:rPr lang="ru-RU" sz="2400" dirty="0" smtClean="0">
                <a:latin typeface="Calibri" panose="020F0502020204030204" pitchFamily="34" charset="0"/>
              </a:rPr>
              <a:t>«</a:t>
            </a:r>
            <a:r>
              <a:rPr lang="ru-RU" sz="2400" dirty="0">
                <a:latin typeface="Calibri" panose="020F0502020204030204" pitchFamily="34" charset="0"/>
              </a:rPr>
              <a:t>Само по себе определение рыночной стоимости объекта недвижимости в целях дальнейшей его эксплуатации без реализации этого имущества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не создает объект налогообложения налогом на добавленную стоимость</a:t>
            </a:r>
            <a:r>
              <a:rPr lang="ru-RU" sz="2400" dirty="0" smtClean="0">
                <a:latin typeface="Calibri" panose="020F0502020204030204" pitchFamily="34" charset="0"/>
              </a:rPr>
              <a:t>.»</a:t>
            </a:r>
          </a:p>
          <a:p>
            <a:pPr marL="0" indent="0" algn="just">
              <a:buNone/>
            </a:pPr>
            <a:endParaRPr lang="ru-RU" sz="2400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Кассационное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определение ВС от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09.08.2018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№5-КГ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18-96</a:t>
            </a:r>
          </a:p>
          <a:p>
            <a:pPr marL="0" indent="0" algn="just">
              <a:buNone/>
            </a:pPr>
            <a:r>
              <a:rPr lang="ru-RU" sz="2400" dirty="0" smtClean="0">
                <a:latin typeface="Calibri" panose="020F0502020204030204" pitchFamily="34" charset="0"/>
              </a:rPr>
              <a:t>«Тем </a:t>
            </a:r>
            <a:r>
              <a:rPr lang="ru-RU" sz="2400" dirty="0">
                <a:latin typeface="Calibri" panose="020F0502020204030204" pitchFamily="34" charset="0"/>
              </a:rPr>
              <a:t>самым, установление судом кадастровой стоимости в отношении объектов недвижимости (в целях исчисления налога на имущество организаций и без их реализации) в размере, равном их рыночной стоимости с учетом НДС, 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не является правомерным и на законе не основано</a:t>
            </a:r>
            <a:r>
              <a:rPr lang="ru-RU" sz="2400" dirty="0">
                <a:latin typeface="Calibri" panose="020F0502020204030204" pitchFamily="34" charset="0"/>
              </a:rPr>
              <a:t>.»</a:t>
            </a:r>
          </a:p>
          <a:p>
            <a:pPr marL="0" indent="0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42950" indent="-742950">
              <a:buAutoNum type="arabicPeriod"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42950" indent="-742950">
              <a:buAutoNum type="arabicPeriod"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742950" indent="-742950">
              <a:buAutoNum type="arabicPeriod"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985120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Позиции судов по НДС</a:t>
            </a:r>
          </a:p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при оспаривании КС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6478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20068</TotalTime>
  <Words>289</Words>
  <Application>Microsoft Office PowerPoint</Application>
  <PresentationFormat>Экран (4:3)</PresentationFormat>
  <Paragraphs>121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Проблемные вопросы судебной оценочной и предложения по из решению</vt:lpstr>
      <vt:lpstr>Почему качество судебной оценочной экспертизы недостаточно?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Необходимо информировать Общество и Государство о лучших практиках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r2d2</cp:lastModifiedBy>
  <cp:revision>823</cp:revision>
  <cp:lastPrinted>2015-06-05T12:19:07Z</cp:lastPrinted>
  <dcterms:created xsi:type="dcterms:W3CDTF">2008-06-01T08:07:10Z</dcterms:created>
  <dcterms:modified xsi:type="dcterms:W3CDTF">2018-11-07T18:30:06Z</dcterms:modified>
</cp:coreProperties>
</file>