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0" r:id="rId6"/>
    <p:sldId id="261" r:id="rId7"/>
    <p:sldId id="262" r:id="rId8"/>
    <p:sldId id="259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0" autoAdjust="0"/>
  </p:normalViewPr>
  <p:slideViewPr>
    <p:cSldViewPr snapToGrid="0">
      <p:cViewPr varScale="1">
        <p:scale>
          <a:sx n="72" d="100"/>
          <a:sy n="72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F1F73-EA89-403A-93B4-329C31018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EB688A-ABA8-4C5E-A034-9565ADA62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5B1775-7FBA-4D16-B4D6-FB27EFA08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A04053-9131-4020-B099-5A39ACCF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5558A-CAC5-44AA-B8F2-2FA9F5DA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1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C7941-AB12-4E2F-85E1-0E9DB700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77383-B907-435D-87EE-27DEE041F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DC89B1-6EE0-4ADB-AC77-60F2436D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AEA29-CB66-474F-BBDC-0A3206B2F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12193-1595-4989-AD48-DC6492BCD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0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1FFF44-E7B2-404C-B266-9322B8EC7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9F9F4C-24B0-4934-BEBE-452071F54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54FB12-0C3E-4ACC-9280-65ACC37E5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158290-CEAB-4B6D-9CAE-6B538B9D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BC1EF-CECA-4E75-A1BA-1B64252F6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7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9E08C-A375-4530-80E1-7A9ED8BB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BD05B-3093-4FA1-9497-5E0D8E3FE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812EF4-E272-4874-AB3E-D60570D48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6F374E-9057-4359-9F8F-A52E6F0C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9DF834-F6D2-4774-9C02-CF13F86E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3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EB888-01B5-4A48-A540-3B687FB7B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A00D2A-4D3E-4F64-A3F4-4B83E6604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86B53-E7BD-4425-A4A9-442BB1719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F7CFAB-E44D-4431-BEAD-3E3A310C9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C8FA70-F46F-47CE-8329-B321271C9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0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37B38-7447-4678-BA78-AE1EBC241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EE5ABE-A08F-4738-91FE-7C03A4FBE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50888E-8807-44EE-9A1B-7E55C4CB2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029265-9076-41B6-A308-63671681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E2437C-BA20-40BE-B85C-A7B1E9E02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BE2D4E-1345-4B7E-8F61-7AF267F1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9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81B9D-86C8-473C-BB4C-7E0F0A99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BA5083-A928-45BA-B1C2-EC3C2C076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48E425-1763-4EDD-82A0-233498096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0FFCA1-6D8A-4808-AE51-151278B87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027229-A54B-4F32-B9D2-1C1D04329E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AE0923-23A6-442F-993F-3099DC05B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720CF3-01E9-445D-AB05-074BF34BC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E6833E-B99B-499C-BB20-F3CA12F06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13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70C0-8EDF-4EE8-935F-28E0222E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2CA1C0-F65E-4050-A7D4-16E46206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0564D4-2D95-43FD-A411-48CA8D474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C39C9C-AC75-463C-B5AF-EC0CDA0B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9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72F774-0A3E-4BBC-93C5-3A73B96AC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8C7077-940B-4A8D-A9C3-2E3FF5511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8D81AB-FF76-4531-88DE-57E8D1F0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230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BA0DCF-1C56-4557-BF2F-37FDCFD3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85B073-2228-44BF-A02E-458527D71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395053-D7D7-410F-AF88-28ADB59EE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136575-98F1-495D-BDA0-54F435788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8D49B6-0EC0-4C31-B273-7E4FEBCB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0C475D-5757-45B6-9883-8EAFE4B2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2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A30A0-8970-455D-B2EC-260EF5CB8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90C060-1BFC-4245-B7D2-D343515D2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56724C-6E10-4A24-A407-D48DF6A4D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25A3DA-7CE6-498E-B126-43BE9621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38F641-255C-4C0C-AF85-F180A09A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74759B-79A8-49D4-B4F8-337655E1F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1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39F89-497C-4BE5-92A2-B82B1DE0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CC0748-D9E6-46FA-97DB-87D214FD6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F003FF-D573-450C-9AE6-3F31B1564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957F8-F465-46EF-922F-F7CDE7706776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79577B-8711-43A8-B27C-117C6BE56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36C51C-C74A-4819-9F8B-1AB816C84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130E9-F4C4-43E9-A73B-31E6A0393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4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bankrot.fedresurs.ru/NewsCard.aspx?ID=833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F9FD4-D070-48DA-9BC9-017E5DAF9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103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Практика оценки дебиторской задолженности в процедурах банкротства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BB3279-5B12-4E5F-AAB7-94AD9F607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20356"/>
            <a:ext cx="9144000" cy="437444"/>
          </a:xfrm>
        </p:spPr>
        <p:txBody>
          <a:bodyPr/>
          <a:lstStyle/>
          <a:p>
            <a:pPr algn="r"/>
            <a:r>
              <a:rPr lang="ru-RU" dirty="0"/>
              <a:t>Ташлыков Юрий</a:t>
            </a:r>
          </a:p>
        </p:txBody>
      </p:sp>
    </p:spTree>
    <p:extLst>
      <p:ext uri="{BB962C8B-B14F-4D97-AF65-F5344CB8AC3E}">
        <p14:creationId xmlns:p14="http://schemas.microsoft.com/office/powerpoint/2010/main" val="4025054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E8125-4DA4-4102-B835-56B6A4CDC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2119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Право требования к группе должников, кредит, обеспечение (залог), все в банкротстве</a:t>
            </a:r>
          </a:p>
        </p:txBody>
      </p:sp>
    </p:spTree>
    <p:extLst>
      <p:ext uri="{BB962C8B-B14F-4D97-AF65-F5344CB8AC3E}">
        <p14:creationId xmlns:p14="http://schemas.microsoft.com/office/powerpoint/2010/main" val="4002009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A4345-C7AC-4855-9221-5E34ECE0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Идентификация 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831A-192B-4A64-8C76-654026066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Первоначальные обязательства: </a:t>
            </a:r>
          </a:p>
          <a:p>
            <a:r>
              <a:rPr lang="ru-RU" dirty="0"/>
              <a:t>1) Кредитный договор №</a:t>
            </a:r>
            <a:r>
              <a:rPr lang="en-US" dirty="0"/>
              <a:t>999</a:t>
            </a:r>
            <a:r>
              <a:rPr lang="ru-RU" dirty="0"/>
              <a:t>/13 от </a:t>
            </a:r>
            <a:r>
              <a:rPr lang="en-US" dirty="0"/>
              <a:t>01</a:t>
            </a:r>
            <a:r>
              <a:rPr lang="ru-RU" dirty="0"/>
              <a:t>.</a:t>
            </a:r>
            <a:r>
              <a:rPr lang="en-US" dirty="0"/>
              <a:t>01</a:t>
            </a:r>
            <a:r>
              <a:rPr lang="ru-RU" dirty="0"/>
              <a:t>.2013 г. </a:t>
            </a:r>
          </a:p>
          <a:p>
            <a:r>
              <a:rPr lang="ru-RU" dirty="0"/>
              <a:t>2) Кредитный договор №88</a:t>
            </a:r>
            <a:r>
              <a:rPr lang="en-US" dirty="0"/>
              <a:t>8</a:t>
            </a:r>
            <a:r>
              <a:rPr lang="ru-RU" dirty="0"/>
              <a:t>/13 от </a:t>
            </a:r>
            <a:r>
              <a:rPr lang="en-US" dirty="0"/>
              <a:t>01</a:t>
            </a:r>
            <a:r>
              <a:rPr lang="ru-RU" dirty="0"/>
              <a:t>.0</a:t>
            </a:r>
            <a:r>
              <a:rPr lang="en-US" dirty="0"/>
              <a:t>1</a:t>
            </a:r>
            <a:r>
              <a:rPr lang="ru-RU" dirty="0"/>
              <a:t>.2013 г. </a:t>
            </a:r>
          </a:p>
          <a:p>
            <a:pPr marL="0" indent="0">
              <a:buNone/>
            </a:pPr>
            <a:r>
              <a:rPr lang="ru-RU" dirty="0"/>
              <a:t>Обязательства на дату оценки, вытекающие из первоначальных обязательств: </a:t>
            </a:r>
          </a:p>
          <a:p>
            <a:r>
              <a:rPr lang="ru-RU" dirty="0"/>
              <a:t>3) Решение третейского суда при Автономной некоммерческой организации «Н» от 20.01.2016 по делу №Т-НН/0000 (взыскание задолженности по кредитному договору №999/13). </a:t>
            </a:r>
          </a:p>
          <a:p>
            <a:r>
              <a:rPr lang="ru-RU" dirty="0"/>
              <a:t>4) Определение К.. районного суда К.. области от 15.04.2016 об удовлетворении заявление кредитора о выдаче исполнительных листов на принудительное исполнение решения третейского суда от 20.01.2016 по делу №Т-НН/0000. </a:t>
            </a:r>
          </a:p>
          <a:p>
            <a:r>
              <a:rPr lang="ru-RU" dirty="0"/>
              <a:t>5) Решение третейского суда при Автономной некоммерческой организации «Н» от 20.01.2016 по делу №Т-ННГ/0000 (взыскание задолженности по кредитному договору №888/13). </a:t>
            </a:r>
          </a:p>
          <a:p>
            <a:r>
              <a:rPr lang="ru-RU" dirty="0"/>
              <a:t>6) Определение К.. районного суда К.. области от 15.04.2016 об удовлетворении заявление кредитора о выдаче исполнительных листов на принудительное исполнение решения третейского суда от 20.01.2016 по делу №Т-НН/0000. </a:t>
            </a:r>
          </a:p>
          <a:p>
            <a:r>
              <a:rPr lang="ru-RU" dirty="0"/>
              <a:t>7) Определение Арбитражного суда К.. области от 22.02.2017 о признании требования заявителя обоснованным и введении наблюдения по делу №А..-00000/2016.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44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Количественные и качественные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E2EC6-2E86-4991-B3CE-C2A837536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наличии судебного акта, вступившего в законную силу, которым установлены факт и размер задолженности, анализировать первоначальные обязательства нет смысла</a:t>
            </a:r>
          </a:p>
          <a:p>
            <a:r>
              <a:rPr lang="ru-RU" dirty="0"/>
              <a:t>Сумма долга – на основании решения суда</a:t>
            </a:r>
          </a:p>
          <a:p>
            <a:r>
              <a:rPr lang="ru-RU" dirty="0"/>
              <a:t>Динамика погашения задолженности</a:t>
            </a:r>
          </a:p>
          <a:p>
            <a:r>
              <a:rPr lang="ru-RU" dirty="0"/>
              <a:t>Обеспечение задолженности (залог, поручительство). Необходима актуальная информация (часть залогов может быть реализована до введения процедуры).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841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Количественные и качественные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E2EC6-2E86-4991-B3CE-C2A837536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Залогодателями по указанным в описании объектов оценки договорам залога, а также солидарными должниками по обязательства АО «000» являются следующие лица:</a:t>
            </a:r>
          </a:p>
          <a:p>
            <a:endParaRPr lang="ru-RU" sz="800" dirty="0"/>
          </a:p>
          <a:p>
            <a:pPr lvl="2"/>
            <a:r>
              <a:rPr lang="ru-RU" dirty="0"/>
              <a:t>Наименование		ИНН			Статус	</a:t>
            </a:r>
            <a:endParaRPr lang="ru-RU" sz="800" dirty="0"/>
          </a:p>
          <a:p>
            <a:r>
              <a:rPr lang="ru-RU" dirty="0"/>
              <a:t>АО «0000000000000»		4312666666		Признан банкротом	</a:t>
            </a:r>
            <a:endParaRPr lang="ru-RU" sz="800" dirty="0"/>
          </a:p>
          <a:p>
            <a:r>
              <a:rPr lang="ru-RU" dirty="0"/>
              <a:t>ЗАО «0000»			4312666666		Признан банкротом	</a:t>
            </a:r>
            <a:endParaRPr lang="ru-RU" sz="800" dirty="0"/>
          </a:p>
          <a:p>
            <a:r>
              <a:rPr lang="ru-RU" dirty="0"/>
              <a:t>00000 С. А.			434566666000		Признан банкротом	</a:t>
            </a:r>
            <a:endParaRPr lang="ru-RU" sz="800" dirty="0"/>
          </a:p>
          <a:p>
            <a:r>
              <a:rPr lang="ru-RU" dirty="0"/>
              <a:t>ООО «00000000000»		4312666666		Признан банкротом	</a:t>
            </a:r>
            <a:endParaRPr lang="ru-RU" sz="800" dirty="0"/>
          </a:p>
          <a:p>
            <a:r>
              <a:rPr lang="ru-RU" dirty="0"/>
              <a:t>ООО «000000000000»		4312666666		Признан банкротом	</a:t>
            </a:r>
            <a:endParaRPr lang="ru-RU" sz="800" dirty="0"/>
          </a:p>
          <a:p>
            <a:r>
              <a:rPr lang="ru-RU" dirty="0"/>
              <a:t>ООО «000000000000»		4312666666		Признан банкротом	</a:t>
            </a:r>
            <a:endParaRPr lang="ru-RU" sz="800" dirty="0"/>
          </a:p>
          <a:p>
            <a:r>
              <a:rPr lang="ru-RU" dirty="0"/>
              <a:t>ООО «00000000000»		4312666666		Действующее	</a:t>
            </a:r>
            <a:endParaRPr lang="ru-RU" sz="800" dirty="0"/>
          </a:p>
          <a:p>
            <a:r>
              <a:rPr lang="ru-RU" dirty="0"/>
              <a:t>000000000000 С. Б.			431266666666		Признан банкротом	</a:t>
            </a:r>
            <a:endParaRPr lang="ru-RU" sz="800" dirty="0"/>
          </a:p>
          <a:p>
            <a:r>
              <a:rPr lang="ru-RU" dirty="0"/>
              <a:t>0000 Александр</a:t>
            </a:r>
          </a:p>
          <a:p>
            <a:r>
              <a:rPr lang="ru-RU" dirty="0"/>
              <a:t>Анатольевич			431266666666		Признан банкротом	</a:t>
            </a:r>
            <a:endParaRPr lang="ru-RU" sz="800" dirty="0"/>
          </a:p>
          <a:p>
            <a:r>
              <a:rPr lang="ru-RU" dirty="0"/>
              <a:t>ООО СПК «0000000»		4324666666		Действующее	</a:t>
            </a:r>
            <a:endParaRPr lang="ru-RU" sz="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74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Лицензия на недра в составе имущества солидарного должника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E2EC6-2E86-4991-B3CE-C2A837536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Величина денежного потока от реализации имущества ООО «С» (прав на пользование недрами) складывается из следующих факторов, каждый из которых обладает высокой степенью неопределенности:</a:t>
            </a:r>
          </a:p>
          <a:p>
            <a:r>
              <a:rPr lang="ru-RU" dirty="0"/>
              <a:t>Собственно стоимость карьера как комплекса имущественных прав (право на пользование недрами, право аренды земельных участков). Указанная стоимость в общем случае складывается из чистых экономических выгод, которые могут быть получены правообладателем при реализации данных прав.</a:t>
            </a:r>
          </a:p>
          <a:p>
            <a:r>
              <a:rPr lang="ru-RU" dirty="0"/>
              <a:t>Вероятность признания должника банкротом.</a:t>
            </a:r>
          </a:p>
          <a:p>
            <a:r>
              <a:rPr lang="ru-RU" dirty="0"/>
              <a:t>Срок реализации процедур банкротства и продажи права недропользования. Как следствие – остаток срока действия лицензии.</a:t>
            </a:r>
          </a:p>
          <a:p>
            <a:r>
              <a:rPr lang="ru-RU" dirty="0"/>
              <a:t>Вероятность продления лицензии правообладателем по истечении срока ее действия.</a:t>
            </a:r>
          </a:p>
          <a:p>
            <a:r>
              <a:rPr lang="ru-RU" dirty="0"/>
              <a:t>Вероятность досрочного отзыва лицензии.</a:t>
            </a:r>
          </a:p>
          <a:p>
            <a:r>
              <a:rPr lang="ru-RU" dirty="0"/>
              <a:t>Фактические допустимые объемы добычи песка в оставшийся период.</a:t>
            </a:r>
          </a:p>
          <a:p>
            <a:r>
              <a:rPr lang="ru-RU" dirty="0"/>
              <a:t>Локализация рынка сбыта (для нужд промышленной площадки в поселке </a:t>
            </a:r>
            <a:r>
              <a:rPr lang="ru-RU" dirty="0" err="1"/>
              <a:t>Стр</a:t>
            </a:r>
            <a:r>
              <a:rPr lang="ru-RU" dirty="0"/>
              <a:t> или реализация сторонним покупателям).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02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Финансовая модель карьера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782D321-35D9-4E6E-9461-297F173A5F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558265"/>
              </p:ext>
            </p:extLst>
          </p:nvPr>
        </p:nvGraphicFramePr>
        <p:xfrm>
          <a:off x="838200" y="1909823"/>
          <a:ext cx="10515597" cy="4163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3962">
                  <a:extLst>
                    <a:ext uri="{9D8B030D-6E8A-4147-A177-3AD203B41FA5}">
                      <a16:colId xmlns:a16="http://schemas.microsoft.com/office/drawing/2014/main" val="3086591577"/>
                    </a:ext>
                  </a:extLst>
                </a:gridCol>
                <a:gridCol w="908509">
                  <a:extLst>
                    <a:ext uri="{9D8B030D-6E8A-4147-A177-3AD203B41FA5}">
                      <a16:colId xmlns:a16="http://schemas.microsoft.com/office/drawing/2014/main" val="2388992559"/>
                    </a:ext>
                  </a:extLst>
                </a:gridCol>
                <a:gridCol w="909935">
                  <a:extLst>
                    <a:ext uri="{9D8B030D-6E8A-4147-A177-3AD203B41FA5}">
                      <a16:colId xmlns:a16="http://schemas.microsoft.com/office/drawing/2014/main" val="3494515373"/>
                    </a:ext>
                  </a:extLst>
                </a:gridCol>
                <a:gridCol w="909935">
                  <a:extLst>
                    <a:ext uri="{9D8B030D-6E8A-4147-A177-3AD203B41FA5}">
                      <a16:colId xmlns:a16="http://schemas.microsoft.com/office/drawing/2014/main" val="2467897714"/>
                    </a:ext>
                  </a:extLst>
                </a:gridCol>
                <a:gridCol w="907795">
                  <a:extLst>
                    <a:ext uri="{9D8B030D-6E8A-4147-A177-3AD203B41FA5}">
                      <a16:colId xmlns:a16="http://schemas.microsoft.com/office/drawing/2014/main" val="2701227873"/>
                    </a:ext>
                  </a:extLst>
                </a:gridCol>
                <a:gridCol w="909222">
                  <a:extLst>
                    <a:ext uri="{9D8B030D-6E8A-4147-A177-3AD203B41FA5}">
                      <a16:colId xmlns:a16="http://schemas.microsoft.com/office/drawing/2014/main" val="1324274509"/>
                    </a:ext>
                  </a:extLst>
                </a:gridCol>
                <a:gridCol w="907795">
                  <a:extLst>
                    <a:ext uri="{9D8B030D-6E8A-4147-A177-3AD203B41FA5}">
                      <a16:colId xmlns:a16="http://schemas.microsoft.com/office/drawing/2014/main" val="416467874"/>
                    </a:ext>
                  </a:extLst>
                </a:gridCol>
                <a:gridCol w="909222">
                  <a:extLst>
                    <a:ext uri="{9D8B030D-6E8A-4147-A177-3AD203B41FA5}">
                      <a16:colId xmlns:a16="http://schemas.microsoft.com/office/drawing/2014/main" val="4207230054"/>
                    </a:ext>
                  </a:extLst>
                </a:gridCol>
                <a:gridCol w="909222">
                  <a:extLst>
                    <a:ext uri="{9D8B030D-6E8A-4147-A177-3AD203B41FA5}">
                      <a16:colId xmlns:a16="http://schemas.microsoft.com/office/drawing/2014/main" val="637726418"/>
                    </a:ext>
                  </a:extLst>
                </a:gridCol>
              </a:tblGrid>
              <a:tr h="209034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5430" marR="257810" algn="ctr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065" marR="255905" algn="ctr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4795" marR="257175" algn="ctr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78130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670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0670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3210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54000" eaLnBrk="0" hangingPunct="0">
                        <a:lnSpc>
                          <a:spcPts val="114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601525"/>
                  </a:ext>
                </a:extLst>
              </a:tr>
              <a:tr h="211513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10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620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795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240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455965"/>
                  </a:ext>
                </a:extLst>
              </a:tr>
              <a:tr h="378410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Проектный объем добычи, тыс.т. (принимается</a:t>
                      </a:r>
                      <a:endParaRPr lang="ru-RU" sz="1100">
                        <a:effectLst/>
                      </a:endParaRPr>
                    </a:p>
                    <a:p>
                      <a:pPr marL="67945" eaLnBrk="0" hangingPunct="0">
                        <a:lnSpc>
                          <a:spcPts val="107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равномерная выборка объема)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102,46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717,23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231222"/>
                  </a:ext>
                </a:extLst>
              </a:tr>
              <a:tr h="190030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Средняя номинальная цена, руб./</a:t>
                      </a:r>
                      <a:r>
                        <a:rPr lang="ru-RU" sz="1000" dirty="0" err="1">
                          <a:effectLst/>
                        </a:rPr>
                        <a:t>тыс.т</a:t>
                      </a:r>
                      <a:r>
                        <a:rPr lang="ru-RU" sz="10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4610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182 000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60474"/>
                  </a:ext>
                </a:extLst>
              </a:tr>
              <a:tr h="612034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Индекс цен год к предыдущему году (из принципа осторожности в оценке тенденция 2018/2017 принимается на </a:t>
                      </a:r>
                      <a:r>
                        <a:rPr lang="ru-RU" sz="1000" dirty="0" err="1">
                          <a:effectLst/>
                        </a:rPr>
                        <a:t>ближайщие</a:t>
                      </a:r>
                      <a:r>
                        <a:rPr lang="ru-RU" sz="1000" dirty="0">
                          <a:effectLst/>
                        </a:rPr>
                        <a:t> 3 года, на оставшийся</a:t>
                      </a:r>
                      <a:endParaRPr lang="ru-RU" sz="1100" dirty="0">
                        <a:effectLst/>
                      </a:endParaRPr>
                    </a:p>
                    <a:p>
                      <a:pPr marL="67945" eaLnBrk="0" hangingPunct="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прогнозный период - 1)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0,8934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0,8934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433953"/>
                  </a:ext>
                </a:extLst>
              </a:tr>
              <a:tr h="380062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Средняя скорретированная на индекс роста цена,</a:t>
                      </a:r>
                      <a:endParaRPr lang="ru-RU" sz="1100">
                        <a:effectLst/>
                      </a:endParaRPr>
                    </a:p>
                    <a:p>
                      <a:pPr marL="67945" eaLnBrk="0" hangingPunct="0">
                        <a:lnSpc>
                          <a:spcPts val="108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руб./тыс.т.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162 599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461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145 266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328897"/>
                  </a:ext>
                </a:extLst>
              </a:tr>
              <a:tr h="190030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Прогнозная выручка,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96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16 660 123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14 884 154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14 884 154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14 884 154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14 884 154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461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14 884 154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14 884 154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105 965 048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981083"/>
                  </a:ext>
                </a:extLst>
              </a:tr>
              <a:tr h="451616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Средняя отраслевая рентабельность по данным</a:t>
                      </a:r>
                      <a:endParaRPr lang="ru-RU" sz="1100">
                        <a:effectLst/>
                      </a:endParaRPr>
                    </a:p>
                    <a:p>
                      <a:pPr marL="67945" eaLnBrk="0" hangingPunct="0">
                        <a:lnSpc>
                          <a:spcPts val="114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Росстата на 2016 год (добыча полезеных ископаемых кроме ТЭК)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54,7%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54,7%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207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568572"/>
                  </a:ext>
                </a:extLst>
              </a:tr>
              <a:tr h="492776">
                <a:tc>
                  <a:txBody>
                    <a:bodyPr/>
                    <a:lstStyle/>
                    <a:p>
                      <a:pPr marL="67945" marR="1206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Экспертная корректировка рентабельности с учетом макроэкономический тенденций (год к</a:t>
                      </a:r>
                      <a:endParaRPr lang="ru-RU" sz="1100">
                        <a:effectLst/>
                      </a:endParaRPr>
                    </a:p>
                    <a:p>
                      <a:pPr marL="67945" eaLnBrk="0" hangingPunct="0">
                        <a:lnSpc>
                          <a:spcPts val="108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предыдущему году, для 2019 - к 2016 году)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0,8000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0,9500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509074"/>
                  </a:ext>
                </a:extLst>
              </a:tr>
              <a:tr h="189205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Скорректированный показатель рентабельности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43,8%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41,6%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39,5%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37,5%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35,6%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33,9%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2070" algn="r" eaLnBrk="0" hangingPunct="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32,2%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80695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7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Прогнозная прибыль,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7 290 470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6 187 641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5 878 259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5 584 346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5 305 128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461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5 039 872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4 787 878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40 073 593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086683"/>
                  </a:ext>
                </a:extLst>
              </a:tr>
              <a:tr h="211513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Ставка дисконтирования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2070" algn="r" eaLnBrk="0" hangingPunct="0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29,34%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372475"/>
                  </a:ext>
                </a:extLst>
              </a:tr>
              <a:tr h="209861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85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Дисконтный множитель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0,77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651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0,36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270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402178"/>
                  </a:ext>
                </a:extLst>
              </a:tr>
              <a:tr h="211513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085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Дисконтированная прибыль,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5 636 671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3 698 787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2 716 753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1 995 450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1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1 465 655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461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1 076 521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790 702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975" algn="r" eaLnBrk="0" hangingPunct="0">
                        <a:lnSpc>
                          <a:spcPts val="114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17 380 538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373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31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Финансовая модель карьера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D320DBC-C85A-4A96-9C10-9128947E8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6870539" cy="10922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CB9777-C4CF-4967-A08E-15FD2E81E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440" y="1586586"/>
            <a:ext cx="9474843" cy="50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43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Стоимость карьера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A06E54-EF22-49AC-AB23-6B484C199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614997" cy="317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66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Денежный поток ФЛ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E061FC-7B65-4788-A8F6-77E625A5C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/>
            <a:r>
              <a:rPr lang="ru-RU" dirty="0"/>
              <a:t>В соответствии с заданием на оценку в состав активов, относящихся к имуществу должника, входит только пакет акций. Вместе с тем в ходе анализа отчета конкурсного управляющего должника установлено, что должник является владельцем недвижимого имущества.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F45766CE-31FB-4714-8543-F2CF4F1DF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639329"/>
              </p:ext>
            </p:extLst>
          </p:nvPr>
        </p:nvGraphicFramePr>
        <p:xfrm>
          <a:off x="3074987" y="4001294"/>
          <a:ext cx="6042025" cy="1981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3121214448"/>
                    </a:ext>
                  </a:extLst>
                </a:gridCol>
                <a:gridCol w="1677035">
                  <a:extLst>
                    <a:ext uri="{9D8B030D-6E8A-4147-A177-3AD203B41FA5}">
                      <a16:colId xmlns:a16="http://schemas.microsoft.com/office/drawing/2014/main" val="2881738506"/>
                    </a:ext>
                  </a:extLst>
                </a:gridCol>
                <a:gridCol w="742315">
                  <a:extLst>
                    <a:ext uri="{9D8B030D-6E8A-4147-A177-3AD203B41FA5}">
                      <a16:colId xmlns:a16="http://schemas.microsoft.com/office/drawing/2014/main" val="763938207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val="158286700"/>
                    </a:ext>
                  </a:extLst>
                </a:gridCol>
                <a:gridCol w="1018540">
                  <a:extLst>
                    <a:ext uri="{9D8B030D-6E8A-4147-A177-3AD203B41FA5}">
                      <a16:colId xmlns:a16="http://schemas.microsoft.com/office/drawing/2014/main" val="2352090329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477520" marR="47625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Объект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marL="18986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Кадастровый номер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6690" marR="135255" indent="-35560" eaLnBrk="0" hangingPunct="0">
                        <a:lnSpc>
                          <a:spcPct val="107000"/>
                        </a:lnSpc>
                        <a:spcBef>
                          <a:spcPts val="94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Доля в праве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510" marR="139700" indent="-635" algn="ctr" eaLnBrk="0" hangingPunct="0">
                        <a:lnSpc>
                          <a:spcPct val="107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Кадастровая стоимость объекта,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235" marR="99060" algn="ctr" eaLnBrk="0" hangingPunct="0">
                        <a:lnSpc>
                          <a:spcPct val="107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Кадастровая стоимость права,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220691"/>
                  </a:ext>
                </a:extLst>
              </a:tr>
              <a:tr h="398780">
                <a:tc>
                  <a:txBody>
                    <a:bodyPr/>
                    <a:lstStyle/>
                    <a:p>
                      <a:pPr marL="66675" marR="11239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Земельный участок СХН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43:30:390919: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0,3333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50 811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16 937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4502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66675" marR="11239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Земельный участок СХН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43:30:390919: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0,1667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50 811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 eaLnBrk="0" hangingPunct="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8 469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65554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66675" marR="11239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Земельный участок НП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43:20:320101: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0,3333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147 600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 eaLnBrk="0" hangingPunct="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49 200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291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604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Денежный поток ФЛ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9591B540-D598-4B3D-A8B4-7C7E3C85E7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174491"/>
              </p:ext>
            </p:extLst>
          </p:nvPr>
        </p:nvGraphicFramePr>
        <p:xfrm>
          <a:off x="1151466" y="1840089"/>
          <a:ext cx="10024533" cy="2682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33776">
                  <a:extLst>
                    <a:ext uri="{9D8B030D-6E8A-4147-A177-3AD203B41FA5}">
                      <a16:colId xmlns:a16="http://schemas.microsoft.com/office/drawing/2014/main" val="4178652657"/>
                    </a:ext>
                  </a:extLst>
                </a:gridCol>
                <a:gridCol w="2390757">
                  <a:extLst>
                    <a:ext uri="{9D8B030D-6E8A-4147-A177-3AD203B41FA5}">
                      <a16:colId xmlns:a16="http://schemas.microsoft.com/office/drawing/2014/main" val="3798678085"/>
                    </a:ext>
                  </a:extLst>
                </a:gridCol>
              </a:tblGrid>
              <a:tr h="288636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Принятая рыночная стоимость, руб.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5 268 654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935944"/>
                  </a:ext>
                </a:extLst>
              </a:tr>
              <a:tr h="288636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Индекс снижения цены на торгах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0,44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78281"/>
                  </a:ext>
                </a:extLst>
              </a:tr>
              <a:tr h="578322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Прогнозная величина денежного потока от реализации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недвижимости, руб.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2 318 208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0660402"/>
                  </a:ext>
                </a:extLst>
              </a:tr>
              <a:tr h="288636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Доля денежного потока, приходящаяся на </a:t>
                      </a:r>
                      <a:r>
                        <a:rPr lang="ru-RU" sz="2200" dirty="0" err="1">
                          <a:effectLst/>
                        </a:rPr>
                        <a:t>незалогового</a:t>
                      </a:r>
                      <a:r>
                        <a:rPr lang="ru-RU" sz="2200" dirty="0">
                          <a:effectLst/>
                        </a:rPr>
                        <a:t> кредитора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0,7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6416777"/>
                  </a:ext>
                </a:extLst>
              </a:tr>
              <a:tr h="587768">
                <a:tc>
                  <a:txBody>
                    <a:bodyPr/>
                    <a:lstStyle/>
                    <a:p>
                      <a:pPr marR="68961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Прогнозная величина денежного потока от реализации недвижимости, руб.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1 622 745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713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58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91A36-45AF-4315-88AA-019CB9FE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Наименование 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DC8F27-CA11-4303-B69A-7DA85AACE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7866"/>
            <a:ext cx="10515600" cy="4763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Оценщик часто сталкивается с проблемой наименования. Предлагаемая конструкция:</a:t>
            </a:r>
          </a:p>
          <a:p>
            <a:r>
              <a:rPr lang="ru-RU" dirty="0"/>
              <a:t>(что) </a:t>
            </a:r>
            <a:r>
              <a:rPr lang="ru-RU" b="1" dirty="0"/>
              <a:t>права (требования) или право требования</a:t>
            </a:r>
          </a:p>
          <a:p>
            <a:r>
              <a:rPr lang="ru-RU" dirty="0"/>
              <a:t>(чьи - кредитор) </a:t>
            </a:r>
            <a:r>
              <a:rPr lang="ru-RU" b="1" dirty="0"/>
              <a:t>ПАО Банк</a:t>
            </a:r>
          </a:p>
          <a:p>
            <a:r>
              <a:rPr lang="ru-RU" dirty="0"/>
              <a:t>(к кому) к </a:t>
            </a:r>
            <a:r>
              <a:rPr lang="ru-RU" b="1" dirty="0"/>
              <a:t>ООО Должник</a:t>
            </a:r>
          </a:p>
          <a:p>
            <a:r>
              <a:rPr lang="ru-RU" dirty="0"/>
              <a:t>(на основании чего) </a:t>
            </a:r>
            <a:r>
              <a:rPr lang="ru-RU" b="1" dirty="0"/>
              <a:t>в соответствии с кредитным договором №1 от 10.10.2010</a:t>
            </a:r>
          </a:p>
          <a:p>
            <a:r>
              <a:rPr lang="ru-RU" dirty="0"/>
              <a:t>(размер) </a:t>
            </a:r>
            <a:r>
              <a:rPr lang="ru-RU" b="1" dirty="0"/>
              <a:t>номинальной стоимостью 1 000 000 руб.</a:t>
            </a:r>
          </a:p>
          <a:p>
            <a:pPr marL="0" indent="0">
              <a:buNone/>
            </a:pPr>
            <a:r>
              <a:rPr lang="ru-RU" u="sng" dirty="0"/>
              <a:t>В любом случае наименование ОО должно давать возможность понять, о чем вообще идет речь.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693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Имущество за рамками ДП ФЛ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106F943-C65F-4E1F-973E-18AD77E49D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033780"/>
              </p:ext>
            </p:extLst>
          </p:nvPr>
        </p:nvGraphicFramePr>
        <p:xfrm>
          <a:off x="1151467" y="1825343"/>
          <a:ext cx="10103555" cy="463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52834">
                  <a:extLst>
                    <a:ext uri="{9D8B030D-6E8A-4147-A177-3AD203B41FA5}">
                      <a16:colId xmlns:a16="http://schemas.microsoft.com/office/drawing/2014/main" val="2608810090"/>
                    </a:ext>
                  </a:extLst>
                </a:gridCol>
                <a:gridCol w="5050721">
                  <a:extLst>
                    <a:ext uri="{9D8B030D-6E8A-4147-A177-3AD203B41FA5}">
                      <a16:colId xmlns:a16="http://schemas.microsoft.com/office/drawing/2014/main" val="1623406297"/>
                    </a:ext>
                  </a:extLst>
                </a:gridCol>
              </a:tblGrid>
              <a:tr h="175895">
                <a:tc>
                  <a:txBody>
                    <a:bodyPr/>
                    <a:lstStyle/>
                    <a:p>
                      <a:pPr marL="1128395" marR="1126490"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Имущество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99185" marR="1097915"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Примечание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705825"/>
                  </a:ext>
                </a:extLst>
              </a:tr>
              <a:tr h="2120600">
                <a:tc>
                  <a:txBody>
                    <a:bodyPr/>
                    <a:lstStyle/>
                    <a:p>
                      <a:pPr marL="339090" marR="102235" indent="-22860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 Земельный участок и здание по адресу: г. Киров, пер., д.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9;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17399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20.11.2015 права на объекты прекращены (отчуждены из собственности должника). Конкурсный управляющий имеет намерение оспорить указанные сделки и вернуть имущество в конкурсную массу. Однако:</a:t>
                      </a:r>
                    </a:p>
                    <a:p>
                      <a:pPr marL="523875" marR="173990" indent="-22860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</a:rPr>
                        <a:t>  </a:t>
                      </a:r>
                      <a:r>
                        <a:rPr lang="ru-RU" sz="1600" spc="-5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Оценщик не располагает правовым обоснованием перспективности такого спора, а также</a:t>
                      </a:r>
                      <a:r>
                        <a:rPr lang="ru-RU" sz="1600" spc="-10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документами, </a:t>
                      </a:r>
                      <a:r>
                        <a:rPr lang="ru-RU" sz="1600" dirty="0" err="1">
                          <a:effectLst/>
                        </a:rPr>
                        <a:t>позволябщими</a:t>
                      </a:r>
                      <a:r>
                        <a:rPr lang="ru-RU" sz="1600" dirty="0">
                          <a:effectLst/>
                        </a:rPr>
                        <a:t> самостоятельно проанализировать вероятность возврата имущества в конкурсную массу;</a:t>
                      </a:r>
                    </a:p>
                    <a:p>
                      <a:pPr marL="523875" marR="222250" indent="-22860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effectLst/>
                        </a:rPr>
                        <a:t>  </a:t>
                      </a:r>
                      <a:r>
                        <a:rPr lang="ru-RU" sz="1600" spc="-5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Отсутствует информация о рыночной стоимости,</a:t>
                      </a:r>
                      <a:r>
                        <a:rPr lang="ru-RU" sz="1600" spc="-6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техническом состоянии</a:t>
                      </a:r>
                      <a:r>
                        <a:rPr lang="ru-RU" sz="1600" spc="-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объектов</a:t>
                      </a:r>
                    </a:p>
                    <a:p>
                      <a:pPr marR="29718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этой связи прогнозирование величины денежных потоков невозможно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459748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marL="111125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</a:t>
                      </a:r>
                      <a:r>
                        <a:rPr lang="ru-RU" sz="1600" spc="28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Квартира по адресу: </a:t>
                      </a:r>
                      <a:r>
                        <a:rPr lang="ru-RU" sz="1600" dirty="0" err="1">
                          <a:effectLst/>
                        </a:rPr>
                        <a:t>г.Киров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spc="-15" dirty="0">
                          <a:effectLst/>
                        </a:rPr>
                        <a:t>ул.</a:t>
                      </a:r>
                      <a:endParaRPr lang="ru-RU" sz="1600" dirty="0">
                        <a:effectLst/>
                      </a:endParaRPr>
                    </a:p>
                    <a:p>
                      <a:pPr marL="33909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, д. 109, кв. 108;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Является единственным жильем,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не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подлежит принудительной</a:t>
                      </a:r>
                      <a:r>
                        <a:rPr lang="ru-RU" sz="1600" spc="-1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продаже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8349227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111125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 БЕЛАРУС 82.1.57;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Аналогично п. 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194568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marL="111125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r>
                        <a:rPr lang="ru-RU" sz="1600" spc="29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СЗАП-8527;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Аналогично п. 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22656"/>
                  </a:ext>
                </a:extLst>
              </a:tr>
            </a:tbl>
          </a:graphicData>
        </a:graphic>
      </p:graphicFrame>
      <p:pic>
        <p:nvPicPr>
          <p:cNvPr id="6146" name="Рисунок 2">
            <a:extLst>
              <a:ext uri="{FF2B5EF4-FFF2-40B4-BE49-F238E27FC236}">
                <a16:creationId xmlns:a16="http://schemas.microsoft.com/office/drawing/2014/main" id="{9D68264E-CFD9-4BC0-AB1E-86E1D3B6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1">
            <a:extLst>
              <a:ext uri="{FF2B5EF4-FFF2-40B4-BE49-F238E27FC236}">
                <a16:creationId xmlns:a16="http://schemas.microsoft.com/office/drawing/2014/main" id="{D151E5B8-54D8-4941-9809-9D871BF59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686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Инвентаризация КУ</a:t>
            </a:r>
          </a:p>
        </p:txBody>
      </p:sp>
      <p:pic>
        <p:nvPicPr>
          <p:cNvPr id="6146" name="Рисунок 2">
            <a:extLst>
              <a:ext uri="{FF2B5EF4-FFF2-40B4-BE49-F238E27FC236}">
                <a16:creationId xmlns:a16="http://schemas.microsoft.com/office/drawing/2014/main" id="{9D68264E-CFD9-4BC0-AB1E-86E1D3B6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1">
            <a:extLst>
              <a:ext uri="{FF2B5EF4-FFF2-40B4-BE49-F238E27FC236}">
                <a16:creationId xmlns:a16="http://schemas.microsoft.com/office/drawing/2014/main" id="{D151E5B8-54D8-4941-9809-9D871BF59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D37E480-3E12-4F22-A4D7-881FE1CC0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017156"/>
              </p:ext>
            </p:extLst>
          </p:nvPr>
        </p:nvGraphicFramePr>
        <p:xfrm>
          <a:off x="838200" y="1794932"/>
          <a:ext cx="10515600" cy="42566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578">
                  <a:extLst>
                    <a:ext uri="{9D8B030D-6E8A-4147-A177-3AD203B41FA5}">
                      <a16:colId xmlns:a16="http://schemas.microsoft.com/office/drawing/2014/main" val="2567383759"/>
                    </a:ext>
                  </a:extLst>
                </a:gridCol>
                <a:gridCol w="2856089">
                  <a:extLst>
                    <a:ext uri="{9D8B030D-6E8A-4147-A177-3AD203B41FA5}">
                      <a16:colId xmlns:a16="http://schemas.microsoft.com/office/drawing/2014/main" val="2958897682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455440392"/>
                    </a:ext>
                  </a:extLst>
                </a:gridCol>
                <a:gridCol w="1045483">
                  <a:extLst>
                    <a:ext uri="{9D8B030D-6E8A-4147-A177-3AD203B41FA5}">
                      <a16:colId xmlns:a16="http://schemas.microsoft.com/office/drawing/2014/main" val="46267486"/>
                    </a:ext>
                  </a:extLst>
                </a:gridCol>
                <a:gridCol w="983842">
                  <a:extLst>
                    <a:ext uri="{9D8B030D-6E8A-4147-A177-3AD203B41FA5}">
                      <a16:colId xmlns:a16="http://schemas.microsoft.com/office/drawing/2014/main" val="1328703630"/>
                    </a:ext>
                  </a:extLst>
                </a:gridCol>
                <a:gridCol w="785409">
                  <a:extLst>
                    <a:ext uri="{9D8B030D-6E8A-4147-A177-3AD203B41FA5}">
                      <a16:colId xmlns:a16="http://schemas.microsoft.com/office/drawing/2014/main" val="3441302955"/>
                    </a:ext>
                  </a:extLst>
                </a:gridCol>
                <a:gridCol w="785409">
                  <a:extLst>
                    <a:ext uri="{9D8B030D-6E8A-4147-A177-3AD203B41FA5}">
                      <a16:colId xmlns:a16="http://schemas.microsoft.com/office/drawing/2014/main" val="3145550664"/>
                    </a:ext>
                  </a:extLst>
                </a:gridCol>
                <a:gridCol w="785409">
                  <a:extLst>
                    <a:ext uri="{9D8B030D-6E8A-4147-A177-3AD203B41FA5}">
                      <a16:colId xmlns:a16="http://schemas.microsoft.com/office/drawing/2014/main" val="4176675628"/>
                    </a:ext>
                  </a:extLst>
                </a:gridCol>
                <a:gridCol w="784715">
                  <a:extLst>
                    <a:ext uri="{9D8B030D-6E8A-4147-A177-3AD203B41FA5}">
                      <a16:colId xmlns:a16="http://schemas.microsoft.com/office/drawing/2014/main" val="245567265"/>
                    </a:ext>
                  </a:extLst>
                </a:gridCol>
                <a:gridCol w="784715">
                  <a:extLst>
                    <a:ext uri="{9D8B030D-6E8A-4147-A177-3AD203B41FA5}">
                      <a16:colId xmlns:a16="http://schemas.microsoft.com/office/drawing/2014/main" val="2678452286"/>
                    </a:ext>
                  </a:extLst>
                </a:gridCol>
                <a:gridCol w="589751">
                  <a:extLst>
                    <a:ext uri="{9D8B030D-6E8A-4147-A177-3AD203B41FA5}">
                      <a16:colId xmlns:a16="http://schemas.microsoft.com/office/drawing/2014/main" val="4132407872"/>
                    </a:ext>
                  </a:extLst>
                </a:gridCol>
              </a:tblGrid>
              <a:tr h="270935">
                <a:tc rowSpan="2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3175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245110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актива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73025" marR="51435" indent="24130" algn="ctr" eaLnBrk="0" hangingPunct="0">
                        <a:lnSpc>
                          <a:spcPts val="1115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Догово</a:t>
                      </a:r>
                      <a:r>
                        <a:rPr lang="ru-RU" sz="1200" dirty="0">
                          <a:effectLst/>
                        </a:rPr>
                        <a:t> р залога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402590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Местонахождение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marL="93345" marR="71120" indent="-13970" algn="r" eaLnBrk="0" hangingPunct="0">
                        <a:lnSpc>
                          <a:spcPts val="1115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Собственник/ Залогодатель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99695" marR="93345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Инвентар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ный</a:t>
                      </a:r>
                      <a:r>
                        <a:rPr lang="ru-RU" sz="1200" dirty="0">
                          <a:effectLst/>
                        </a:rPr>
                        <a:t> номер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1031875" algn="ctr" eaLnBrk="0" hangingPunct="0">
                        <a:lnSpc>
                          <a:spcPts val="111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Инвентаризация КУ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854385"/>
                  </a:ext>
                </a:extLst>
              </a:tr>
              <a:tr h="324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ts val="1115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81915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акта</a:t>
                      </a:r>
                    </a:p>
                    <a:p>
                      <a:pPr marL="77470" algn="ctr" eaLnBrk="0" hangingPunct="0">
                        <a:lnSpc>
                          <a:spcPts val="111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/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описи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ts val="1115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marL="200025" marR="57150" indent="-119380" algn="ct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 акта / описи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62865" algn="ctr" eaLnBrk="0" hangingPunct="0">
                        <a:lnSpc>
                          <a:spcPts val="1115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код </a:t>
                      </a:r>
                      <a:r>
                        <a:rPr lang="ru-RU" sz="1200" spc="-5" dirty="0">
                          <a:effectLst/>
                        </a:rPr>
                        <a:t>(</a:t>
                      </a:r>
                      <a:r>
                        <a:rPr lang="ru-RU" sz="1200" spc="-5" dirty="0" err="1">
                          <a:effectLst/>
                        </a:rPr>
                        <a:t>инвенен</a:t>
                      </a:r>
                      <a:r>
                        <a:rPr lang="ru-RU" sz="1200" spc="-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т.    номер)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70485" algn="ctr" eaLnBrk="0" hangingPunct="0">
                        <a:lnSpc>
                          <a:spcPts val="1115"/>
                        </a:lnSpc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стоимость по БУ, руб.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66675" algn="ctr" eaLnBrk="0" hangingPunct="0">
                        <a:lnSpc>
                          <a:spcPts val="1115"/>
                        </a:lnSpc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Кол-во по БУ, шт.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773363"/>
                  </a:ext>
                </a:extLst>
              </a:tr>
              <a:tr h="317134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305435" algn="l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Линия по обработке рулонного металла ЛМ 1500/5-10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marR="21526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812495"/>
                  </a:ext>
                </a:extLst>
              </a:tr>
              <a:tr h="120595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167640" algn="l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Пресс по металлу </a:t>
                      </a:r>
                      <a:r>
                        <a:rPr lang="ru-RU" sz="1200" dirty="0" err="1">
                          <a:effectLst/>
                        </a:rPr>
                        <a:t>Boldrini</a:t>
                      </a:r>
                      <a:r>
                        <a:rPr lang="ru-RU" sz="1200" dirty="0">
                          <a:effectLst/>
                        </a:rPr>
                        <a:t> PAO 400т, страна производитель Италия, зав.№5415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marR="4318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861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28.06.2017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302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830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523</a:t>
                      </a:r>
                    </a:p>
                    <a:p>
                      <a:pPr marL="305435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036,45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487343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Листогиб лидравлический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28.06.2017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4 496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652452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четырехвалковый</a:t>
                      </a:r>
                      <a:r>
                        <a:rPr lang="ru-RU" sz="1200" dirty="0">
                          <a:effectLst/>
                        </a:rPr>
                        <a:t> 4R HSS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699,35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4720685"/>
                  </a:ext>
                </a:extLst>
              </a:tr>
              <a:tr h="180089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30-400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855381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Машина термической резки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28.06.2017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3 220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292791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"Комета МП - 1К-1Пл-П-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338,98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479943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2,0-6-8-1" 2010 г.в. Зав 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551651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501, Инв № 262.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281905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Машина фланжировочная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778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28.06.2017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8 170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3340" algn="r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0549598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"FACCIN" MODEL BF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5245" algn="r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353,38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931890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TYPE 20/4, SERIAL,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856429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NUMBER 99091,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29834"/>
                  </a:ext>
                </a:extLst>
              </a:tr>
              <a:tr h="138207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выпуска 2001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1634566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marR="61595" algn="r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ТМЦ (кирпич, известь,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r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 1.4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 algn="r" eaLnBrk="0" hangingPunct="0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576638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9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песок, стальные шары,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99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99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813197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цилиндры мелющие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0485" algn="r" eaLnBrk="0" hangingPunct="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830891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титанистые) * полный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940496"/>
                  </a:ext>
                </a:extLst>
              </a:tr>
              <a:tr h="13745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перечень ТМЦ приведен 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436271"/>
                  </a:ext>
                </a:extLst>
              </a:tr>
              <a:tr h="221234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algn="l" eaLnBrk="0" hangingPunct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приложении к отчету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302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919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Информационная база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E061FC-7B65-4788-A8F6-77E625A5C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Должен ли оценщик работать с документами, находящимися в общем доступе, но не предоставленными заказчиком. В том числе для установления количественных и качественных характеристик?</a:t>
            </a:r>
          </a:p>
          <a:p>
            <a:pPr marL="0" indent="0">
              <a:buNone/>
            </a:pPr>
            <a:r>
              <a:rPr lang="ru-RU" b="1" dirty="0"/>
              <a:t>Мое мнение – должен</a:t>
            </a:r>
            <a:r>
              <a:rPr lang="ru-RU" dirty="0"/>
              <a:t>.</a:t>
            </a:r>
          </a:p>
          <a:p>
            <a:r>
              <a:rPr lang="ru-RU" dirty="0"/>
              <a:t>КАД</a:t>
            </a:r>
          </a:p>
          <a:p>
            <a:r>
              <a:rPr lang="ru-RU" dirty="0" err="1"/>
              <a:t>Федресурс</a:t>
            </a:r>
            <a:endParaRPr lang="ru-RU" dirty="0"/>
          </a:p>
          <a:p>
            <a:r>
              <a:rPr lang="ru-RU" dirty="0"/>
              <a:t>Контур-Фокус / </a:t>
            </a:r>
            <a:r>
              <a:rPr lang="ru-RU" dirty="0" err="1"/>
              <a:t>Спарк</a:t>
            </a:r>
            <a:r>
              <a:rPr lang="ru-RU" dirty="0"/>
              <a:t> / СБИС …</a:t>
            </a:r>
          </a:p>
        </p:txBody>
      </p:sp>
    </p:spTree>
    <p:extLst>
      <p:ext uri="{BB962C8B-B14F-4D97-AF65-F5344CB8AC3E}">
        <p14:creationId xmlns:p14="http://schemas.microsoft.com/office/powerpoint/2010/main" val="3109486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Прайм-</a:t>
            </a:r>
            <a:r>
              <a:rPr lang="ru-RU" b="1" u="sng" dirty="0" err="1"/>
              <a:t>эдвайс</a:t>
            </a:r>
            <a:endParaRPr lang="ru-RU" b="1" u="sng" dirty="0"/>
          </a:p>
        </p:txBody>
      </p:sp>
      <p:pic>
        <p:nvPicPr>
          <p:cNvPr id="6146" name="Рисунок 2">
            <a:extLst>
              <a:ext uri="{FF2B5EF4-FFF2-40B4-BE49-F238E27FC236}">
                <a16:creationId xmlns:a16="http://schemas.microsoft.com/office/drawing/2014/main" id="{9D68264E-CFD9-4BC0-AB1E-86E1D3B6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1">
            <a:extLst>
              <a:ext uri="{FF2B5EF4-FFF2-40B4-BE49-F238E27FC236}">
                <a16:creationId xmlns:a16="http://schemas.microsoft.com/office/drawing/2014/main" id="{D151E5B8-54D8-4941-9809-9D871BF59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17" y="1974850"/>
            <a:ext cx="237643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45441B3-3A1E-4B4D-A22D-1DB9CAFC9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027782"/>
              </p:ext>
            </p:extLst>
          </p:nvPr>
        </p:nvGraphicFramePr>
        <p:xfrm>
          <a:off x="838200" y="1374597"/>
          <a:ext cx="10515600" cy="5364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793">
                  <a:extLst>
                    <a:ext uri="{9D8B030D-6E8A-4147-A177-3AD203B41FA5}">
                      <a16:colId xmlns:a16="http://schemas.microsoft.com/office/drawing/2014/main" val="2859951908"/>
                    </a:ext>
                  </a:extLst>
                </a:gridCol>
                <a:gridCol w="5732807">
                  <a:extLst>
                    <a:ext uri="{9D8B030D-6E8A-4147-A177-3AD203B41FA5}">
                      <a16:colId xmlns:a16="http://schemas.microsoft.com/office/drawing/2014/main" val="105765950"/>
                    </a:ext>
                  </a:extLst>
                </a:gridCol>
              </a:tblGrid>
              <a:tr h="756127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«Мусорные» долги, практически не</a:t>
                      </a:r>
                    </a:p>
                    <a:p>
                      <a:pPr marL="67945" marR="56388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реальные ко взысканию, хотя и существующие юридически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65200" marR="960120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От 90% до 100%</a:t>
                      </a:r>
                    </a:p>
                    <a:p>
                      <a:pPr marL="965200" marR="961390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(стремится к 100%)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455422"/>
                  </a:ext>
                </a:extLst>
              </a:tr>
              <a:tr h="503780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Реальные ко взысканию</a:t>
                      </a:r>
                    </a:p>
                    <a:p>
                      <a:pPr marL="67945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необеспеченные долги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65200" marR="960120" algn="ctr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От 50% до 90%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912293"/>
                  </a:ext>
                </a:extLst>
              </a:tr>
              <a:tr h="3043804">
                <a:tc>
                  <a:txBody>
                    <a:bodyPr/>
                    <a:lstStyle/>
                    <a:p>
                      <a:pPr marL="67945" marR="8636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Реальные ко взысканию обеспеченные долги. Продажа имущества, являющегося обеспечением долга, через продажу самого долга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marR="66675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Дисконт, как правило, отсутствует. Напротив, может присутствовать премия, обусловленная превышением рыночной стоимости имущества над номиналом долга.</a:t>
                      </a:r>
                    </a:p>
                    <a:p>
                      <a:pPr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</a:p>
                    <a:p>
                      <a:pPr marL="68580" marR="7112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Исключение составляют долги, продаваемые в рамках дел о банкротстве, а также в иных ситуациях, когда существует вариативность по срокам фактической продажи имущества, и сумма долга существенно превышает</a:t>
                      </a:r>
                    </a:p>
                    <a:p>
                      <a:pPr marL="6858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стоимость покрывающих долг активов.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28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1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Интерфакс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C69518-D97F-480D-9AAE-E6862CF7D95E}"/>
              </a:ext>
            </a:extLst>
          </p:cNvPr>
          <p:cNvSpPr/>
          <p:nvPr/>
        </p:nvSpPr>
        <p:spPr>
          <a:xfrm>
            <a:off x="838200" y="1997839"/>
            <a:ext cx="1051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20" algn="just"/>
            <a:r>
              <a:rPr lang="ru-RU" sz="2200" dirty="0">
                <a:cs typeface="Calibri Light" panose="020F0302020204030204" pitchFamily="34" charset="0"/>
              </a:rPr>
              <a:t>Так, по данным Интерфакс</a:t>
            </a:r>
            <a:r>
              <a:rPr lang="ru-RU" sz="2200" baseline="30000" dirty="0">
                <a:cs typeface="Calibri Light" panose="020F0302020204030204" pitchFamily="34" charset="0"/>
              </a:rPr>
              <a:t>4</a:t>
            </a:r>
            <a:r>
              <a:rPr lang="ru-RU" sz="2200" dirty="0">
                <a:cs typeface="Calibri Light" panose="020F0302020204030204" pitchFamily="34" charset="0"/>
              </a:rPr>
              <a:t>, доля погашенных требований кредиторов к должникам, юридическим лицам и индивидуальным предпринимателям (кроме должников кредитных организаций) в общем объеме заявленных требований по завершенным в 2016 году делам о банкротстве составила 3,2% по сравнению с 5% в 2015 году, то есть снизилась в 1,6 раза. И можно спрогнозировать, что показатели эффективности процедур по итогам 2017 года будут еще более неудовлетворительными.</a:t>
            </a:r>
          </a:p>
          <a:p>
            <a:pPr marR="1020" algn="just"/>
            <a:endParaRPr lang="ru-RU" sz="2200" dirty="0">
              <a:cs typeface="Calibri Light" panose="020F0302020204030204" pitchFamily="34" charset="0"/>
            </a:endParaRPr>
          </a:p>
          <a:p>
            <a:pPr marR="1020" algn="just"/>
            <a:r>
              <a:rPr lang="en-US" sz="2200" dirty="0">
                <a:hlinkClick r:id="rId2"/>
              </a:rPr>
              <a:t>http://bankrot.fedresurs.ru/NewsCard.aspx?ID=833</a:t>
            </a:r>
            <a:endParaRPr lang="ru-RU" sz="2200" dirty="0"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518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ЦОП (А. А. Слуцкий)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F0B3788-B6BA-4A4C-8FB2-DE8A790FC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872202"/>
              </p:ext>
            </p:extLst>
          </p:nvPr>
        </p:nvGraphicFramePr>
        <p:xfrm>
          <a:off x="838200" y="1420873"/>
          <a:ext cx="10515600" cy="51921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2244">
                  <a:extLst>
                    <a:ext uri="{9D8B030D-6E8A-4147-A177-3AD203B41FA5}">
                      <a16:colId xmlns:a16="http://schemas.microsoft.com/office/drawing/2014/main" val="3427480011"/>
                    </a:ext>
                  </a:extLst>
                </a:gridCol>
                <a:gridCol w="7233356">
                  <a:extLst>
                    <a:ext uri="{9D8B030D-6E8A-4147-A177-3AD203B41FA5}">
                      <a16:colId xmlns:a16="http://schemas.microsoft.com/office/drawing/2014/main" val="3518800766"/>
                    </a:ext>
                  </a:extLst>
                </a:gridCol>
              </a:tblGrid>
              <a:tr h="208731">
                <a:tc>
                  <a:txBody>
                    <a:bodyPr/>
                    <a:lstStyle/>
                    <a:p>
                      <a:pPr marL="730885" marR="727075"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Фактор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8215" algn="ct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Качественное влияние фактора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458496"/>
                  </a:ext>
                </a:extLst>
              </a:tr>
              <a:tr h="804487">
                <a:tc>
                  <a:txBody>
                    <a:bodyPr/>
                    <a:lstStyle/>
                    <a:p>
                      <a:pPr marR="362585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Уровень риска непогашения долга должником по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причине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неплатежеспособности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Чем выше риск непогашения долга должником, тем выше дисконт. В случае банкротного состояния должника дисконт будет стремиться к 100% («мусорные» долги),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кроме обеспеченных долгов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173054"/>
                  </a:ext>
                </a:extLst>
              </a:tr>
              <a:tr h="602819">
                <a:tc>
                  <a:txBody>
                    <a:bodyPr/>
                    <a:lstStyle/>
                    <a:p>
                      <a:pPr marR="44069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Предполагаемый срок взыскания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 ростом предполагаемого срока взыскания долга</a:t>
                      </a:r>
                    </a:p>
                    <a:p>
                      <a:pPr marR="54737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 увеличивается, что естественным образом объясняется стоимостью денег во времени.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325418"/>
                  </a:ext>
                </a:extLst>
              </a:tr>
              <a:tr h="602091">
                <a:tc>
                  <a:txBody>
                    <a:bodyPr/>
                    <a:lstStyle/>
                    <a:p>
                      <a:pPr marR="34925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Уровень действующих рыночных кредитных и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депозитных ставок банков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ростом действующих рыночных ставок дисконт увеличивается, что так же естественным образом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объясняется стоимостью альтернативных вложений.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240510"/>
                  </a:ext>
                </a:extLst>
              </a:tr>
              <a:tr h="803031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Номинал долга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733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 прочих равных дисконт к номиналу более</a:t>
                      </a:r>
                      <a:r>
                        <a:rPr lang="ru-RU" sz="1600" spc="-11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крупных долгов будет выше, чем для менее крупных долгов, что отражает компенсацию роста риска</a:t>
                      </a:r>
                      <a:r>
                        <a:rPr lang="ru-RU" sz="1600" spc="-2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инвестора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(покупателя) с ростом размера инвестиций.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5491940"/>
                  </a:ext>
                </a:extLst>
              </a:tr>
              <a:tr h="803759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Наличие обеспечение долга</a:t>
                      </a:r>
                    </a:p>
                    <a:p>
                      <a:pPr marR="18288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– оценка (рыночная стоимость) и ликвидность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86385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Наличие обеспечения снижает размер дисконта. Более того, при превышении рыночной стоимости залога над номиналом долга дисконт к номиналу долга может</a:t>
                      </a:r>
                    </a:p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измениться на премию.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069848"/>
                  </a:ext>
                </a:extLst>
              </a:tr>
              <a:tr h="602091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Порядок оплаты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 оплате «по факту» дисконт будет больше, чем при</a:t>
                      </a:r>
                    </a:p>
                    <a:p>
                      <a:pPr marR="445770" algn="l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оплате в рассрочку, поскольку в первом случае риск покупателя выше, чем во втором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551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718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Формула АРБ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885FF9-41D0-4840-B311-3BCF132E5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514" y="1450490"/>
            <a:ext cx="7392972" cy="1325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949124" y="2939970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CF1 – денежный поток от реализации заложенного имущества;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CF2 – денежный поток от исполнения обязательств поручителей в случае недостаточности залогового обеспечения;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CF3 – денежный поток от реализации имущества поручителей в случае недостаточности залогового обеспечения и доходов поручителей;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nn</a:t>
            </a:r>
            <a:r>
              <a:rPr lang="ru-RU" sz="2200" dirty="0"/>
              <a:t> – количество периодов дисконтирования для соответствующего денежного потока;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Yn</a:t>
            </a:r>
            <a:r>
              <a:rPr lang="ru-RU" sz="2200" dirty="0"/>
              <a:t> – ставка дисконтирования для соответствующего денежного потока.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Cn</a:t>
            </a:r>
            <a:r>
              <a:rPr lang="ru-RU" sz="2200" dirty="0"/>
              <a:t> – расходы на получение соответствующего денежного потока.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970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Формула принятая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937550" y="4965539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В рамках настоящей оценки формула трансформируется в упрощенную. Потому что расходы – это расходы КУ, которые сами по себе формируют </a:t>
            </a:r>
            <a:r>
              <a:rPr lang="en-US" sz="2200" dirty="0"/>
              <a:t>CF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C9C9D2-2D97-4BC2-B520-A615AADAB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221" y="1690688"/>
            <a:ext cx="5670257" cy="25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99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Методика принятая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838200" y="1817225"/>
            <a:ext cx="10515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номинальной стоимости объекта оценки.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Анализ возможности исполнения обязательств за счет текущей деятельности должника.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Прогнозирование денежного потока от реализации заложенного имущества:</a:t>
            </a:r>
          </a:p>
          <a:p>
            <a:pPr marL="742950" lvl="1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исходной рыночной стоимости имущества путем анализа предоставленных Заказчиком оценки сведений о ранее проведенной оценке. В отношении акций – определение их рыночной стоимости Оценщиком;</a:t>
            </a:r>
          </a:p>
          <a:p>
            <a:pPr marL="742950" lvl="1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в случае истечения на дату оценки шестимесячного срока со дня определения рыночной стоимости имущества – определение индексов цен с целью актуализации рыночной стоимости имущества на дату оценки;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554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Методика принятая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838200" y="1354238"/>
            <a:ext cx="10515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расчет корректировок к рыночной стоимости имущества исходя из его фактического состояния (категории технического состояния), актуального на дату оценки (дату проведения ознакомительного осмотра) – для имущества, категория технического состояния которого изменилась;</a:t>
            </a:r>
          </a:p>
          <a:p>
            <a:pPr marL="742950" lvl="1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рыночной стоимости имущества на дату оценки с применением индексов цен и корректировок на техническое состояние.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сроков формирования денежных потоков (сроков реализации имущества). Исходя из принципа осторожности в оценке сроки реализации будут определены согласно трем сценариям – пессимистичному, взвешенному и оптимистичному.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ставки дисконтирования.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Расчет и дисконтирование денежных потоков.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2200" dirty="0"/>
              <a:t>Определение рыночной стоимости, в том числе сравнение суммы дисконтированных денежных потоков с номинальной стоимостью объектов оценки.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08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91A36-45AF-4315-88AA-019CB9FE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2 слова о теории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DC8F27-CA11-4303-B69A-7DA85AACE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0000" dirty="0"/>
              <a:t>Методики</a:t>
            </a:r>
          </a:p>
          <a:p>
            <a:pPr marL="0" indent="0">
              <a:buNone/>
            </a:pPr>
            <a:endParaRPr lang="ru-RU" sz="10000" dirty="0"/>
          </a:p>
          <a:p>
            <a:pPr marL="0" indent="0" algn="r">
              <a:buNone/>
            </a:pPr>
            <a:r>
              <a:rPr lang="ru-RU" sz="9600" dirty="0"/>
              <a:t>Медитация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739849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Номинальная стоимость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838200" y="2397948"/>
            <a:ext cx="10515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Выше по тексту отчета установлено, что величина требований ПАО Сбербанк, обеспеченных залогом, составляет 232 906 788,95 руб., что и представляет собой суммарную номинальную стоимость Объекта оценки 1 и Объекта оценки 2. Отдельно номинальная стоимость Объекта оценки 1 и Объекта оценки 2 может быть определена как доля от 232 906 788,95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545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Возможность исполнения обязательств за счет текущей деятельности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838200" y="2060892"/>
            <a:ext cx="10515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Согласно отчету конкурсного управляющего от 15.03.2018 за период конкурсного производства в отношении должника конкурсным управляющим выполнены следующие мероприятия конкурсного производства: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опубликовано сообщение о признании должника банкротом;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направлены запросы в государственные (в т.ч. регистрирующие) органы, собрана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информация об имуществе должника;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обеспечивается сохранность имущества должника;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проведена инвентаризация имущества должника, результаты инвентаризации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включены в ЕФРСБ;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b="1" dirty="0"/>
              <a:t>производственная деятельность должника прекращена;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b="1" dirty="0"/>
              <a:t>работники должника предупреждены о предстоящем увольнении; дата увольнения по сокращению штата – 22.12.2017;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159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Возможность исполнения обязательств за счет текущей деятельности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CA3A6C-BC0C-4D83-8E13-B50CA54AB74A}"/>
              </a:ext>
            </a:extLst>
          </p:cNvPr>
          <p:cNvSpPr txBox="1"/>
          <p:nvPr/>
        </p:nvSpPr>
        <p:spPr>
          <a:xfrm>
            <a:off x="838200" y="1748909"/>
            <a:ext cx="10515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результаты проведения собрания работников, бывших работников должника (форма проведения – заочное голосование) включены в ЕФРСБ.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проведена оценка имущества должника с привлечением независимого оценщика, отчеты об оценке размещены в ЕФРСБ;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200" dirty="0"/>
              <a:t>разработано и направлено для ознакомления и утверждения залоговым кредиторам Положение о порядке, сроках и условиях продажи имущества должника.</a:t>
            </a:r>
          </a:p>
          <a:p>
            <a:r>
              <a:rPr lang="ru-RU" sz="2200" dirty="0"/>
              <a:t>Права требования, являющиеся объектами оценки, включены в третью очередь требований кредиторов. Объем требований, обеспеченных залогом, включенных в реестр требований кредиторов, составляет 232 906 788,95 руб. Указанные требования являются реестровыми, а не текущими. Всего за период банкротства на р/с должника поступило 715 502,55 руб., из которых 639 122,75 руб. потрачено на ведение конкурсного производство. </a:t>
            </a:r>
            <a:r>
              <a:rPr lang="ru-RU" sz="2200" b="1" dirty="0"/>
              <a:t>С учетом текущей стадии установлена невозможность исполнения должником обязательств за счет текущей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54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Исходная РС залогового имущества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7F3F9-5A73-499D-A0E0-2F8E8BC22861}"/>
              </a:ext>
            </a:extLst>
          </p:cNvPr>
          <p:cNvSpPr txBox="1"/>
          <p:nvPr/>
        </p:nvSpPr>
        <p:spPr>
          <a:xfrm>
            <a:off x="1027289" y="2043289"/>
            <a:ext cx="997937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200" dirty="0"/>
              <a:t>Под исходной рыночной стоимостью понимается рыночная стоимость:</a:t>
            </a:r>
          </a:p>
          <a:p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определенная ранее в отчете об оценке, составленном иным оценщиком в рамках процедуры банкротства;</a:t>
            </a:r>
          </a:p>
          <a:p>
            <a:r>
              <a:rPr lang="ru-RU" sz="2200" i="1" dirty="0"/>
              <a:t>или</a:t>
            </a:r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определенная Оценщиком в данном разделе – в отсутствие сведений об оценке, проведенной в рамках процедуры банкротства.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  <a:p>
            <a:r>
              <a:rPr lang="ru-RU" sz="2200" b="1" u="sng" dirty="0"/>
              <a:t>В рамках конкурсного производства всё имущество оценено, отчеты опубликованы.</a:t>
            </a:r>
          </a:p>
        </p:txBody>
      </p:sp>
    </p:spTree>
    <p:extLst>
      <p:ext uri="{BB962C8B-B14F-4D97-AF65-F5344CB8AC3E}">
        <p14:creationId xmlns:p14="http://schemas.microsoft.com/office/powerpoint/2010/main" val="3887222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Исходная РС акций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7F3F9-5A73-499D-A0E0-2F8E8BC22861}"/>
              </a:ext>
            </a:extLst>
          </p:cNvPr>
          <p:cNvSpPr txBox="1"/>
          <p:nvPr/>
        </p:nvSpPr>
        <p:spPr>
          <a:xfrm>
            <a:off x="982134" y="1580445"/>
            <a:ext cx="997937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Акции должника-банкрота – залоговое имущество. Но их оценку КУ не проводил.</a:t>
            </a:r>
          </a:p>
          <a:p>
            <a:endParaRPr lang="ru-RU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Арбитражным судом признано, что АО «Банкрот», как эмитент оцениваемых пакетов акций, не способен в полном объем исполнить денежные обязательства перед третьими лицами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РС конкурсной массы – именно РС, а не </a:t>
            </a:r>
            <a:r>
              <a:rPr lang="en-US" sz="2200" dirty="0"/>
              <a:t>CF</a:t>
            </a:r>
            <a:r>
              <a:rPr lang="ru-RU" sz="2200" dirty="0"/>
              <a:t>, который формирует стоимость</a:t>
            </a:r>
          </a:p>
          <a:p>
            <a:r>
              <a:rPr lang="ru-RU" sz="22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93BE5B-9F33-4143-B7C7-FD7E3BABF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24690"/>
            <a:ext cx="10516454" cy="230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5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Исходная РС.</a:t>
            </a:r>
            <a:r>
              <a:rPr lang="en-US" b="1" u="sng" dirty="0"/>
              <a:t> </a:t>
            </a:r>
            <a:r>
              <a:rPr lang="ru-RU" b="1" u="sng" dirty="0"/>
              <a:t>Результаты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147790F-B2F3-4717-B27E-7FC75E1CE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733614"/>
              </p:ext>
            </p:extLst>
          </p:nvPr>
        </p:nvGraphicFramePr>
        <p:xfrm>
          <a:off x="970845" y="1641808"/>
          <a:ext cx="10382955" cy="487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4981">
                  <a:extLst>
                    <a:ext uri="{9D8B030D-6E8A-4147-A177-3AD203B41FA5}">
                      <a16:colId xmlns:a16="http://schemas.microsoft.com/office/drawing/2014/main" val="1670677201"/>
                    </a:ext>
                  </a:extLst>
                </a:gridCol>
                <a:gridCol w="1208488">
                  <a:extLst>
                    <a:ext uri="{9D8B030D-6E8A-4147-A177-3AD203B41FA5}">
                      <a16:colId xmlns:a16="http://schemas.microsoft.com/office/drawing/2014/main" val="958000378"/>
                    </a:ext>
                  </a:extLst>
                </a:gridCol>
                <a:gridCol w="1476515">
                  <a:extLst>
                    <a:ext uri="{9D8B030D-6E8A-4147-A177-3AD203B41FA5}">
                      <a16:colId xmlns:a16="http://schemas.microsoft.com/office/drawing/2014/main" val="2464065454"/>
                    </a:ext>
                  </a:extLst>
                </a:gridCol>
                <a:gridCol w="1605318">
                  <a:extLst>
                    <a:ext uri="{9D8B030D-6E8A-4147-A177-3AD203B41FA5}">
                      <a16:colId xmlns:a16="http://schemas.microsoft.com/office/drawing/2014/main" val="442493811"/>
                    </a:ext>
                  </a:extLst>
                </a:gridCol>
                <a:gridCol w="1745488">
                  <a:extLst>
                    <a:ext uri="{9D8B030D-6E8A-4147-A177-3AD203B41FA5}">
                      <a16:colId xmlns:a16="http://schemas.microsoft.com/office/drawing/2014/main" val="1493644436"/>
                    </a:ext>
                  </a:extLst>
                </a:gridCol>
                <a:gridCol w="1232165">
                  <a:extLst>
                    <a:ext uri="{9D8B030D-6E8A-4147-A177-3AD203B41FA5}">
                      <a16:colId xmlns:a16="http://schemas.microsoft.com/office/drawing/2014/main" val="1613622320"/>
                    </a:ext>
                  </a:extLst>
                </a:gridCol>
              </a:tblGrid>
              <a:tr h="1941214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0660" marR="177800" indent="-508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Объект оценки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 marL="24828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Залогодатель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8595" marR="18224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№ п/п согласно списка объектов</a:t>
                      </a:r>
                    </a:p>
                    <a:p>
                      <a:pPr marL="186055" marR="18224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оценки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3350" marR="12382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Исходная рыночная стоимость без НДС,</a:t>
                      </a:r>
                    </a:p>
                    <a:p>
                      <a:pPr marL="129540" marR="12382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руб.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6360" marR="70485" indent="6540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Исходная дата оценки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842048"/>
                  </a:ext>
                </a:extLst>
              </a:tr>
              <a:tr h="766051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Линия по обработке рулонного металла ЛМ 1500/5-10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ОО 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2715" marR="12382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7 668 774,95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3030" marR="1092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13.01.2017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08839"/>
                  </a:ext>
                </a:extLst>
              </a:tr>
              <a:tr h="1157773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Пресс по металлу Boldrini PAO 400т, страна производитель Италия,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зав.№5415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ОО 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2080" marR="12382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7 187 000,00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3030" marR="1092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18.07.2017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715481"/>
                  </a:ext>
                </a:extLst>
              </a:tr>
              <a:tr h="766051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Листогиб лидравлический четырехвалковый 4R HSS 30-400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ОО 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2080" marR="12382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4 283 897,00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3030" marR="1092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18.07.2017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803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522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Определение индексов цен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98D563-424E-4698-9CA5-C21DDF357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08741"/>
            <a:ext cx="10166047" cy="498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763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Индексация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73F444-BD84-4CA3-A8F6-DEF2830D8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79" y="97379"/>
            <a:ext cx="11642042" cy="666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936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Корректировка на изменение </a:t>
            </a:r>
            <a:r>
              <a:rPr lang="ru-RU" b="1" u="sng" dirty="0" err="1"/>
              <a:t>тех.состояния</a:t>
            </a:r>
            <a:endParaRPr lang="ru-RU" b="1" u="sng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E8D53A-1738-4D5F-82C1-3B57AEC55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071" y="1690688"/>
            <a:ext cx="5616951" cy="2429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11ECFC-26FC-41A1-879D-D6F8CF931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090" y="3963994"/>
            <a:ext cx="7945819" cy="21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50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Корректировка на изменение </a:t>
            </a:r>
            <a:r>
              <a:rPr lang="ru-RU" b="1" u="sng" dirty="0" err="1"/>
              <a:t>тех.состояния</a:t>
            </a:r>
            <a:endParaRPr lang="ru-RU" b="1" u="sng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E8D53A-1738-4D5F-82C1-3B57AEC55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071" y="1690688"/>
            <a:ext cx="5616951" cy="2429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11ECFC-26FC-41A1-879D-D6F8CF931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090" y="3963994"/>
            <a:ext cx="7945819" cy="21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2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66D3F-62B0-42F1-BF65-A0AE4121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09417A-1B39-4B38-B50D-EE0557214D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825625"/>
            <a:ext cx="10515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205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Сохранное оборудование и недвижимость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B99937-85AC-489A-8AE8-6E1E0ECDD5AE}"/>
              </a:ext>
            </a:extLst>
          </p:cNvPr>
          <p:cNvSpPr/>
          <p:nvPr/>
        </p:nvSpPr>
        <p:spPr>
          <a:xfrm>
            <a:off x="838200" y="1482533"/>
            <a:ext cx="1051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В течение минимум 9 месяцев (с даты приостановки деятельности предприятий-залогодателей) здания и оборудование, а также ТМЦ, не используются по прямому назначению, не отапливаются, не обслуживаются. На них воздействуют негативные факторы окружающей среды. Содержание оцениваемого имущества осуществляется ненадлежащим образом.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В случае ненадлежащего содержания характерно усиленное нарастание физического износа. Степень такого нарастания индивидуальна для каждого объекта и с высокой точностью может быть определена только по результатам технической экспертизы, в том числе пробных пусков (для оборудования) и просушки конструкций (для недвижимости).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С учетом того факта, что техническая экспертиза оцениваемого имущества не проводилась, а детальный осмотр имущества не предусмотрен, допустимо применение экспертного метода определения физического износа. Исходя из принципа консервативности и осторожности Оценщик считает целесообразным принять в качестве физического износа на дату оценки предельную величину физического износа для соответствующей категории технического состояния имущества. Указанное допущение приемлемо по следующим основаниям: </a:t>
            </a:r>
          </a:p>
        </p:txBody>
      </p:sp>
    </p:spTree>
    <p:extLst>
      <p:ext uri="{BB962C8B-B14F-4D97-AF65-F5344CB8AC3E}">
        <p14:creationId xmlns:p14="http://schemas.microsoft.com/office/powerpoint/2010/main" val="3108778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Сохранное оборудование и недвижимость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B99937-85AC-489A-8AE8-6E1E0ECDD5AE}"/>
              </a:ext>
            </a:extLst>
          </p:cNvPr>
          <p:cNvSpPr/>
          <p:nvPr/>
        </p:nvSpPr>
        <p:spPr>
          <a:xfrm>
            <a:off x="838200" y="1482533"/>
            <a:ext cx="10515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/>
              <a:t>бесспорно, что техническое состояние имущества за период, прошедший с даты оценки (определения исходной стоимости) до текущей даты оценки, ухудшилось под воздействием негативных факторов окружающей среды, а также ввиду ненадлежащего содержания;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/>
              <a:t>с учетом того факта, что имущество «пережило» только один (что достоверно установлено по результатам осмотра) осеннее-зимний сезон без надлежащего содержания, существенных «сдвигов» по шкале физического износа с большой долей вероятности не произошло;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200" dirty="0"/>
              <a:t>замена категории технического состояния, присвоенной оценщиком при определении исходной рыночной стоимости, потребует проведения индивидуальной оценки технического состояния каждой единицы имущества, что не предусмотрено заданием на оценку. </a:t>
            </a:r>
          </a:p>
          <a:p>
            <a:pPr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640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ТМЦ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B99937-85AC-489A-8AE8-6E1E0ECDD5AE}"/>
              </a:ext>
            </a:extLst>
          </p:cNvPr>
          <p:cNvSpPr/>
          <p:nvPr/>
        </p:nvSpPr>
        <p:spPr>
          <a:xfrm>
            <a:off x="838200" y="1482533"/>
            <a:ext cx="10515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dirty="0"/>
              <a:t>Товарно-материальные ценности представляют собой группу малоценного и быстроизнашивающегося имущества. Срок амортизации такого имущества – 1 год. С учетом явной неопределенности в условиях хранения с даты оценки, высокой вероятностью утраты части имущества в процессе хранения и при перемещении, Оценщик считает целесообразным принять величину физического износа на дату оценки линейным методом исходя из норм амортизации. Хронологический возраст ТМЦ – 9 мес., нормативный срок службы (по нормам амортизации) – 12 мес. </a:t>
            </a:r>
          </a:p>
          <a:p>
            <a:pPr lvl="0"/>
            <a:endParaRPr lang="ru-RU" sz="2200" dirty="0"/>
          </a:p>
          <a:p>
            <a:pPr lvl="0"/>
            <a:r>
              <a:rPr lang="ru-RU" sz="2200" dirty="0"/>
              <a:t>Физический износ равен отношению ХВ и НСС = 9 / 12 = 75%. </a:t>
            </a:r>
            <a:endParaRPr lang="ru-RU" sz="22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0335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 имущества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B1EA47-3849-4C12-8F9C-5050434FD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30001"/>
            <a:ext cx="10619343" cy="47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7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 имущества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DFD26A-633C-439F-B3D4-2B1CBEB61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883" y="1288160"/>
            <a:ext cx="9476234" cy="512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745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 имущества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741CE5-9132-449C-980A-2F353AC2D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37552"/>
            <a:ext cx="10512996" cy="452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235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 сроков реализации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0E8BDBA-B730-4B29-B068-2828FA816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774305"/>
              </p:ext>
            </p:extLst>
          </p:nvPr>
        </p:nvGraphicFramePr>
        <p:xfrm>
          <a:off x="838199" y="1388416"/>
          <a:ext cx="10515599" cy="5139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6157">
                  <a:extLst>
                    <a:ext uri="{9D8B030D-6E8A-4147-A177-3AD203B41FA5}">
                      <a16:colId xmlns:a16="http://schemas.microsoft.com/office/drawing/2014/main" val="3407083498"/>
                    </a:ext>
                  </a:extLst>
                </a:gridCol>
                <a:gridCol w="2686874">
                  <a:extLst>
                    <a:ext uri="{9D8B030D-6E8A-4147-A177-3AD203B41FA5}">
                      <a16:colId xmlns:a16="http://schemas.microsoft.com/office/drawing/2014/main" val="2408665314"/>
                    </a:ext>
                  </a:extLst>
                </a:gridCol>
                <a:gridCol w="1895304">
                  <a:extLst>
                    <a:ext uri="{9D8B030D-6E8A-4147-A177-3AD203B41FA5}">
                      <a16:colId xmlns:a16="http://schemas.microsoft.com/office/drawing/2014/main" val="119289572"/>
                    </a:ext>
                  </a:extLst>
                </a:gridCol>
                <a:gridCol w="1817264">
                  <a:extLst>
                    <a:ext uri="{9D8B030D-6E8A-4147-A177-3AD203B41FA5}">
                      <a16:colId xmlns:a16="http://schemas.microsoft.com/office/drawing/2014/main" val="2543993225"/>
                    </a:ext>
                  </a:extLst>
                </a:gridCol>
              </a:tblGrid>
              <a:tr h="307469">
                <a:tc>
                  <a:txBody>
                    <a:bodyPr/>
                    <a:lstStyle/>
                    <a:p>
                      <a:pPr marL="1000125" marR="99568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Этап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1275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Норма ЗоБ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340" marR="520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Срок согласно</a:t>
                      </a:r>
                    </a:p>
                    <a:p>
                      <a:pPr marL="53340" marR="4953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ЗоБ, дн.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07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Срок, мес.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395340"/>
                  </a:ext>
                </a:extLst>
              </a:tr>
              <a:tr h="464672">
                <a:tc>
                  <a:txBody>
                    <a:bodyPr/>
                    <a:lstStyle/>
                    <a:p>
                      <a:pPr marL="67945" marR="85852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принятие решения об организации торгов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marR="47498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рамках срока конкурсного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производства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015059"/>
                  </a:ext>
                </a:extLst>
              </a:tr>
              <a:tr h="464672">
                <a:tc>
                  <a:txBody>
                    <a:bodyPr/>
                    <a:lstStyle/>
                    <a:p>
                      <a:pPr marL="67945" marR="28892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организатор торгов</a:t>
                      </a:r>
                      <a:r>
                        <a:rPr lang="ru-RU" sz="1200" spc="-6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публикует информацию о</a:t>
                      </a:r>
                      <a:r>
                        <a:rPr lang="ru-RU" sz="1200" spc="-1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продаже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имущества</a:t>
                      </a:r>
                      <a:r>
                        <a:rPr lang="ru-RU" sz="1200" spc="-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предприятия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marR="6985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9 статьи 110 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101987"/>
                  </a:ext>
                </a:extLst>
              </a:tr>
              <a:tr h="779078">
                <a:tc>
                  <a:txBody>
                    <a:bodyPr/>
                    <a:lstStyle/>
                    <a:p>
                      <a:pPr marL="67945" marR="21272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минимальный период, который должен быть обеспечен для подачи заявок на участие в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торгах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marR="15240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8 ст. 110 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marR="2711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 рабочих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388385"/>
                  </a:ext>
                </a:extLst>
              </a:tr>
              <a:tr h="618251">
                <a:tc>
                  <a:txBody>
                    <a:bodyPr/>
                    <a:lstStyle/>
                    <a:p>
                      <a:pPr marL="67945" marR="5842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составление протокола о результатах рассмотрения представленных заявок на участие в торгах и признании или</a:t>
                      </a:r>
                    </a:p>
                    <a:p>
                      <a:pPr marL="67945" marR="66548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непризнании заявителей участниками торгов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marR="6985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п. 12 статьи 110 закона о банкротстве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842712"/>
                  </a:ext>
                </a:extLst>
              </a:tr>
              <a:tr h="30746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составление протокола о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результатах торгов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15 статьи 110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541242"/>
                  </a:ext>
                </a:extLst>
              </a:tr>
              <a:tr h="30746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публикация информации о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результатах торгов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п. 15 статьи 110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закона о банкротстве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580809"/>
                  </a:ext>
                </a:extLst>
              </a:tr>
              <a:tr h="464672">
                <a:tc>
                  <a:txBody>
                    <a:bodyPr/>
                    <a:lstStyle/>
                    <a:p>
                      <a:pPr marL="67945" marR="66929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подписание протокола о результатах торгов с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победителем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marR="69850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16 статьи 110 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рабочих дня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453237"/>
                  </a:ext>
                </a:extLst>
              </a:tr>
              <a:tr h="30746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предложение о заключении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договора купли-продажи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16 статьи 110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дней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942280"/>
                  </a:ext>
                </a:extLst>
              </a:tr>
              <a:tr h="30746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оплата договора купли-продажи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п. 19 статьи 110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закона о банкротстве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667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 дней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83626"/>
                  </a:ext>
                </a:extLst>
              </a:tr>
              <a:tr h="150266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непредвиденные события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486808"/>
                  </a:ext>
                </a:extLst>
              </a:tr>
              <a:tr h="150266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6,26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129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973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 сроков реализации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FA0E39-A57E-4416-A40C-396BE16A5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295"/>
          <a:stretch/>
        </p:blipFill>
        <p:spPr>
          <a:xfrm>
            <a:off x="1293393" y="1690688"/>
            <a:ext cx="9605213" cy="470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967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 сроков реализации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34F6E1-33BF-4C4C-82B7-4FD88C980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13" y="1967695"/>
            <a:ext cx="10973343" cy="302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136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Ставка дисконтирования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8A009C-7FF6-4BB7-BF35-ADE671AE5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7858"/>
            <a:ext cx="10867195" cy="25695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1088020" y="4363656"/>
            <a:ext cx="104866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Много ли это – </a:t>
            </a:r>
            <a:r>
              <a:rPr lang="en-US" sz="2000" dirty="0"/>
              <a:t>Y 30%</a:t>
            </a:r>
            <a:r>
              <a:rPr lang="ru-RU" sz="2000" dirty="0"/>
              <a:t>? Наша компания спустя пару месяцев после оценки провела технический аудит недвижимости и оборудования. Почти всё оборудование было просто брошено после приостановки, без консервации. И по результатам аудита большинство оборудования признано неработоспособным в связи с тем, то меры к обеспечению сохранности не приняты. Осуществление пробного запуска почти по всем единицам было невозможно в связи с некомплектностью или небезопасностью. Очень высокая неопределенность в части работоспособности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2803966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66D3F-62B0-42F1-BF65-A0AE4121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F0F0A77-F631-4660-A467-DC5A397D6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76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денежных потоков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Расчет денежных потоков производится в последовательности: </a:t>
            </a:r>
          </a:p>
          <a:p>
            <a:r>
              <a:rPr lang="ru-RU" sz="2200" dirty="0"/>
              <a:t>прогнозирование величины денежных потоков в рамках процедур банкротства залогодателей; </a:t>
            </a:r>
          </a:p>
          <a:p>
            <a:r>
              <a:rPr lang="ru-RU" sz="2200" dirty="0"/>
              <a:t>суммирование спрогнозированных денежных потоков в рамках процедур банкротства с суммой реализации в рамках исполнительного производства; </a:t>
            </a:r>
          </a:p>
          <a:p>
            <a:r>
              <a:rPr lang="ru-RU" sz="2200" dirty="0"/>
              <a:t>расчет рыночной стоимости объектов оценки путем дисконтирования совокупных денежных потоков.</a:t>
            </a:r>
          </a:p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3716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денежных потоков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A996A7-977C-4984-A630-7CF8EDF39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36" y="1690687"/>
            <a:ext cx="10572315" cy="37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791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денежных потоков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A996A7-977C-4984-A630-7CF8EDF39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36" y="1690687"/>
            <a:ext cx="10572315" cy="37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759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B2729C-27BE-472E-93CB-0383F8092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94" y="1230599"/>
            <a:ext cx="11362952" cy="562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62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F1F2E4-6178-4F82-9333-5A945F07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24" y="1306025"/>
            <a:ext cx="11442692" cy="50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174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5F230A-2CDA-455E-8147-9A45A8028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11" y="1212747"/>
            <a:ext cx="11402822" cy="535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264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00F97E-EAE7-4561-8A80-D31609F10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53" y="448119"/>
            <a:ext cx="11402822" cy="627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50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5E54F2-B378-48A5-8CAF-2CD8063B1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4" y="1461900"/>
            <a:ext cx="11522432" cy="3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960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/>
          </a:p>
          <a:p>
            <a:endParaRPr lang="ru-RU" sz="2200" dirty="0"/>
          </a:p>
          <a:p>
            <a:r>
              <a:rPr lang="ru-RU" sz="2200" dirty="0"/>
              <a:t>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49595BF-7241-4287-9657-46B661E0A5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320202"/>
              </p:ext>
            </p:extLst>
          </p:nvPr>
        </p:nvGraphicFramePr>
        <p:xfrm>
          <a:off x="1388962" y="1460644"/>
          <a:ext cx="9935902" cy="4812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29643">
                  <a:extLst>
                    <a:ext uri="{9D8B030D-6E8A-4147-A177-3AD203B41FA5}">
                      <a16:colId xmlns:a16="http://schemas.microsoft.com/office/drawing/2014/main" val="3352521541"/>
                    </a:ext>
                  </a:extLst>
                </a:gridCol>
                <a:gridCol w="2606259">
                  <a:extLst>
                    <a:ext uri="{9D8B030D-6E8A-4147-A177-3AD203B41FA5}">
                      <a16:colId xmlns:a16="http://schemas.microsoft.com/office/drawing/2014/main" val="2875185215"/>
                    </a:ext>
                  </a:extLst>
                </a:gridCol>
              </a:tblGrid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Совокупный денежный поток, руб.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184 957 543,03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024657"/>
                  </a:ext>
                </a:extLst>
              </a:tr>
              <a:tr h="635111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Рыночная стоимость имущества (объект оценки 1)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150 321 774,47</a:t>
                      </a:r>
                      <a:endParaRPr lang="ru-RU" sz="2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982619"/>
                  </a:ext>
                </a:extLst>
              </a:tr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Рыночная стоимость имущества (объект оценки 2)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59 066 540,07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18544"/>
                  </a:ext>
                </a:extLst>
              </a:tr>
              <a:tr h="6023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Рыночная стоимость имущества всего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210 350 314,54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7659801"/>
                  </a:ext>
                </a:extLst>
              </a:tr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Доля Объекта оценки 1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0,28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34992"/>
                  </a:ext>
                </a:extLst>
              </a:tr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Доля Объекта оценки 2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0,72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812149"/>
                  </a:ext>
                </a:extLst>
              </a:tr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Денежный поток, относящийся к Объекту оценки 1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52 174 841,52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091924"/>
                  </a:ext>
                </a:extLst>
              </a:tr>
              <a:tr h="59588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Денежный поток, относящийся к Объекту оценки 2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132 782 701,52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48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550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Важно иметь ввиду: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Денежный поток залогового кредитора не ограничивается 80% (70%) выручки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Сделки, которые оспариваются КУ, в ряде случаев также могут влиять на денежный поток. Но чаще всего не влияют, так невозможно спрогнозировать исход оспаривания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Нельзя игнорировать </a:t>
            </a:r>
            <a:r>
              <a:rPr lang="ru-RU" sz="2200" dirty="0" err="1"/>
              <a:t>незалоговое</a:t>
            </a:r>
            <a:r>
              <a:rPr lang="ru-RU" sz="2200" dirty="0"/>
              <a:t> имущество банкрота, которое может быть реализовано</a:t>
            </a:r>
          </a:p>
        </p:txBody>
      </p:sp>
    </p:spTree>
    <p:extLst>
      <p:ext uri="{BB962C8B-B14F-4D97-AF65-F5344CB8AC3E}">
        <p14:creationId xmlns:p14="http://schemas.microsoft.com/office/powerpoint/2010/main" val="12949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66D3F-62B0-42F1-BF65-A0AE4121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Методики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2A81AAA-7B59-4A2C-B07B-21AC9039CB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917356"/>
              </p:ext>
            </p:extLst>
          </p:nvPr>
        </p:nvGraphicFramePr>
        <p:xfrm>
          <a:off x="838200" y="1825625"/>
          <a:ext cx="10515600" cy="29311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92685370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3514996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9307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ru-RU" dirty="0"/>
                        <a:t>ДП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2. ЗП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3. СП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409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Приоритетный</a:t>
                      </a:r>
                    </a:p>
                    <a:p>
                      <a:endParaRPr lang="ru-RU" dirty="0"/>
                    </a:p>
                    <a:p>
                      <a:r>
                        <a:rPr lang="ru-RU" dirty="0"/>
                        <a:t>Предполагает прогнозирование денежных потоков и дальнейшую их обработку. Получение денег – самая распространенная причина скупки долгов. Поэтому самый корректный способ – построить и обработать денежные потоки.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Запасной</a:t>
                      </a:r>
                    </a:p>
                    <a:p>
                      <a:endParaRPr lang="ru-RU" dirty="0"/>
                    </a:p>
                    <a:p>
                      <a:r>
                        <a:rPr lang="ru-RU" dirty="0"/>
                        <a:t>Чаще всего предполагает применение обоснованной величины дисконта к номиналу в зависимости от ряда факторов.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Поверочный</a:t>
                      </a:r>
                    </a:p>
                    <a:p>
                      <a:endParaRPr lang="ru-RU" dirty="0"/>
                    </a:p>
                    <a:p>
                      <a:r>
                        <a:rPr lang="ru-RU" dirty="0"/>
                        <a:t>Подборка на торгах информации о сделках с ДЗ с целью расчета величины дисконта – не СП! Это метод экстракции в рамках ЗП.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540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8131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Прогнозирование ДП</a:t>
            </a:r>
            <a:r>
              <a:rPr lang="en-US" b="1" u="sng" dirty="0"/>
              <a:t> </a:t>
            </a:r>
            <a:r>
              <a:rPr lang="ru-RU" b="1" u="sng" dirty="0"/>
              <a:t>в банкротстве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DEC550-A2C2-4B33-B972-2C56238B2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021" y="1460643"/>
            <a:ext cx="8809298" cy="516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911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9CC45BE-6183-479F-993F-BC1A88364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662097"/>
              </p:ext>
            </p:extLst>
          </p:nvPr>
        </p:nvGraphicFramePr>
        <p:xfrm>
          <a:off x="982133" y="1460644"/>
          <a:ext cx="9922933" cy="4959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8558">
                  <a:extLst>
                    <a:ext uri="{9D8B030D-6E8A-4147-A177-3AD203B41FA5}">
                      <a16:colId xmlns:a16="http://schemas.microsoft.com/office/drawing/2014/main" val="2339204914"/>
                    </a:ext>
                  </a:extLst>
                </a:gridCol>
                <a:gridCol w="1522611">
                  <a:extLst>
                    <a:ext uri="{9D8B030D-6E8A-4147-A177-3AD203B41FA5}">
                      <a16:colId xmlns:a16="http://schemas.microsoft.com/office/drawing/2014/main" val="380303745"/>
                    </a:ext>
                  </a:extLst>
                </a:gridCol>
                <a:gridCol w="1789624">
                  <a:extLst>
                    <a:ext uri="{9D8B030D-6E8A-4147-A177-3AD203B41FA5}">
                      <a16:colId xmlns:a16="http://schemas.microsoft.com/office/drawing/2014/main" val="2074164309"/>
                    </a:ext>
                  </a:extLst>
                </a:gridCol>
                <a:gridCol w="1482348">
                  <a:extLst>
                    <a:ext uri="{9D8B030D-6E8A-4147-A177-3AD203B41FA5}">
                      <a16:colId xmlns:a16="http://schemas.microsoft.com/office/drawing/2014/main" val="950208448"/>
                    </a:ext>
                  </a:extLst>
                </a:gridCol>
                <a:gridCol w="1524730">
                  <a:extLst>
                    <a:ext uri="{9D8B030D-6E8A-4147-A177-3AD203B41FA5}">
                      <a16:colId xmlns:a16="http://schemas.microsoft.com/office/drawing/2014/main" val="3333941574"/>
                    </a:ext>
                  </a:extLst>
                </a:gridCol>
                <a:gridCol w="1495062">
                  <a:extLst>
                    <a:ext uri="{9D8B030D-6E8A-4147-A177-3AD203B41FA5}">
                      <a16:colId xmlns:a16="http://schemas.microsoft.com/office/drawing/2014/main" val="1962157068"/>
                    </a:ext>
                  </a:extLst>
                </a:gridCol>
              </a:tblGrid>
              <a:tr h="464339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1014730" marR="10090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11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</a:t>
                      </a:r>
                    </a:p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220980" marR="213360" indent="12065" algn="just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 объектам оценки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3749391"/>
                  </a:ext>
                </a:extLst>
              </a:tr>
              <a:tr h="626306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7320" marR="140970" indent="-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108585" indent="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Реализация имущества в рамках исполнительного производства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1847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</a:t>
                      </a:r>
                    </a:p>
                    <a:p>
                      <a:pPr marL="227965" marR="220980" indent="444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объекту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9225" marR="140335" indent="-190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30189"/>
                  </a:ext>
                </a:extLst>
              </a:tr>
              <a:tr h="260934">
                <a:tc gridSpan="6">
                  <a:txBody>
                    <a:bodyPr/>
                    <a:lstStyle/>
                    <a:p>
                      <a:pPr marL="2292985" marR="228854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Оптимистичный сценарий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67841"/>
                  </a:ext>
                </a:extLst>
              </a:tr>
              <a:tr h="280933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Номинальный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52 174 841,52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7 668 774,95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59 843 616,47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132 782 701,52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192 626 317,98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157339"/>
                  </a:ext>
                </a:extLst>
              </a:tr>
              <a:tr h="355321">
                <a:tc>
                  <a:txBody>
                    <a:bodyPr/>
                    <a:lstStyle/>
                    <a:p>
                      <a:pPr marL="67945" marR="2990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Ставка дисконтирования,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месячная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2,17%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615606"/>
                  </a:ext>
                </a:extLst>
              </a:tr>
              <a:tr h="46433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дисконтирования, мес.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96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96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443681"/>
                  </a:ext>
                </a:extLst>
              </a:tr>
              <a:tr h="464339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Дисконтный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множитель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0,8793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0,9178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0,8793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342246"/>
                  </a:ext>
                </a:extLst>
              </a:tr>
              <a:tr h="523923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45 876 968,27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7 038 525,81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52 915 494,08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116 754 888,11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169 670 382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176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7858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C4D0976-8950-4C5A-94D8-41D738D21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324575"/>
              </p:ext>
            </p:extLst>
          </p:nvPr>
        </p:nvGraphicFramePr>
        <p:xfrm>
          <a:off x="982134" y="1460644"/>
          <a:ext cx="10515599" cy="4999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4495">
                  <a:extLst>
                    <a:ext uri="{9D8B030D-6E8A-4147-A177-3AD203B41FA5}">
                      <a16:colId xmlns:a16="http://schemas.microsoft.com/office/drawing/2014/main" val="3918905510"/>
                    </a:ext>
                  </a:extLst>
                </a:gridCol>
                <a:gridCol w="1613552">
                  <a:extLst>
                    <a:ext uri="{9D8B030D-6E8A-4147-A177-3AD203B41FA5}">
                      <a16:colId xmlns:a16="http://schemas.microsoft.com/office/drawing/2014/main" val="3913859843"/>
                    </a:ext>
                  </a:extLst>
                </a:gridCol>
                <a:gridCol w="1896513">
                  <a:extLst>
                    <a:ext uri="{9D8B030D-6E8A-4147-A177-3AD203B41FA5}">
                      <a16:colId xmlns:a16="http://schemas.microsoft.com/office/drawing/2014/main" val="3549475540"/>
                    </a:ext>
                  </a:extLst>
                </a:gridCol>
                <a:gridCol w="1570884">
                  <a:extLst>
                    <a:ext uri="{9D8B030D-6E8A-4147-A177-3AD203B41FA5}">
                      <a16:colId xmlns:a16="http://schemas.microsoft.com/office/drawing/2014/main" val="3025772221"/>
                    </a:ext>
                  </a:extLst>
                </a:gridCol>
                <a:gridCol w="1615798">
                  <a:extLst>
                    <a:ext uri="{9D8B030D-6E8A-4147-A177-3AD203B41FA5}">
                      <a16:colId xmlns:a16="http://schemas.microsoft.com/office/drawing/2014/main" val="4240226127"/>
                    </a:ext>
                  </a:extLst>
                </a:gridCol>
                <a:gridCol w="1584357">
                  <a:extLst>
                    <a:ext uri="{9D8B030D-6E8A-4147-A177-3AD203B41FA5}">
                      <a16:colId xmlns:a16="http://schemas.microsoft.com/office/drawing/2014/main" val="2482253034"/>
                    </a:ext>
                  </a:extLst>
                </a:gridCol>
              </a:tblGrid>
              <a:tr h="469898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1014730" marR="10090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11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</a:t>
                      </a:r>
                    </a:p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220980" marR="213360" indent="12065" algn="just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 объектам оценки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385227"/>
                  </a:ext>
                </a:extLst>
              </a:tr>
              <a:tr h="1326528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7320" marR="140970" indent="-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108585" indent="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исполнительного производства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1847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</a:t>
                      </a:r>
                    </a:p>
                    <a:p>
                      <a:pPr marL="227965" marR="220980" indent="444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объекту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9225" marR="140335" indent="-190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449391"/>
                  </a:ext>
                </a:extLst>
              </a:tr>
              <a:tr h="264058">
                <a:tc gridSpan="6">
                  <a:txBody>
                    <a:bodyPr/>
                    <a:lstStyle/>
                    <a:p>
                      <a:pPr marL="2292985" marR="228854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Оптимистичный сценарий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357699"/>
                  </a:ext>
                </a:extLst>
              </a:tr>
              <a:tr h="530196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Номинальный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52 174 841,52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7 668 774,95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59 843 616,47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132 782 701,52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192 626 317,98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055956"/>
                  </a:ext>
                </a:extLst>
              </a:tr>
              <a:tr h="710151">
                <a:tc>
                  <a:txBody>
                    <a:bodyPr/>
                    <a:lstStyle/>
                    <a:p>
                      <a:pPr marL="67945" marR="2990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Ставка дисконтирования,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месячная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447416"/>
                  </a:ext>
                </a:extLst>
              </a:tr>
              <a:tr h="469898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дисконтирования, мес.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96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96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374587"/>
                  </a:ext>
                </a:extLst>
              </a:tr>
              <a:tr h="469898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Дисконтный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множитель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0,8793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0,9178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0,8793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2610837"/>
                  </a:ext>
                </a:extLst>
              </a:tr>
              <a:tr h="530196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45 876 968,27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7 038 525,81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52 915 494,08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116 754 888,11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169 670 382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86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9422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Расчет РС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C76791F-2302-482F-938F-108985FD1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445638"/>
              </p:ext>
            </p:extLst>
          </p:nvPr>
        </p:nvGraphicFramePr>
        <p:xfrm>
          <a:off x="1027290" y="1460644"/>
          <a:ext cx="10297575" cy="4957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8166">
                  <a:extLst>
                    <a:ext uri="{9D8B030D-6E8A-4147-A177-3AD203B41FA5}">
                      <a16:colId xmlns:a16="http://schemas.microsoft.com/office/drawing/2014/main" val="113514711"/>
                    </a:ext>
                  </a:extLst>
                </a:gridCol>
                <a:gridCol w="1580098">
                  <a:extLst>
                    <a:ext uri="{9D8B030D-6E8A-4147-A177-3AD203B41FA5}">
                      <a16:colId xmlns:a16="http://schemas.microsoft.com/office/drawing/2014/main" val="2498715070"/>
                    </a:ext>
                  </a:extLst>
                </a:gridCol>
                <a:gridCol w="1857191">
                  <a:extLst>
                    <a:ext uri="{9D8B030D-6E8A-4147-A177-3AD203B41FA5}">
                      <a16:colId xmlns:a16="http://schemas.microsoft.com/office/drawing/2014/main" val="3208676070"/>
                    </a:ext>
                  </a:extLst>
                </a:gridCol>
                <a:gridCol w="1538314">
                  <a:extLst>
                    <a:ext uri="{9D8B030D-6E8A-4147-A177-3AD203B41FA5}">
                      <a16:colId xmlns:a16="http://schemas.microsoft.com/office/drawing/2014/main" val="1303423743"/>
                    </a:ext>
                  </a:extLst>
                </a:gridCol>
                <a:gridCol w="1582297">
                  <a:extLst>
                    <a:ext uri="{9D8B030D-6E8A-4147-A177-3AD203B41FA5}">
                      <a16:colId xmlns:a16="http://schemas.microsoft.com/office/drawing/2014/main" val="2793309418"/>
                    </a:ext>
                  </a:extLst>
                </a:gridCol>
                <a:gridCol w="1551509">
                  <a:extLst>
                    <a:ext uri="{9D8B030D-6E8A-4147-A177-3AD203B41FA5}">
                      <a16:colId xmlns:a16="http://schemas.microsoft.com/office/drawing/2014/main" val="1484076699"/>
                    </a:ext>
                  </a:extLst>
                </a:gridCol>
              </a:tblGrid>
              <a:tr h="462115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1014730" marR="10090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112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оценки</a:t>
                      </a:r>
                    </a:p>
                    <a:p>
                      <a:pPr marL="571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220980" marR="213360" indent="12065" algn="just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 объектам оценки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860906"/>
                  </a:ext>
                </a:extLst>
              </a:tr>
              <a:tr h="1304556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7320" marR="140970" indent="-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108585" indent="127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исполнительного производства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marL="1847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по</a:t>
                      </a:r>
                    </a:p>
                    <a:p>
                      <a:pPr marL="227965" marR="220980" indent="444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объекту оценки 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9225" marR="140335" indent="-1905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Реализация имущества в рамках процедур банкротства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508953"/>
                  </a:ext>
                </a:extLst>
              </a:tr>
              <a:tr h="259684">
                <a:tc gridSpan="6">
                  <a:txBody>
                    <a:bodyPr/>
                    <a:lstStyle/>
                    <a:p>
                      <a:pPr marL="2294890" marR="2288540" algn="ct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Пессимистичный сценарий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293118"/>
                  </a:ext>
                </a:extLst>
              </a:tr>
              <a:tr h="521414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Номинальный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52 174 841,52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7 668 774,95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59 843 616,47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132 782 701,52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192 626 318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561916"/>
                  </a:ext>
                </a:extLst>
              </a:tr>
              <a:tr h="698389">
                <a:tc>
                  <a:txBody>
                    <a:bodyPr/>
                    <a:lstStyle/>
                    <a:p>
                      <a:pPr marL="67945" marR="29908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Ставка дисконтирования,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месячная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2,17%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2,17%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05152"/>
                  </a:ext>
                </a:extLst>
              </a:tr>
              <a:tr h="462115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дисконтирования, мес.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842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479729"/>
                  </a:ext>
                </a:extLst>
              </a:tr>
              <a:tr h="462115">
                <a:tc>
                  <a:txBody>
                    <a:bodyPr/>
                    <a:lstStyle/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Дисконтный</a:t>
                      </a:r>
                    </a:p>
                    <a:p>
                      <a:pPr marL="6794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множитель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0,6798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05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0,8245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0,6798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673050"/>
                  </a:ext>
                </a:extLst>
              </a:tr>
              <a:tr h="521414">
                <a:tc>
                  <a:txBody>
                    <a:bodyPr/>
                    <a:lstStyle/>
                    <a:p>
                      <a:pPr marL="67945" marR="109855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Дисконтированный денежный поток, руб.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35 470 054,33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6 323 046,13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41 793 100,46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0325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90 269 744,95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9690" algn="r" eaLnBrk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132 062 845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867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7105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EF57F-40B2-4A79-85B8-B6DFEB2E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64" y="135080"/>
            <a:ext cx="10515600" cy="1325563"/>
          </a:xfrm>
        </p:spPr>
        <p:txBody>
          <a:bodyPr/>
          <a:lstStyle/>
          <a:p>
            <a:r>
              <a:rPr lang="ru-RU" b="1" u="sng" dirty="0"/>
              <a:t>Спасибо за внимание</a:t>
            </a:r>
            <a:r>
              <a:rPr lang="en-US" b="1" u="sng" dirty="0"/>
              <a:t>!</a:t>
            </a:r>
            <a:endParaRPr lang="ru-RU" b="1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D8BF9-3515-4614-894C-0BDED43D6689}"/>
              </a:ext>
            </a:extLst>
          </p:cNvPr>
          <p:cNvSpPr txBox="1"/>
          <p:nvPr/>
        </p:nvSpPr>
        <p:spPr>
          <a:xfrm>
            <a:off x="838200" y="1690688"/>
            <a:ext cx="1048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Ташлыков Юрий Сергеевич</a:t>
            </a:r>
          </a:p>
          <a:p>
            <a:endParaRPr lang="ru-RU" sz="4000" dirty="0"/>
          </a:p>
          <a:p>
            <a:r>
              <a:rPr lang="en-US" sz="4000" dirty="0"/>
              <a:t>tashlikoff@gmail.com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7406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66D3F-62B0-42F1-BF65-A0AE4121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Методики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E44F9B-4A61-4BC9-A350-415BFA1FE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5000" dirty="0"/>
              <a:t>РС </a:t>
            </a:r>
            <a:r>
              <a:rPr lang="en-US" sz="5000" dirty="0"/>
              <a:t> &gt; </a:t>
            </a:r>
            <a:r>
              <a:rPr lang="ru-RU" sz="5000" dirty="0"/>
              <a:t>Номинал?</a:t>
            </a:r>
          </a:p>
          <a:p>
            <a:pPr marL="0" indent="0" algn="ctr">
              <a:buNone/>
            </a:pPr>
            <a:r>
              <a:rPr lang="ru-RU" sz="5000" dirty="0"/>
              <a:t>Чаще всего нет</a:t>
            </a:r>
          </a:p>
          <a:p>
            <a:pPr marL="0" indent="0" algn="ctr">
              <a:buNone/>
            </a:pPr>
            <a:r>
              <a:rPr lang="ru-RU" sz="5000" dirty="0"/>
              <a:t>Но иногда да:</a:t>
            </a:r>
          </a:p>
          <a:p>
            <a:r>
              <a:rPr lang="ru-RU" sz="5000" dirty="0"/>
              <a:t>контроль над должником</a:t>
            </a:r>
          </a:p>
          <a:p>
            <a:r>
              <a:rPr lang="en-US" sz="5000" dirty="0"/>
              <a:t>&lt;</a:t>
            </a:r>
            <a:r>
              <a:rPr lang="ru-RU" sz="5000" dirty="0"/>
              <a:t>…</a:t>
            </a:r>
            <a:r>
              <a:rPr lang="en-US" sz="5000" dirty="0"/>
              <a:t>&gt;</a:t>
            </a:r>
            <a:r>
              <a:rPr lang="ru-RU" sz="5000" dirty="0"/>
              <a:t> затрудняюсь назвать второй случай, но он явно есть</a:t>
            </a:r>
          </a:p>
        </p:txBody>
      </p:sp>
    </p:spTree>
    <p:extLst>
      <p:ext uri="{BB962C8B-B14F-4D97-AF65-F5344CB8AC3E}">
        <p14:creationId xmlns:p14="http://schemas.microsoft.com/office/powerpoint/2010/main" val="36533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0AE01-6CBC-41E5-8738-96A9EF9C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Медитация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41FEBD-E132-4890-A452-48D5B45F8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136"/>
            <a:ext cx="10515600" cy="4710642"/>
          </a:xfrm>
        </p:spPr>
        <p:txBody>
          <a:bodyPr/>
          <a:lstStyle/>
          <a:p>
            <a:r>
              <a:rPr lang="ru-RU" dirty="0"/>
              <a:t>Слишком много информации скрыто от оценщика</a:t>
            </a:r>
          </a:p>
          <a:p>
            <a:r>
              <a:rPr lang="ru-RU" dirty="0"/>
              <a:t>Справочные и расчетные показатели (дисконт, элементы кумулятивной ставки дисконтирования и проч.) весьма неопределенны</a:t>
            </a:r>
          </a:p>
          <a:p>
            <a:r>
              <a:rPr lang="ru-RU" dirty="0"/>
              <a:t>В таких условиях результаты оценки зачастую – домысел</a:t>
            </a:r>
          </a:p>
          <a:p>
            <a:r>
              <a:rPr lang="ru-RU" dirty="0"/>
              <a:t>Поднимите руку, кому не приходилось чесать затылок, раздумывая над тем, 97% или 98% принять? А в результате РС меняется в 2 раза</a:t>
            </a:r>
          </a:p>
          <a:p>
            <a:r>
              <a:rPr lang="ru-RU" dirty="0"/>
              <a:t>В таких случаях помогает медитация над цифрами. И мешают давление заказчика, горящие сроки, стереотипы</a:t>
            </a:r>
          </a:p>
        </p:txBody>
      </p:sp>
    </p:spTree>
    <p:extLst>
      <p:ext uri="{BB962C8B-B14F-4D97-AF65-F5344CB8AC3E}">
        <p14:creationId xmlns:p14="http://schemas.microsoft.com/office/powerpoint/2010/main" val="288884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798B7-0520-46BA-AC24-A80E38276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517371"/>
          </a:xfrm>
        </p:spPr>
        <p:txBody>
          <a:bodyPr>
            <a:normAutofit/>
          </a:bodyPr>
          <a:lstStyle/>
          <a:p>
            <a:r>
              <a:rPr lang="ru-RU" b="1" dirty="0"/>
              <a:t>Перейдём к практике, в ходе которой можно поговорить о методиках</a:t>
            </a:r>
          </a:p>
        </p:txBody>
      </p:sp>
    </p:spTree>
    <p:extLst>
      <p:ext uri="{BB962C8B-B14F-4D97-AF65-F5344CB8AC3E}">
        <p14:creationId xmlns:p14="http://schemas.microsoft.com/office/powerpoint/2010/main" val="21583697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3821</Words>
  <Application>Microsoft Office PowerPoint</Application>
  <PresentationFormat>Широкоэкранный</PresentationFormat>
  <Paragraphs>851</Paragraphs>
  <Slides>64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9" baseType="lpstr">
      <vt:lpstr>Arial</vt:lpstr>
      <vt:lpstr>Calibri</vt:lpstr>
      <vt:lpstr>Calibri Light</vt:lpstr>
      <vt:lpstr>Times New Roman</vt:lpstr>
      <vt:lpstr>Тема Office</vt:lpstr>
      <vt:lpstr>Практика оценки дебиторской задолженности в процедурах банкротства</vt:lpstr>
      <vt:lpstr>Наименование ОО</vt:lpstr>
      <vt:lpstr>2 слова о теории</vt:lpstr>
      <vt:lpstr>Методики</vt:lpstr>
      <vt:lpstr>Методики</vt:lpstr>
      <vt:lpstr>Методики</vt:lpstr>
      <vt:lpstr>Методики</vt:lpstr>
      <vt:lpstr>Медитация</vt:lpstr>
      <vt:lpstr>Перейдём к практике, в ходе которой можно поговорить о методиках</vt:lpstr>
      <vt:lpstr>Право требования к группе должников, кредит, обеспечение (залог), все в банкротстве</vt:lpstr>
      <vt:lpstr>Идентификация ОО</vt:lpstr>
      <vt:lpstr>Количественные и качественные</vt:lpstr>
      <vt:lpstr>Количественные и качественные</vt:lpstr>
      <vt:lpstr>Лицензия на недра в составе имущества солидарного должника</vt:lpstr>
      <vt:lpstr>Финансовая модель карьера</vt:lpstr>
      <vt:lpstr>Финансовая модель карьера</vt:lpstr>
      <vt:lpstr>Стоимость карьера</vt:lpstr>
      <vt:lpstr>Денежный поток ФЛ</vt:lpstr>
      <vt:lpstr>Денежный поток ФЛ</vt:lpstr>
      <vt:lpstr>Имущество за рамками ДП ФЛ</vt:lpstr>
      <vt:lpstr>Инвентаризация КУ</vt:lpstr>
      <vt:lpstr>Информационная база</vt:lpstr>
      <vt:lpstr>Прайм-эдвайс</vt:lpstr>
      <vt:lpstr>Интерфакс</vt:lpstr>
      <vt:lpstr>ЦОП (А. А. Слуцкий)</vt:lpstr>
      <vt:lpstr>Формула АРБ</vt:lpstr>
      <vt:lpstr>Формула принятая</vt:lpstr>
      <vt:lpstr>Методика принятая</vt:lpstr>
      <vt:lpstr>Методика принятая</vt:lpstr>
      <vt:lpstr>Номинальная стоимость</vt:lpstr>
      <vt:lpstr>Возможность исполнения обязательств за счет текущей деятельности</vt:lpstr>
      <vt:lpstr>Возможность исполнения обязательств за счет текущей деятельности</vt:lpstr>
      <vt:lpstr>Исходная РС залогового имущества</vt:lpstr>
      <vt:lpstr>Исходная РС акций</vt:lpstr>
      <vt:lpstr>Исходная РС. Результаты </vt:lpstr>
      <vt:lpstr>Определение индексов цен</vt:lpstr>
      <vt:lpstr>Индексация</vt:lpstr>
      <vt:lpstr>Корректировка на изменение тех.состояния</vt:lpstr>
      <vt:lpstr>Корректировка на изменение тех.состояния</vt:lpstr>
      <vt:lpstr>Сохранное оборудование и недвижимость</vt:lpstr>
      <vt:lpstr>Сохранное оборудование и недвижимость</vt:lpstr>
      <vt:lpstr>ТМЦ</vt:lpstr>
      <vt:lpstr>Расчет РС имущества</vt:lpstr>
      <vt:lpstr>Расчет РС имущества</vt:lpstr>
      <vt:lpstr>Расчет РС имущества</vt:lpstr>
      <vt:lpstr>Прогноз сроков реализации</vt:lpstr>
      <vt:lpstr>Прогноз сроков реализации</vt:lpstr>
      <vt:lpstr>Прогноз сроков реализации</vt:lpstr>
      <vt:lpstr>Ставка дисконтирования</vt:lpstr>
      <vt:lpstr>Прогнозирование денежных потоков</vt:lpstr>
      <vt:lpstr>Прогнозирование денежных потоков</vt:lpstr>
      <vt:lpstr>Прогнозирование денежных потоков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Прогнозирование ДП в банкротстве</vt:lpstr>
      <vt:lpstr>Расчет РС</vt:lpstr>
      <vt:lpstr>Расчет РС</vt:lpstr>
      <vt:lpstr>Расчет РС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оценки дебиторской задолженности в процедурах банкротства</dc:title>
  <dc:creator>Юрий Ташлыков</dc:creator>
  <cp:lastModifiedBy>Арина Потоцкая</cp:lastModifiedBy>
  <cp:revision>51</cp:revision>
  <dcterms:created xsi:type="dcterms:W3CDTF">2018-11-08T17:21:59Z</dcterms:created>
  <dcterms:modified xsi:type="dcterms:W3CDTF">2018-11-13T12:45:32Z</dcterms:modified>
</cp:coreProperties>
</file>