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160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678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2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7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66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62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823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86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816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257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A1027-26C8-49EC-920D-88CAED739730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9E265-443C-4F05-B6E5-F5011D3C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238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tumakovpavel/" TargetMode="External"/><Relationship Id="rId2" Type="http://schemas.openxmlformats.org/officeDocument/2006/relationships/hyperlink" Target="mailto:Tumakov@censum.r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.me/censum" TargetMode="External"/><Relationship Id="rId4" Type="http://schemas.openxmlformats.org/officeDocument/2006/relationships/hyperlink" Target="https://www.facebook.com/tumakov.pave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Оценка в условиях неопределённости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Выступление – иллюстрация </a:t>
            </a:r>
            <a:r>
              <a:rPr lang="ru-RU" dirty="0" err="1" smtClean="0"/>
              <a:t>Тумакова</a:t>
            </a:r>
            <a:r>
              <a:rPr lang="ru-RU" dirty="0" smtClean="0"/>
              <a:t> П.И. </a:t>
            </a:r>
          </a:p>
          <a:p>
            <a:r>
              <a:rPr lang="ru-RU" dirty="0" smtClean="0"/>
              <a:t>на форуме оценщиков в УФЕ 9 ноября 2018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8239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22274" cy="1325563"/>
          </a:xfrm>
        </p:spPr>
        <p:txBody>
          <a:bodyPr/>
          <a:lstStyle/>
          <a:p>
            <a:r>
              <a:rPr lang="ru-RU" dirty="0" smtClean="0"/>
              <a:t>Кое-что о решениях в неопределённости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7053649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i="1" dirty="0" smtClean="0"/>
              <a:t>"Сделка прошла относительно безболезненно. Первоначальные переговоры между Фредом [Член Совета Директоров </a:t>
            </a:r>
            <a:r>
              <a:rPr lang="en-US" i="1" dirty="0" smtClean="0"/>
              <a:t>Twitter</a:t>
            </a:r>
            <a:r>
              <a:rPr lang="ru-RU" i="1" dirty="0" smtClean="0"/>
              <a:t>] и Джоном </a:t>
            </a:r>
            <a:r>
              <a:rPr lang="ru-RU" i="1" dirty="0" err="1" smtClean="0"/>
              <a:t>Бортвиком</a:t>
            </a:r>
            <a:r>
              <a:rPr lang="ru-RU" i="1" dirty="0" smtClean="0"/>
              <a:t>, инвестором, заседавшим в совете директоров </a:t>
            </a:r>
            <a:r>
              <a:rPr lang="ru-RU" i="1" dirty="0" err="1" smtClean="0"/>
              <a:t>Summize</a:t>
            </a:r>
            <a:r>
              <a:rPr lang="ru-RU" i="1" dirty="0" smtClean="0"/>
              <a:t> прошли, когда они стояли у соседних писсуаров".</a:t>
            </a:r>
          </a:p>
          <a:p>
            <a:endParaRPr lang="ru-RU" dirty="0" smtClean="0"/>
          </a:p>
          <a:p>
            <a:r>
              <a:rPr lang="ru-RU" dirty="0" smtClean="0"/>
              <a:t>Из книги Ника </a:t>
            </a:r>
            <a:r>
              <a:rPr lang="ru-RU" dirty="0" err="1" smtClean="0"/>
              <a:t>Билтона</a:t>
            </a:r>
            <a:r>
              <a:rPr lang="ru-RU" dirty="0" smtClean="0"/>
              <a:t> </a:t>
            </a:r>
            <a:r>
              <a:rPr lang="ru-RU" b="1" i="1" dirty="0" smtClean="0"/>
              <a:t>"Инкубатор </a:t>
            </a:r>
            <a:r>
              <a:rPr lang="ru-RU" b="1" i="1" dirty="0" err="1" smtClean="0"/>
              <a:t>Twitter</a:t>
            </a:r>
            <a:r>
              <a:rPr lang="ru-RU" b="1" i="1" dirty="0" smtClean="0"/>
              <a:t>"</a:t>
            </a:r>
            <a:endParaRPr lang="ru-RU" b="1" i="1" dirty="0"/>
          </a:p>
        </p:txBody>
      </p:sp>
      <p:pic>
        <p:nvPicPr>
          <p:cNvPr id="1026" name="Picture 2" descr="http://aroundnature.ru/wp-content/uploads/2017/01/fo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474" y="845579"/>
            <a:ext cx="2613455" cy="196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otdih.pro/images/pages/2014_02/01376600013924645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166" y="3741179"/>
            <a:ext cx="3679431" cy="243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609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Кое-что о решениях в неопределённости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1769" y="1393490"/>
            <a:ext cx="4921941" cy="2769556"/>
          </a:xfrm>
          <a:prstGeom prst="rect">
            <a:avLst/>
          </a:prstGeom>
        </p:spPr>
      </p:pic>
      <p:pic>
        <p:nvPicPr>
          <p:cNvPr id="5" name="Picture 4" descr="https://ic.pics.livejournal.com/maysuryan/46825033/767769/767769_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492" y="1393489"/>
            <a:ext cx="4236308" cy="277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.ytimg.com/vi/oFRqTUbxc8c/maxresdefaul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090" y="4447900"/>
            <a:ext cx="4284620" cy="241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960973" y="4695126"/>
            <a:ext cx="31481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400" dirty="0" smtClean="0"/>
              <a:t>Петька, приборы!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20, Василь </a:t>
            </a:r>
            <a:r>
              <a:rPr lang="ru-RU" sz="2400" dirty="0" err="1" smtClean="0"/>
              <a:t>Иваныч</a:t>
            </a:r>
            <a:r>
              <a:rPr lang="ru-RU" sz="2400" dirty="0" smtClean="0"/>
              <a:t>!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Чего 20!?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А чего приборы-то!?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4605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Предикативный анализ и Прогноз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8596" y="5241945"/>
            <a:ext cx="4392827" cy="134639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«Великие американские экономисты предсказали 9 из последних 5 кризисов»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96000" y="1825625"/>
            <a:ext cx="532164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</a:rPr>
              <a:t>В конце 2017 года </a:t>
            </a:r>
            <a:r>
              <a:rPr lang="ru-RU" dirty="0" smtClean="0">
                <a:solidFill>
                  <a:srgbClr val="000000"/>
                </a:solidFill>
              </a:rPr>
              <a:t>завершилось 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пари, которое десять лет назад заключили один из самых богатых людей мира </a:t>
            </a:r>
            <a:r>
              <a:rPr lang="ru-RU" b="1" i="1" dirty="0" smtClean="0">
                <a:solidFill>
                  <a:srgbClr val="000000"/>
                </a:solidFill>
                <a:effectLst/>
              </a:rPr>
              <a:t>Уоррен </a:t>
            </a:r>
            <a:r>
              <a:rPr lang="ru-RU" b="1" i="1" dirty="0" err="1" smtClean="0">
                <a:solidFill>
                  <a:srgbClr val="000000"/>
                </a:solidFill>
                <a:effectLst/>
              </a:rPr>
              <a:t>Баффет</a:t>
            </a:r>
            <a:r>
              <a:rPr lang="ru-RU" b="1" i="1" dirty="0" smtClean="0">
                <a:solidFill>
                  <a:srgbClr val="000000"/>
                </a:solidFill>
                <a:effectLst/>
              </a:rPr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с инвесторами из компании </a:t>
            </a:r>
            <a:r>
              <a:rPr lang="ru-RU" b="1" i="1" dirty="0" err="1" smtClean="0">
                <a:solidFill>
                  <a:srgbClr val="000000"/>
                </a:solidFill>
                <a:effectLst/>
              </a:rPr>
              <a:t>Protégé</a:t>
            </a:r>
            <a:r>
              <a:rPr lang="ru-RU" b="1" i="1" dirty="0" smtClean="0">
                <a:solidFill>
                  <a:srgbClr val="000000"/>
                </a:solidFill>
                <a:effectLst/>
              </a:rPr>
              <a:t> </a:t>
            </a:r>
            <a:r>
              <a:rPr lang="ru-RU" b="1" i="1" dirty="0" err="1" smtClean="0">
                <a:solidFill>
                  <a:srgbClr val="000000"/>
                </a:solidFill>
                <a:effectLst/>
              </a:rPr>
              <a:t>Partners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. Суть спора такова: </a:t>
            </a:r>
            <a:r>
              <a:rPr lang="ru-RU" b="0" i="0" dirty="0" err="1" smtClean="0">
                <a:solidFill>
                  <a:srgbClr val="000000"/>
                </a:solidFill>
                <a:effectLst/>
              </a:rPr>
              <a:t>Баффет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 утверждал, что самая выгодная инвестиция в Америке — это просто вкладываться в фондовый индекс широкого рынка S&amp;P 500, а его оппоненты — что они придумают такие хедж-фонды (туда акции отбираются вручную), которые обойдут S&amp;P 500 на дистанции в десять лет. </a:t>
            </a:r>
            <a:r>
              <a:rPr lang="ru-RU" b="0" i="0" dirty="0" err="1" smtClean="0">
                <a:solidFill>
                  <a:srgbClr val="000000"/>
                </a:solidFill>
                <a:effectLst/>
              </a:rPr>
              <a:t>Баффет</a:t>
            </a:r>
            <a:r>
              <a:rPr lang="ru-RU" b="0" i="0" dirty="0" smtClean="0">
                <a:solidFill>
                  <a:srgbClr val="000000"/>
                </a:solidFill>
                <a:effectLst/>
              </a:rPr>
              <a:t> выиграл.</a:t>
            </a:r>
            <a:endParaRPr lang="ru-RU" dirty="0"/>
          </a:p>
        </p:txBody>
      </p:sp>
      <p:pic>
        <p:nvPicPr>
          <p:cNvPr id="3074" name="Picture 2" descr="https://b1.vestifinance.ru/c/177446.640x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24" y="1935505"/>
            <a:ext cx="4556554" cy="227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39960" y="4703806"/>
            <a:ext cx="463242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Профессиональных инвесторов обыгрывали: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Обез</a:t>
            </a:r>
            <a:r>
              <a:rPr lang="ru-RU" dirty="0"/>
              <a:t>ь</a:t>
            </a:r>
            <a:r>
              <a:rPr lang="ru-RU" dirty="0" smtClean="0"/>
              <a:t>яны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Домохозяйки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Школьники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Роботы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3435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.... А если попробовать сделать </a:t>
            </a:r>
            <a:r>
              <a:rPr lang="ru-RU" dirty="0" err="1" smtClean="0"/>
              <a:t>по-уму</a:t>
            </a:r>
            <a:r>
              <a:rPr lang="ru-RU" dirty="0" smtClean="0"/>
              <a:t>!?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6715559"/>
              </p:ext>
            </p:extLst>
          </p:nvPr>
        </p:nvGraphicFramePr>
        <p:xfrm>
          <a:off x="978244" y="1850792"/>
          <a:ext cx="2533549" cy="4351337"/>
        </p:xfrm>
        <a:graphic>
          <a:graphicData uri="http://schemas.openxmlformats.org/drawingml/2006/table">
            <a:tbl>
              <a:tblPr/>
              <a:tblGrid>
                <a:gridCol w="328224"/>
                <a:gridCol w="506281"/>
                <a:gridCol w="791244"/>
                <a:gridCol w="544001"/>
                <a:gridCol w="363799"/>
              </a:tblGrid>
              <a:tr h="395576">
                <a:tc>
                  <a:txBody>
                    <a:bodyPr/>
                    <a:lstStyle/>
                    <a:p>
                      <a:pPr algn="ctr"/>
                      <a:r>
                        <a:rPr lang="en-US" sz="1100" i="1" dirty="0" err="1">
                          <a:effectLst/>
                        </a:rPr>
                        <a:t>a</a:t>
                      </a:r>
                      <a:r>
                        <a:rPr lang="en-US" sz="1100" i="1" baseline="-25000" dirty="0" err="1">
                          <a:effectLst/>
                        </a:rPr>
                        <a:t>i</a:t>
                      </a:r>
                      <a:endParaRPr lang="en-US" sz="1100" dirty="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y</a:t>
                      </a:r>
                      <a:r>
                        <a:rPr lang="en-US" sz="1100" i="1" baseline="-25000">
                          <a:effectLst/>
                        </a:rPr>
                        <a:t>k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p (y</a:t>
                      </a:r>
                      <a:r>
                        <a:rPr lang="en-US" sz="1100" i="1" baseline="-25000">
                          <a:effectLst/>
                        </a:rPr>
                        <a:t>k</a:t>
                      </a:r>
                      <a:r>
                        <a:rPr lang="en-US" sz="1100" i="1">
                          <a:effectLst/>
                        </a:rPr>
                        <a:t> / a</a:t>
                      </a:r>
                      <a:r>
                        <a:rPr lang="en-US" sz="1100" i="1" baseline="-25000">
                          <a:effectLst/>
                        </a:rPr>
                        <a:t>i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F(y</a:t>
                      </a:r>
                      <a:r>
                        <a:rPr lang="en-US" sz="1100" i="1" baseline="-25000">
                          <a:effectLst/>
                        </a:rPr>
                        <a:t>k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K(a</a:t>
                      </a:r>
                      <a:r>
                        <a:rPr lang="en-US" sz="1100" i="1" baseline="-25000">
                          <a:effectLst/>
                        </a:rPr>
                        <a:t>i</a:t>
                      </a:r>
                      <a:r>
                        <a:rPr lang="en-US" sz="1100" i="1">
                          <a:effectLst/>
                        </a:rPr>
                        <a:t> )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</a:tr>
              <a:tr h="1243239"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a</a:t>
                      </a:r>
                      <a:r>
                        <a:rPr lang="en-US" sz="1100" i="1" baseline="-25000">
                          <a:effectLst/>
                        </a:rPr>
                        <a:t>1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y</a:t>
                      </a:r>
                      <a:r>
                        <a:rPr lang="en-US" sz="1100" i="1" baseline="-25000">
                          <a:effectLst/>
                        </a:rPr>
                        <a:t>1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y</a:t>
                      </a:r>
                      <a:r>
                        <a:rPr lang="en-US" sz="1100" i="1" baseline="-25000">
                          <a:effectLst/>
                        </a:rPr>
                        <a:t>2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baseline="-25000">
                          <a:effectLst/>
                        </a:rPr>
                        <a:t>…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y</a:t>
                      </a:r>
                      <a:r>
                        <a:rPr lang="en-US" sz="1100" i="1" baseline="-25000">
                          <a:effectLst/>
                        </a:rPr>
                        <a:t>m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i="1">
                          <a:effectLst/>
                        </a:rPr>
                        <a:t>p (y</a:t>
                      </a:r>
                      <a:r>
                        <a:rPr lang="es-ES" sz="1100" i="1" baseline="-25000">
                          <a:effectLst/>
                        </a:rPr>
                        <a:t>1</a:t>
                      </a:r>
                      <a:r>
                        <a:rPr lang="es-ES" sz="1100" i="1">
                          <a:effectLst/>
                        </a:rPr>
                        <a:t> / a</a:t>
                      </a:r>
                      <a:r>
                        <a:rPr lang="es-ES" sz="1100" i="1" baseline="-25000">
                          <a:effectLst/>
                        </a:rPr>
                        <a:t>1</a:t>
                      </a:r>
                      <a:r>
                        <a:rPr lang="es-ES" sz="1100" i="1">
                          <a:effectLst/>
                        </a:rPr>
                        <a:t>)</a:t>
                      </a:r>
                      <a:endParaRPr lang="es-ES" sz="1100">
                        <a:effectLst/>
                      </a:endParaRPr>
                    </a:p>
                    <a:p>
                      <a:pPr algn="ctr"/>
                      <a:r>
                        <a:rPr lang="es-ES" sz="1100" i="1">
                          <a:effectLst/>
                        </a:rPr>
                        <a:t>p (y</a:t>
                      </a:r>
                      <a:r>
                        <a:rPr lang="es-ES" sz="1100" i="1" baseline="-25000">
                          <a:effectLst/>
                        </a:rPr>
                        <a:t>2</a:t>
                      </a:r>
                      <a:r>
                        <a:rPr lang="es-ES" sz="1100" i="1">
                          <a:effectLst/>
                        </a:rPr>
                        <a:t> / a</a:t>
                      </a:r>
                      <a:r>
                        <a:rPr lang="es-ES" sz="1100" i="1" baseline="-25000">
                          <a:effectLst/>
                        </a:rPr>
                        <a:t>1</a:t>
                      </a:r>
                      <a:r>
                        <a:rPr lang="es-ES" sz="1100" i="1">
                          <a:effectLst/>
                        </a:rPr>
                        <a:t>)</a:t>
                      </a:r>
                      <a:endParaRPr lang="es-ES" sz="1100">
                        <a:effectLst/>
                      </a:endParaRPr>
                    </a:p>
                    <a:p>
                      <a:pPr algn="ctr"/>
                      <a:r>
                        <a:rPr lang="es-ES" sz="1100">
                          <a:effectLst/>
                        </a:rPr>
                        <a:t>…</a:t>
                      </a:r>
                    </a:p>
                    <a:p>
                      <a:pPr algn="ctr"/>
                      <a:r>
                        <a:rPr lang="es-ES" sz="1100" i="1">
                          <a:effectLst/>
                        </a:rPr>
                        <a:t>p (y</a:t>
                      </a:r>
                      <a:r>
                        <a:rPr lang="es-ES" sz="1100" i="1" baseline="-25000">
                          <a:effectLst/>
                        </a:rPr>
                        <a:t>m</a:t>
                      </a:r>
                      <a:r>
                        <a:rPr lang="es-ES" sz="1100" i="1">
                          <a:effectLst/>
                        </a:rPr>
                        <a:t> / a</a:t>
                      </a:r>
                      <a:r>
                        <a:rPr lang="es-ES" sz="1100" i="1" baseline="-25000">
                          <a:effectLst/>
                        </a:rPr>
                        <a:t>1</a:t>
                      </a:r>
                      <a:r>
                        <a:rPr lang="es-ES" sz="1100" i="1">
                          <a:effectLst/>
                        </a:rPr>
                        <a:t>)</a:t>
                      </a:r>
                      <a:endParaRPr lang="es-E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F(y</a:t>
                      </a:r>
                      <a:r>
                        <a:rPr lang="en-US" sz="1100" i="1" baseline="-25000">
                          <a:effectLst/>
                        </a:rPr>
                        <a:t>1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F(y</a:t>
                      </a:r>
                      <a:r>
                        <a:rPr lang="en-US" sz="1100" i="1" baseline="-25000">
                          <a:effectLst/>
                        </a:rPr>
                        <a:t>2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>
                          <a:effectLst/>
                        </a:rPr>
                        <a:t>…</a:t>
                      </a: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F(y</a:t>
                      </a:r>
                      <a:r>
                        <a:rPr lang="en-US" sz="1100" i="1" baseline="-25000">
                          <a:effectLst/>
                        </a:rPr>
                        <a:t>m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39"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a</a:t>
                      </a:r>
                      <a:r>
                        <a:rPr lang="en-US" sz="1100" i="1" baseline="-25000">
                          <a:effectLst/>
                        </a:rPr>
                        <a:t>2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y</a:t>
                      </a:r>
                      <a:r>
                        <a:rPr lang="en-US" sz="1100" i="1" baseline="-25000">
                          <a:effectLst/>
                        </a:rPr>
                        <a:t>1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y</a:t>
                      </a:r>
                      <a:r>
                        <a:rPr lang="en-US" sz="1100" i="1" baseline="-25000">
                          <a:effectLst/>
                        </a:rPr>
                        <a:t>2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baseline="-25000">
                          <a:effectLst/>
                        </a:rPr>
                        <a:t>…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y</a:t>
                      </a:r>
                      <a:r>
                        <a:rPr lang="en-US" sz="1100" i="1" baseline="-25000">
                          <a:effectLst/>
                        </a:rPr>
                        <a:t>m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i="1">
                          <a:effectLst/>
                        </a:rPr>
                        <a:t>p (y</a:t>
                      </a:r>
                      <a:r>
                        <a:rPr lang="es-ES" sz="1100" i="1" baseline="-25000">
                          <a:effectLst/>
                        </a:rPr>
                        <a:t>1</a:t>
                      </a:r>
                      <a:r>
                        <a:rPr lang="es-ES" sz="1100" i="1">
                          <a:effectLst/>
                        </a:rPr>
                        <a:t> / a</a:t>
                      </a:r>
                      <a:r>
                        <a:rPr lang="es-ES" sz="1100" i="1" baseline="-25000">
                          <a:effectLst/>
                        </a:rPr>
                        <a:t>2</a:t>
                      </a:r>
                      <a:r>
                        <a:rPr lang="es-ES" sz="1100" i="1">
                          <a:effectLst/>
                        </a:rPr>
                        <a:t>)</a:t>
                      </a:r>
                      <a:endParaRPr lang="es-ES" sz="1100">
                        <a:effectLst/>
                      </a:endParaRPr>
                    </a:p>
                    <a:p>
                      <a:pPr algn="ctr"/>
                      <a:r>
                        <a:rPr lang="es-ES" sz="1100" i="1">
                          <a:effectLst/>
                        </a:rPr>
                        <a:t>p (y</a:t>
                      </a:r>
                      <a:r>
                        <a:rPr lang="es-ES" sz="1100" i="1" baseline="-25000">
                          <a:effectLst/>
                        </a:rPr>
                        <a:t>2</a:t>
                      </a:r>
                      <a:r>
                        <a:rPr lang="es-ES" sz="1100" i="1">
                          <a:effectLst/>
                        </a:rPr>
                        <a:t> / a</a:t>
                      </a:r>
                      <a:r>
                        <a:rPr lang="es-ES" sz="1100" i="1" baseline="-25000">
                          <a:effectLst/>
                        </a:rPr>
                        <a:t>2</a:t>
                      </a:r>
                      <a:r>
                        <a:rPr lang="es-ES" sz="1100" i="1">
                          <a:effectLst/>
                        </a:rPr>
                        <a:t>)</a:t>
                      </a:r>
                      <a:endParaRPr lang="es-ES" sz="1100">
                        <a:effectLst/>
                      </a:endParaRPr>
                    </a:p>
                    <a:p>
                      <a:pPr algn="ctr"/>
                      <a:r>
                        <a:rPr lang="es-ES" sz="1100">
                          <a:effectLst/>
                        </a:rPr>
                        <a:t>…</a:t>
                      </a:r>
                    </a:p>
                    <a:p>
                      <a:pPr algn="ctr"/>
                      <a:r>
                        <a:rPr lang="es-ES" sz="1100" i="1">
                          <a:effectLst/>
                        </a:rPr>
                        <a:t>p (y</a:t>
                      </a:r>
                      <a:r>
                        <a:rPr lang="es-ES" sz="1100" i="1" baseline="-25000">
                          <a:effectLst/>
                        </a:rPr>
                        <a:t>m</a:t>
                      </a:r>
                      <a:r>
                        <a:rPr lang="es-ES" sz="1100" i="1">
                          <a:effectLst/>
                        </a:rPr>
                        <a:t> / a</a:t>
                      </a:r>
                      <a:r>
                        <a:rPr lang="es-ES" sz="1100" i="1" baseline="-25000">
                          <a:effectLst/>
                        </a:rPr>
                        <a:t>2</a:t>
                      </a:r>
                      <a:r>
                        <a:rPr lang="es-ES" sz="1100" i="1">
                          <a:effectLst/>
                        </a:rPr>
                        <a:t>)</a:t>
                      </a:r>
                      <a:endParaRPr lang="es-E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F(y</a:t>
                      </a:r>
                      <a:r>
                        <a:rPr lang="en-US" sz="1100" i="1" baseline="-25000">
                          <a:effectLst/>
                        </a:rPr>
                        <a:t>1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F(y</a:t>
                      </a:r>
                      <a:r>
                        <a:rPr lang="en-US" sz="1100" i="1" baseline="-25000">
                          <a:effectLst/>
                        </a:rPr>
                        <a:t>2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>
                          <a:effectLst/>
                        </a:rPr>
                        <a:t>…</a:t>
                      </a: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F(y</a:t>
                      </a:r>
                      <a:r>
                        <a:rPr lang="en-US" sz="1100" i="1" baseline="-25000">
                          <a:effectLst/>
                        </a:rPr>
                        <a:t>m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044"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…</a:t>
                      </a: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>
                          <a:effectLst/>
                        </a:rPr>
                        <a:t>…</a:t>
                      </a: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3239"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a</a:t>
                      </a:r>
                      <a:r>
                        <a:rPr lang="en-US" sz="1100" i="1" baseline="-25000">
                          <a:effectLst/>
                        </a:rPr>
                        <a:t>n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y</a:t>
                      </a:r>
                      <a:r>
                        <a:rPr lang="en-US" sz="1100" i="1" baseline="-25000">
                          <a:effectLst/>
                        </a:rPr>
                        <a:t>1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y</a:t>
                      </a:r>
                      <a:r>
                        <a:rPr lang="en-US" sz="1100" i="1" baseline="-25000">
                          <a:effectLst/>
                        </a:rPr>
                        <a:t>2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baseline="-25000">
                          <a:effectLst/>
                        </a:rPr>
                        <a:t>…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y</a:t>
                      </a:r>
                      <a:r>
                        <a:rPr lang="en-US" sz="1100" i="1" baseline="-25000">
                          <a:effectLst/>
                        </a:rPr>
                        <a:t>m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p (y</a:t>
                      </a:r>
                      <a:r>
                        <a:rPr lang="en-US" sz="1100" i="1" baseline="-25000">
                          <a:effectLst/>
                        </a:rPr>
                        <a:t>1</a:t>
                      </a:r>
                      <a:r>
                        <a:rPr lang="en-US" sz="1100" i="1">
                          <a:effectLst/>
                        </a:rPr>
                        <a:t> / a</a:t>
                      </a:r>
                      <a:r>
                        <a:rPr lang="en-US" sz="1100" i="1" baseline="-25000">
                          <a:effectLst/>
                        </a:rPr>
                        <a:t>n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p (y</a:t>
                      </a:r>
                      <a:r>
                        <a:rPr lang="en-US" sz="1100" i="1" baseline="-25000">
                          <a:effectLst/>
                        </a:rPr>
                        <a:t>2</a:t>
                      </a:r>
                      <a:r>
                        <a:rPr lang="en-US" sz="1100" i="1">
                          <a:effectLst/>
                        </a:rPr>
                        <a:t> / a</a:t>
                      </a:r>
                      <a:r>
                        <a:rPr lang="en-US" sz="1100" i="1" baseline="-25000">
                          <a:effectLst/>
                        </a:rPr>
                        <a:t>n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>
                          <a:effectLst/>
                        </a:rPr>
                        <a:t>…</a:t>
                      </a: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p (y</a:t>
                      </a:r>
                      <a:r>
                        <a:rPr lang="en-US" sz="1100" i="1" baseline="-25000">
                          <a:effectLst/>
                        </a:rPr>
                        <a:t>m</a:t>
                      </a:r>
                      <a:r>
                        <a:rPr lang="en-US" sz="1100" i="1">
                          <a:effectLst/>
                        </a:rPr>
                        <a:t> / a</a:t>
                      </a:r>
                      <a:r>
                        <a:rPr lang="en-US" sz="1100" i="1" baseline="-25000">
                          <a:effectLst/>
                        </a:rPr>
                        <a:t>n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i="1">
                          <a:effectLst/>
                        </a:rPr>
                        <a:t>F(y</a:t>
                      </a:r>
                      <a:r>
                        <a:rPr lang="en-US" sz="1100" i="1" baseline="-25000">
                          <a:effectLst/>
                        </a:rPr>
                        <a:t>1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F(y</a:t>
                      </a:r>
                      <a:r>
                        <a:rPr lang="en-US" sz="1100" i="1" baseline="-25000">
                          <a:effectLst/>
                        </a:rPr>
                        <a:t>2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  <a:p>
                      <a:pPr algn="ctr"/>
                      <a:r>
                        <a:rPr lang="en-US" sz="1100">
                          <a:effectLst/>
                        </a:rPr>
                        <a:t>…</a:t>
                      </a:r>
                    </a:p>
                    <a:p>
                      <a:pPr algn="ctr"/>
                      <a:r>
                        <a:rPr lang="en-US" sz="1100" i="1">
                          <a:effectLst/>
                        </a:rPr>
                        <a:t>F(y</a:t>
                      </a:r>
                      <a:r>
                        <a:rPr lang="en-US" sz="1100" i="1" baseline="-25000">
                          <a:effectLst/>
                        </a:rPr>
                        <a:t>m</a:t>
                      </a:r>
                      <a:r>
                        <a:rPr lang="en-US" sz="1100" i="1">
                          <a:effectLst/>
                        </a:rPr>
                        <a:t>)</a:t>
                      </a:r>
                      <a:endParaRPr lang="en-US" sz="110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effectLst/>
                      </a:endParaRPr>
                    </a:p>
                  </a:txBody>
                  <a:tcPr marL="56511" marR="56511" marT="28255" marB="28255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623202" y="1527870"/>
            <a:ext cx="4751976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Таким образом, для оценки эффективности систем в вероятностной операции необходимо: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Определить исходы операции на каждой системе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Построить функцию полезности на множестве исходов операции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Рассчитать математическое ожидание функции полезности на мно­же­ст­ве исходов операции для каждой системы.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Критерий оптимальности для вероятностных операций имеет вид: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В соответствии с этим критерием оптимальной системой в условиях риска счи­тается си­стема с максимальным значением ма­те­матического ожидания фу­нкции полезности на множестве исходов операции.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Оценка систем в условиях вероятностной операции – это “оценка в среднем”, по­э­то­му ей присущи все недостатки такого по­д­хода, главный из которых за­ключается в том, что не исключен случай выбора неоптимальной системы для конкретной реа­ли­за­ции операции. Однако если операция будет много­кра­т­но повторяться, то система оп­тимальная в среднем приведет к на­ибольшему успеху.</a:t>
            </a:r>
            <a:endParaRPr kumimoji="0" lang="ru-RU" sz="2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studfiles.net/html/18100/140/html_Ge5S72cw0I.JtwI/img-FpIrg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558" y="3755897"/>
            <a:ext cx="2400300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5178" y="2149819"/>
            <a:ext cx="35147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338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06698" y="3239412"/>
            <a:ext cx="2596978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Проблема как всегда – в т.н. «человеческом факторе»</a:t>
            </a:r>
            <a:endParaRPr lang="ru-RU" dirty="0"/>
          </a:p>
        </p:txBody>
      </p:sp>
      <p:pic>
        <p:nvPicPr>
          <p:cNvPr id="5122" name="Picture 2" descr="http://mypresentation.ru/documents_5/41517d1c18a32ab6ec0c2d830af964b4/img7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26" y="-3522"/>
            <a:ext cx="4157676" cy="311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26" y="3114735"/>
            <a:ext cx="4716783" cy="34824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516" y="693319"/>
            <a:ext cx="3417838" cy="455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828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hlinkClick r:id="rId2"/>
              </a:rPr>
              <a:t>Tumakov@censum.ru</a:t>
            </a:r>
            <a:endParaRPr lang="en-US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+</a:t>
            </a:r>
            <a:r>
              <a:rPr lang="en-US" dirty="0" smtClean="0"/>
              <a:t>79175077080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Присоединяйтесь: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https://www.linkedin.com/in/tumakovpavel/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https://www.facebook.com/tumakov.pavel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t.me/censum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6106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315</Words>
  <Application>Microsoft Office PowerPoint</Application>
  <PresentationFormat>Широкоэкранный</PresentationFormat>
  <Paragraphs>89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Оценка в условиях неопределённости</vt:lpstr>
      <vt:lpstr>Кое-что о решениях в неопределённости</vt:lpstr>
      <vt:lpstr>Кое-что о решениях в неопределённости</vt:lpstr>
      <vt:lpstr>Предикативный анализ и Прогноз</vt:lpstr>
      <vt:lpstr>.... А если попробовать сделать по-уму!?</vt:lpstr>
      <vt:lpstr>Проблема как всегда – в т.н. «человеческом факторе»</vt:lpstr>
      <vt:lpstr>Вопросы?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в условиях неопределённости</dc:title>
  <dc:creator>Пользователь Windows</dc:creator>
  <cp:lastModifiedBy>Пользователь Windows</cp:lastModifiedBy>
  <cp:revision>14</cp:revision>
  <dcterms:created xsi:type="dcterms:W3CDTF">2018-11-08T15:24:45Z</dcterms:created>
  <dcterms:modified xsi:type="dcterms:W3CDTF">2018-11-12T13:40:00Z</dcterms:modified>
</cp:coreProperties>
</file>