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7"/>
  </p:notesMasterIdLst>
  <p:sldIdLst>
    <p:sldId id="256" r:id="rId2"/>
    <p:sldId id="259" r:id="rId3"/>
    <p:sldId id="261" r:id="rId4"/>
    <p:sldId id="263" r:id="rId5"/>
    <p:sldId id="285" r:id="rId6"/>
    <p:sldId id="284" r:id="rId7"/>
    <p:sldId id="286" r:id="rId8"/>
    <p:sldId id="264" r:id="rId9"/>
    <p:sldId id="289" r:id="rId10"/>
    <p:sldId id="287" r:id="rId11"/>
    <p:sldId id="288" r:id="rId12"/>
    <p:sldId id="274" r:id="rId13"/>
    <p:sldId id="290" r:id="rId14"/>
    <p:sldId id="291" r:id="rId15"/>
    <p:sldId id="279" r:id="rId16"/>
  </p:sldIdLst>
  <p:sldSz cx="9144000" cy="5143500" type="screen16x9"/>
  <p:notesSz cx="6858000" cy="9144000"/>
  <p:embeddedFontLst>
    <p:embeddedFont>
      <p:font typeface="Tinos" panose="020B0604020202020204" charset="0"/>
      <p:regular r:id="rId18"/>
      <p:bold r:id="rId19"/>
      <p:italic r:id="rId20"/>
      <p:boldItalic r:id="rId21"/>
    </p:embeddedFont>
    <p:embeddedFont>
      <p:font typeface="Oswald" panose="020B0604020202020204" charset="-52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FD37EF-3E38-44E0-A110-276DCC6FB42A}">
  <a:tblStyle styleId="{ABFD37EF-3E38-44E0-A110-276DCC6FB4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71" autoAdjust="0"/>
  </p:normalViewPr>
  <p:slideViewPr>
    <p:cSldViewPr snapToGrid="0" showGuides="1">
      <p:cViewPr varScale="1">
        <p:scale>
          <a:sx n="108" d="100"/>
          <a:sy n="108" d="100"/>
        </p:scale>
        <p:origin x="81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layout>
                <c:manualLayout>
                  <c:x val="-2.7105893415170393E-3"/>
                  <c:y val="7.983295607792159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6A0D3AB-1400-4935-9635-C5D04645C8E8}" type="VALUE">
                      <a:rPr lang="en-US" sz="1800" b="1">
                        <a:solidFill>
                          <a:srgbClr val="0070C0"/>
                        </a:solidFill>
                      </a:rPr>
                      <a:pPr>
                        <a:defRPr sz="1800" b="1"/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828323317855839E-2"/>
                      <c:h val="6.047931531391063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DD9-455B-A796-0E12D100BCAB}"/>
                </c:ext>
              </c:extLst>
            </c:dLbl>
            <c:dLbl>
              <c:idx val="1"/>
              <c:layout>
                <c:manualLayout>
                  <c:x val="-3.6143088495213817E-3"/>
                  <c:y val="0.1350807042544197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DD9-455B-A796-0E12D100BCAB}"/>
                </c:ext>
              </c:extLst>
            </c:dLbl>
            <c:dLbl>
              <c:idx val="2"/>
              <c:layout>
                <c:manualLayout>
                  <c:x val="-7.2286176990427635E-3"/>
                  <c:y val="0.1350807042544197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D9-455B-A796-0E12D100BCAB}"/>
                </c:ext>
              </c:extLst>
            </c:dLbl>
            <c:dLbl>
              <c:idx val="4"/>
              <c:layout>
                <c:manualLayout>
                  <c:x val="-9.0357721238034545E-3"/>
                  <c:y val="0.1408369842652614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DD9-455B-A796-0E12D100BCAB}"/>
                </c:ext>
              </c:extLst>
            </c:dLbl>
            <c:dLbl>
              <c:idx val="5"/>
              <c:layout>
                <c:manualLayout>
                  <c:x val="0"/>
                  <c:y val="0.11349661829880622"/>
                </c:manualLayout>
              </c:layout>
              <c:tx>
                <c:rich>
                  <a:bodyPr/>
                  <a:lstStyle/>
                  <a:p>
                    <a:fld id="{32065EDD-48F0-480F-97AA-1D54AE261C14}" type="VALUE">
                      <a:rPr lang="en-US">
                        <a:solidFill>
                          <a:srgbClr val="FF000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DD9-455B-A796-0E12D100BC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Лист1!$A$1:$A$6</c:f>
              <c:strCache>
                <c:ptCount val="6"/>
                <c:pt idx="0">
                  <c:v>Полностью погасили долг  </c:v>
                </c:pt>
                <c:pt idx="1">
                  <c:v>Выплатили от 50 до 75% долга </c:v>
                </c:pt>
                <c:pt idx="2">
                  <c:v>Выплатили от 25 до 50% долга </c:v>
                </c:pt>
                <c:pt idx="3">
                  <c:v>Выплатили от 10 до 25% долга </c:v>
                </c:pt>
                <c:pt idx="4">
                  <c:v>Выплатили менее 10% долга </c:v>
                </c:pt>
                <c:pt idx="5">
                  <c:v>Отказались от выплаты долга </c:v>
                </c:pt>
              </c:strCache>
            </c:strRef>
          </c:cat>
          <c:val>
            <c:numRef>
              <c:f>Лист1!$B$1:$B$6</c:f>
              <c:numCache>
                <c:formatCode>0%</c:formatCode>
                <c:ptCount val="6"/>
                <c:pt idx="0">
                  <c:v>0.05</c:v>
                </c:pt>
                <c:pt idx="1">
                  <c:v>0.14000000000000001</c:v>
                </c:pt>
                <c:pt idx="2">
                  <c:v>0.13</c:v>
                </c:pt>
                <c:pt idx="3">
                  <c:v>0.12</c:v>
                </c:pt>
                <c:pt idx="4">
                  <c:v>0.18</c:v>
                </c:pt>
                <c:pt idx="5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D9-455B-A796-0E12D100BC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"/>
        <c:overlap val="-22"/>
        <c:axId val="507474000"/>
        <c:axId val="507471704"/>
      </c:barChart>
      <c:catAx>
        <c:axId val="50747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7471704"/>
        <c:crosses val="autoZero"/>
        <c:auto val="1"/>
        <c:lblAlgn val="ctr"/>
        <c:lblOffset val="100"/>
        <c:noMultiLvlLbl val="0"/>
      </c:catAx>
      <c:valAx>
        <c:axId val="50747170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7474000"/>
        <c:crosses val="autoZero"/>
        <c:crossBetween val="between"/>
      </c:valAx>
      <c:spPr>
        <a:solidFill>
          <a:schemeClr val="tx2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0017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932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9983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7643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613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8897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0179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6451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1912025" y="2116750"/>
            <a:ext cx="580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1912025" y="3144851"/>
            <a:ext cx="580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 i="1"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 i="1">
                <a:solidFill>
                  <a:srgbClr val="66666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sz="1800" i="1">
                <a:solidFill>
                  <a:srgbClr val="66666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 i="1">
                <a:solidFill>
                  <a:srgbClr val="666666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◈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4" name="Google Shape;24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1556175" y="1479375"/>
            <a:ext cx="321180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◈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4961272" y="1479375"/>
            <a:ext cx="321180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◈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0" name="Google Shape;30;p6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1556175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3798226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3"/>
          </p:nvPr>
        </p:nvSpPr>
        <p:spPr>
          <a:xfrm>
            <a:off x="6040277" y="1419658"/>
            <a:ext cx="2132700" cy="346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◈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◆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⬥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⬦"/>
              <a:defRPr sz="16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7" name="Google Shape;37;p7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5" name="Google Shape;45;p9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right">
  <p:cSld name="CAPTION_ONLY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6657400" y="838500"/>
            <a:ext cx="1497600" cy="3321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rtl="0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sz="1600" i="1">
                <a:solidFill>
                  <a:srgbClr val="666666"/>
                </a:solidFill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10"/>
          <p:cNvCxnSpPr/>
          <p:nvPr/>
        </p:nvCxnSpPr>
        <p:spPr>
          <a:xfrm>
            <a:off x="6428800" y="990300"/>
            <a:ext cx="0" cy="312270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libro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sz="2400" b="1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556175" y="1378821"/>
            <a:ext cx="6616800" cy="30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sz="30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sz="24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sz="24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 algn="r">
              <a:buNone/>
              <a:defRPr sz="1200">
                <a:solidFill>
                  <a:srgbClr val="666666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slidescarnival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smtClean="0"/>
              <a:t>Дебиторская задолженность физических лиц: </a:t>
            </a:r>
            <a:br>
              <a:rPr lang="ru-RU" sz="3200" smtClean="0"/>
            </a:br>
            <a:r>
              <a:rPr lang="ru-RU" sz="3200" smtClean="0"/>
              <a:t>ожидания и реальность</a:t>
            </a:r>
            <a:endParaRPr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1912025" y="1881858"/>
            <a:ext cx="580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smtClean="0"/>
              <a:t>РЕАЛЬНОСТЬ</a:t>
            </a:r>
            <a:endParaRPr sz="4000"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977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ПОСЛЕ СДЕЛКИ ПРОШЛО 3 ГОДА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556175" y="1579843"/>
            <a:ext cx="6616800" cy="23580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-RU" sz="2000" b="1" smtClean="0"/>
              <a:t>Всего получено от номинала долга </a:t>
            </a:r>
            <a:r>
              <a:rPr lang="ru-RU" b="1"/>
              <a:t>		</a:t>
            </a:r>
            <a:r>
              <a:rPr lang="ru-RU" sz="3200" smtClean="0"/>
              <a:t>31%</a:t>
            </a:r>
            <a:endParaRPr lang="ru-RU" sz="3200"/>
          </a:p>
          <a:p>
            <a:pPr marL="0" indent="0">
              <a:buNone/>
            </a:pPr>
            <a:endParaRPr lang="ru-RU" sz="2000" b="1" smtClean="0"/>
          </a:p>
          <a:p>
            <a:pPr marL="0" indent="0">
              <a:buNone/>
            </a:pPr>
            <a:r>
              <a:rPr lang="ru-RU" sz="2000" b="1" smtClean="0"/>
              <a:t>Всего получено от общей суммы долга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smtClean="0"/>
              <a:t>(с учетом процентов)                                       	</a:t>
            </a:r>
            <a:r>
              <a:rPr lang="ru-RU" sz="3200" smtClean="0"/>
              <a:t>19%</a:t>
            </a:r>
            <a:endParaRPr lang="ru-RU" sz="3200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169594"/>
              </p:ext>
            </p:extLst>
          </p:nvPr>
        </p:nvGraphicFramePr>
        <p:xfrm>
          <a:off x="1420427" y="861134"/>
          <a:ext cx="7027623" cy="3309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АСВ НАЧАЛО ПРОДАВАТЬ ДОЛГИ *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449255" y="1974838"/>
            <a:ext cx="3415320" cy="16608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b="1" smtClean="0"/>
              <a:t>В целом по федеральному округу </a:t>
            </a:r>
          </a:p>
          <a:p>
            <a:pPr marL="285750" lvl="0" indent="-285750">
              <a:buFontTx/>
              <a:buChar char="-"/>
            </a:pPr>
            <a:r>
              <a:rPr lang="ru-RU" smtClean="0"/>
              <a:t>Минимум	18%</a:t>
            </a:r>
          </a:p>
          <a:p>
            <a:pPr marL="285750" lvl="0" indent="-285750">
              <a:buFontTx/>
              <a:buChar char="-"/>
            </a:pPr>
            <a:r>
              <a:rPr lang="ru-RU" smtClean="0"/>
              <a:t>Максимум	90%</a:t>
            </a:r>
          </a:p>
          <a:p>
            <a:pPr marL="285750" lvl="0" indent="-285750">
              <a:buFontTx/>
              <a:buChar char="-"/>
            </a:pPr>
            <a:r>
              <a:rPr lang="ru-RU" smtClean="0"/>
              <a:t>Среднее	40%</a:t>
            </a:r>
          </a:p>
          <a:p>
            <a:pPr marL="0" lvl="0" indent="0">
              <a:buNone/>
            </a:pPr>
            <a:endParaRPr lang="ru-RU" b="1" smtClean="0"/>
          </a:p>
          <a:p>
            <a:pPr marL="285750" lvl="0" indent="-285750">
              <a:buFontTx/>
              <a:buChar char="-"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5" name="Google Shape;119;p20"/>
          <p:cNvSpPr txBox="1">
            <a:spLocks noGrp="1"/>
          </p:cNvSpPr>
          <p:nvPr>
            <p:ph type="body" idx="1"/>
          </p:nvPr>
        </p:nvSpPr>
        <p:spPr>
          <a:xfrm>
            <a:off x="5032730" y="1973827"/>
            <a:ext cx="3415320" cy="16713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b="1" smtClean="0"/>
              <a:t>Данные по региону</a:t>
            </a:r>
          </a:p>
          <a:p>
            <a:pPr marL="285750" lvl="0" indent="-285750">
              <a:buFontTx/>
              <a:buChar char="-"/>
            </a:pPr>
            <a:r>
              <a:rPr lang="ru-RU"/>
              <a:t>Минимум	</a:t>
            </a:r>
            <a:r>
              <a:rPr lang="ru-RU" smtClean="0"/>
              <a:t>17%</a:t>
            </a:r>
            <a:endParaRPr lang="ru-RU"/>
          </a:p>
          <a:p>
            <a:pPr marL="285750" lvl="0" indent="-285750">
              <a:buFontTx/>
              <a:buChar char="-"/>
            </a:pPr>
            <a:r>
              <a:rPr lang="ru-RU"/>
              <a:t>Максимум	</a:t>
            </a:r>
            <a:r>
              <a:rPr lang="ru-RU" smtClean="0"/>
              <a:t>40%</a:t>
            </a:r>
            <a:endParaRPr lang="ru-RU"/>
          </a:p>
          <a:p>
            <a:pPr marL="285750" lvl="0" indent="-285750">
              <a:buFontTx/>
              <a:buChar char="-"/>
            </a:pPr>
            <a:r>
              <a:rPr lang="ru-RU"/>
              <a:t>Среднее	</a:t>
            </a:r>
            <a:r>
              <a:rPr lang="ru-RU" smtClean="0"/>
              <a:t>21%</a:t>
            </a:r>
            <a:endParaRPr lang="ru-RU"/>
          </a:p>
          <a:p>
            <a:pPr marL="0" lvl="0" indent="0">
              <a:buNone/>
            </a:pPr>
            <a:endParaRPr lang="ru-RU" b="1" smtClean="0"/>
          </a:p>
          <a:p>
            <a:pPr marL="285750" lvl="0" indent="-285750">
              <a:buFontTx/>
              <a:buChar char="-"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449255" y="3541615"/>
            <a:ext cx="6723720" cy="7522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buNone/>
            </a:pPr>
            <a:r>
              <a:rPr lang="ru-RU" sz="1400" smtClean="0"/>
              <a:t>* Результатов торгов на момент проведения экспертизы еще не было</a:t>
            </a:r>
          </a:p>
          <a:p>
            <a:pPr marL="0" lvl="0" indent="0" algn="r">
              <a:buNone/>
            </a:pPr>
            <a:r>
              <a:rPr lang="ru-RU" sz="1400" smtClean="0"/>
              <a:t>** Долги, как правило, уже просрочены к моменту продажи</a:t>
            </a:r>
            <a:endParaRPr lang="ru-RU" sz="1400"/>
          </a:p>
          <a:p>
            <a:pPr marL="0" indent="0">
              <a:buNone/>
            </a:pPr>
            <a:endParaRPr lang="ru-RU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673065" y="1433309"/>
            <a:ext cx="6499910" cy="6440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b="1" smtClean="0"/>
              <a:t>Право требования к физическим лицам, сопоставимые суммы*</a:t>
            </a:r>
            <a:endParaRPr lang="ru-RU"/>
          </a:p>
          <a:p>
            <a:pPr marL="0" indent="0">
              <a:buNone/>
            </a:pPr>
            <a:endParaRPr lang="ru-RU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200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А КАК ЖЕ СТРАХОВКА?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556175" y="1265699"/>
            <a:ext cx="6616800" cy="30295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00"/>
              </a:spcBef>
              <a:buNone/>
            </a:pPr>
            <a:r>
              <a:rPr lang="ru-RU" sz="1800" smtClean="0"/>
              <a:t>От </a:t>
            </a:r>
            <a:r>
              <a:rPr lang="ru-RU" sz="1800"/>
              <a:t>несчастных случаев </a:t>
            </a:r>
            <a:r>
              <a:rPr lang="ru-RU" sz="1800" smtClean="0"/>
              <a:t>(застраховано 47%) </a:t>
            </a:r>
          </a:p>
          <a:p>
            <a:pPr marL="285750" lvl="0" indent="-285750" algn="r">
              <a:spcBef>
                <a:spcPts val="300"/>
              </a:spcBef>
              <a:buFontTx/>
              <a:buChar char="-"/>
            </a:pPr>
            <a:r>
              <a:rPr lang="ru-RU" sz="1800" smtClean="0">
                <a:solidFill>
                  <a:srgbClr val="FF0000"/>
                </a:solidFill>
              </a:rPr>
              <a:t>Договор в архиве страховой компании отсутствует, </a:t>
            </a:r>
          </a:p>
          <a:p>
            <a:pPr marL="0" lvl="0" indent="0" algn="r">
              <a:spcBef>
                <a:spcPts val="300"/>
              </a:spcBef>
              <a:buNone/>
            </a:pPr>
            <a:r>
              <a:rPr lang="ru-RU" sz="1800" smtClean="0">
                <a:solidFill>
                  <a:srgbClr val="FF0000"/>
                </a:solidFill>
              </a:rPr>
              <a:t>записей в </a:t>
            </a:r>
            <a:r>
              <a:rPr lang="ru-RU" sz="1800">
                <a:solidFill>
                  <a:srgbClr val="FF0000"/>
                </a:solidFill>
              </a:rPr>
              <a:t>реестре страховой компании </a:t>
            </a:r>
            <a:r>
              <a:rPr lang="ru-RU" sz="1800" smtClean="0">
                <a:solidFill>
                  <a:srgbClr val="FF0000"/>
                </a:solidFill>
              </a:rPr>
              <a:t>нет</a:t>
            </a:r>
            <a:endParaRPr lang="ru-RU" sz="1800">
              <a:solidFill>
                <a:srgbClr val="FF0000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ru-RU" sz="1800" smtClean="0"/>
              <a:t>От </a:t>
            </a:r>
            <a:r>
              <a:rPr lang="ru-RU" sz="1800"/>
              <a:t>несчастных случаев и потери дохода  (застраховано 15</a:t>
            </a:r>
            <a:r>
              <a:rPr lang="ru-RU" sz="1800" smtClean="0"/>
              <a:t>%) </a:t>
            </a:r>
          </a:p>
          <a:p>
            <a:pPr marL="285750" indent="-285750" algn="r">
              <a:spcBef>
                <a:spcPts val="300"/>
              </a:spcBef>
              <a:buFontTx/>
              <a:buChar char="-"/>
            </a:pPr>
            <a:r>
              <a:rPr lang="ru-RU" sz="1800" smtClean="0">
                <a:solidFill>
                  <a:srgbClr val="FF0000"/>
                </a:solidFill>
              </a:rPr>
              <a:t>Страховка действует только в части потери дохода, </a:t>
            </a:r>
          </a:p>
          <a:p>
            <a:pPr marL="0" indent="0" algn="r">
              <a:spcBef>
                <a:spcPts val="300"/>
              </a:spcBef>
              <a:buNone/>
            </a:pPr>
            <a:r>
              <a:rPr lang="ru-RU" sz="1800" smtClean="0">
                <a:solidFill>
                  <a:srgbClr val="FF0000"/>
                </a:solidFill>
              </a:rPr>
              <a:t>данных об обращении нет</a:t>
            </a:r>
            <a:endParaRPr lang="ru-RU" sz="1800">
              <a:solidFill>
                <a:srgbClr val="FF0000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ru-RU" sz="1800"/>
              <a:t>От несчастных случаев и болезней (застраховано 4</a:t>
            </a:r>
            <a:r>
              <a:rPr lang="ru-RU" sz="1800" smtClean="0"/>
              <a:t>%) </a:t>
            </a:r>
          </a:p>
          <a:p>
            <a:pPr marL="285750" indent="-285750" algn="r">
              <a:spcBef>
                <a:spcPts val="300"/>
              </a:spcBef>
              <a:buFontTx/>
              <a:buChar char="-"/>
            </a:pPr>
            <a:r>
              <a:rPr lang="ru-RU" sz="1800" smtClean="0">
                <a:solidFill>
                  <a:srgbClr val="002060"/>
                </a:solidFill>
              </a:rPr>
              <a:t>Страховка действует, </a:t>
            </a:r>
          </a:p>
          <a:p>
            <a:pPr marL="0" indent="0" algn="r">
              <a:spcBef>
                <a:spcPts val="300"/>
              </a:spcBef>
              <a:buNone/>
            </a:pPr>
            <a:r>
              <a:rPr lang="ru-RU" sz="1800" smtClean="0">
                <a:solidFill>
                  <a:srgbClr val="002060"/>
                </a:solidFill>
              </a:rPr>
              <a:t>данных об обращении нет</a:t>
            </a:r>
            <a:endParaRPr lang="ru-RU" sz="180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indent="0">
              <a:buNone/>
            </a:pPr>
            <a:endParaRPr lang="ru-RU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685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59" name="Google Shape;259;p35"/>
          <p:cNvSpPr txBox="1">
            <a:spLocks noGrp="1"/>
          </p:cNvSpPr>
          <p:nvPr>
            <p:ph type="ctrTitle" idx="4294967295"/>
          </p:nvPr>
        </p:nvSpPr>
        <p:spPr>
          <a:xfrm>
            <a:off x="1637139" y="868218"/>
            <a:ext cx="6001334" cy="81505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smtClean="0"/>
              <a:t>СПАСИБО ЗА ВНИМАНИЕ</a:t>
            </a:r>
            <a:r>
              <a:rPr lang="en" sz="3600" smtClean="0"/>
              <a:t>!</a:t>
            </a:r>
            <a:endParaRPr sz="3600"/>
          </a:p>
        </p:txBody>
      </p:sp>
      <p:sp>
        <p:nvSpPr>
          <p:cNvPr id="260" name="Google Shape;260;p35"/>
          <p:cNvSpPr txBox="1">
            <a:spLocks noGrp="1"/>
          </p:cNvSpPr>
          <p:nvPr>
            <p:ph type="subTitle" idx="4294967295"/>
          </p:nvPr>
        </p:nvSpPr>
        <p:spPr>
          <a:xfrm>
            <a:off x="3616632" y="1742021"/>
            <a:ext cx="3234300" cy="16972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400" b="1" smtClean="0"/>
              <a:t>Вопросы</a:t>
            </a:r>
            <a:r>
              <a:rPr lang="en" sz="2400" b="1" smtClean="0"/>
              <a:t>?</a:t>
            </a:r>
            <a:endParaRPr sz="24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1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782" y="3089264"/>
            <a:ext cx="2885229" cy="582490"/>
          </a:xfrm>
          <a:prstGeom prst="rect">
            <a:avLst/>
          </a:prstGeom>
        </p:spPr>
      </p:pic>
      <p:sp>
        <p:nvSpPr>
          <p:cNvPr id="9" name="Google Shape;260;p35"/>
          <p:cNvSpPr txBox="1">
            <a:spLocks/>
          </p:cNvSpPr>
          <p:nvPr/>
        </p:nvSpPr>
        <p:spPr>
          <a:xfrm>
            <a:off x="1776933" y="2706386"/>
            <a:ext cx="3234300" cy="1214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sz="30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sz="24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sz="24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sz="18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sz="18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indent="0">
              <a:buFont typeface="Tinos"/>
              <a:buNone/>
            </a:pPr>
            <a:r>
              <a:rPr lang="ru-RU" sz="1800" smtClean="0"/>
              <a:t>Киршина Наталья</a:t>
            </a:r>
          </a:p>
          <a:p>
            <a:pPr marL="0" indent="0">
              <a:buFont typeface="Tinos"/>
              <a:buNone/>
            </a:pPr>
            <a:r>
              <a:rPr lang="ru-RU" sz="1600" smtClean="0"/>
              <a:t>+7 921 963 11 68</a:t>
            </a:r>
          </a:p>
          <a:p>
            <a:pPr marL="0" indent="0">
              <a:buFont typeface="Tinos"/>
              <a:buNone/>
            </a:pPr>
            <a:r>
              <a:rPr lang="en-US" sz="1600" smtClean="0"/>
              <a:t>natkirsh@gmail.com</a:t>
            </a:r>
            <a:endParaRPr lang="ru-RU" sz="1600" smtClean="0"/>
          </a:p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endParaRPr lang="ru-RU" sz="1800" b="1" smtClean="0"/>
          </a:p>
          <a:p>
            <a:pPr marL="0" indent="0">
              <a:buClr>
                <a:schemeClr val="dk1"/>
              </a:buClr>
              <a:buSzPts val="1100"/>
              <a:buFont typeface="Arial"/>
              <a:buNone/>
            </a:pPr>
            <a:endParaRPr lang="ru-RU" sz="1800"/>
          </a:p>
        </p:txBody>
      </p:sp>
      <p:sp>
        <p:nvSpPr>
          <p:cNvPr id="4" name="Прямоугольник 3"/>
          <p:cNvSpPr/>
          <p:nvPr/>
        </p:nvSpPr>
        <p:spPr>
          <a:xfrm>
            <a:off x="3237546" y="4170381"/>
            <a:ext cx="4881465" cy="2380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lnSpc>
                <a:spcPct val="115000"/>
              </a:lnSpc>
              <a:spcBef>
                <a:spcPts val="600"/>
              </a:spcBef>
              <a:buClr>
                <a:srgbClr val="25212A"/>
              </a:buClr>
              <a:buSzPts val="2400"/>
            </a:pPr>
            <a:r>
              <a:rPr lang="ru-RU" sz="900" smtClean="0">
                <a:solidFill>
                  <a:schemeClr val="bg2"/>
                </a:solidFill>
              </a:rPr>
              <a:t>При подготовке презентации использован шаблон, доступный на сайте </a:t>
            </a:r>
            <a:r>
              <a:rPr lang="en-US" sz="900" u="sng" smtClean="0">
                <a:solidFill>
                  <a:schemeClr val="bg2"/>
                </a:solidFill>
                <a:hlinkClick r:id="rId4"/>
              </a:rPr>
              <a:t>SlidesCarnival</a:t>
            </a:r>
            <a:endParaRPr lang="en-US" sz="90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1912025" y="1881858"/>
            <a:ext cx="580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smtClean="0"/>
              <a:t>ОБСТОЯТЕЛЬСТВА ДЕЛА</a:t>
            </a:r>
            <a:endParaRPr sz="4000"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Договор цессии</a:t>
            </a: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1556175" y="1609640"/>
            <a:ext cx="6616800" cy="30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ru-RU" sz="1800" smtClean="0"/>
              <a:t>Уступка права требования задолженности по </a:t>
            </a:r>
            <a:r>
              <a:rPr lang="ru-RU" sz="1800" b="1" smtClean="0"/>
              <a:t>потребительским</a:t>
            </a:r>
            <a:r>
              <a:rPr lang="ru-RU" sz="1800" smtClean="0"/>
              <a:t> кредитам более чем 150 физических лиц</a:t>
            </a:r>
          </a:p>
          <a:p>
            <a:pPr lvl="0"/>
            <a:r>
              <a:rPr lang="ru-RU" sz="1800"/>
              <a:t>Дата договора цессии - конец </a:t>
            </a:r>
            <a:r>
              <a:rPr lang="ru-RU" sz="1800" smtClean="0"/>
              <a:t>2013 года</a:t>
            </a:r>
          </a:p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ru-RU" sz="1800" smtClean="0"/>
              <a:t>Сумма по договору цессии более 150 миллионов рублей</a:t>
            </a:r>
          </a:p>
          <a:p>
            <a:pPr marL="457200" lvl="0" indent="-393700" algn="l" rtl="0">
              <a:spcBef>
                <a:spcPts val="600"/>
              </a:spcBef>
              <a:spcAft>
                <a:spcPts val="0"/>
              </a:spcAft>
              <a:buSzPts val="2600"/>
              <a:buChar char="◈"/>
            </a:pPr>
            <a:r>
              <a:rPr lang="ru-RU" sz="1800" smtClean="0"/>
              <a:t>Номинал задолженности выше суммы уступки на 1%</a:t>
            </a:r>
            <a:endParaRPr sz="1800"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1556175" y="1479375"/>
            <a:ext cx="3211800" cy="2178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smtClean="0"/>
              <a:t>Ставки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mtClean="0"/>
              <a:t>Минимум 13%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mtClean="0"/>
              <a:t>Максимум 29%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mtClean="0"/>
              <a:t>Средняя 19,4%</a:t>
            </a:r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Характеристика задолженности</a:t>
            </a: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12;p19"/>
          <p:cNvSpPr txBox="1">
            <a:spLocks/>
          </p:cNvSpPr>
          <p:nvPr/>
        </p:nvSpPr>
        <p:spPr>
          <a:xfrm>
            <a:off x="4083331" y="1481549"/>
            <a:ext cx="3522015" cy="1797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◈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◆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◇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⬥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indent="0">
              <a:buFont typeface="Tinos"/>
              <a:buNone/>
            </a:pPr>
            <a:r>
              <a:rPr lang="ru-RU" b="1" smtClean="0"/>
              <a:t>Сумма*</a:t>
            </a:r>
          </a:p>
          <a:p>
            <a:pPr marL="0" lvl="0" indent="0">
              <a:buNone/>
            </a:pPr>
            <a:r>
              <a:rPr lang="ru-RU"/>
              <a:t>Минимум </a:t>
            </a:r>
            <a:r>
              <a:rPr lang="ru-RU" smtClean="0"/>
              <a:t>500 тыс. р.</a:t>
            </a:r>
            <a:endParaRPr lang="ru-RU"/>
          </a:p>
          <a:p>
            <a:pPr marL="0" lvl="0" indent="0">
              <a:buNone/>
            </a:pPr>
            <a:r>
              <a:rPr lang="ru-RU"/>
              <a:t>Максимум </a:t>
            </a:r>
            <a:r>
              <a:rPr lang="ru-RU" smtClean="0"/>
              <a:t>2,3 млн. р.</a:t>
            </a:r>
            <a:endParaRPr lang="ru-RU"/>
          </a:p>
          <a:p>
            <a:pPr marL="0" lvl="0" indent="0">
              <a:buNone/>
            </a:pPr>
            <a:r>
              <a:rPr lang="ru-RU" smtClean="0"/>
              <a:t>Средняя  </a:t>
            </a:r>
            <a:r>
              <a:rPr lang="ru-RU" smtClean="0"/>
              <a:t>1 млн. р.</a:t>
            </a:r>
            <a:endParaRPr lang="ru-RU"/>
          </a:p>
        </p:txBody>
      </p:sp>
      <p:sp>
        <p:nvSpPr>
          <p:cNvPr id="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2879488" y="3577576"/>
            <a:ext cx="5404401" cy="717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smtClean="0"/>
              <a:t>* Остаток по кредиту на дату цессии</a:t>
            </a: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1556175" y="1419275"/>
            <a:ext cx="6506371" cy="21736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smtClean="0"/>
              <a:t>Страховка</a:t>
            </a:r>
            <a:endParaRPr b="1"/>
          </a:p>
          <a:p>
            <a:pPr marL="630238" lvl="0" indent="-185738">
              <a:buFont typeface="Wingdings" panose="05000000000000000000" pitchFamily="2" charset="2"/>
              <a:buChar char="ü"/>
            </a:pPr>
            <a:r>
              <a:rPr lang="ru-RU" smtClean="0"/>
              <a:t>От несчастных случаев – 47%</a:t>
            </a:r>
          </a:p>
          <a:p>
            <a:pPr marL="630238" indent="-185738">
              <a:buFont typeface="Wingdings" panose="05000000000000000000" pitchFamily="2" charset="2"/>
              <a:buChar char="ü"/>
            </a:pPr>
            <a:r>
              <a:rPr lang="ru-RU" smtClean="0"/>
              <a:t>От несчастных случаев и потери дохода  </a:t>
            </a:r>
            <a:r>
              <a:rPr lang="ru-RU"/>
              <a:t>– </a:t>
            </a:r>
            <a:r>
              <a:rPr lang="ru-RU" smtClean="0"/>
              <a:t>15%</a:t>
            </a:r>
            <a:endParaRPr lang="ru-RU"/>
          </a:p>
          <a:p>
            <a:pPr marL="630238" indent="-185738">
              <a:buFont typeface="Wingdings" panose="05000000000000000000" pitchFamily="2" charset="2"/>
              <a:buChar char="ü"/>
            </a:pPr>
            <a:r>
              <a:rPr lang="ru-RU" smtClean="0"/>
              <a:t>От несчастных </a:t>
            </a:r>
            <a:r>
              <a:rPr lang="ru-RU"/>
              <a:t>случаев и </a:t>
            </a:r>
            <a:r>
              <a:rPr lang="ru-RU" smtClean="0"/>
              <a:t>болезней </a:t>
            </a:r>
            <a:r>
              <a:rPr lang="ru-RU"/>
              <a:t>– </a:t>
            </a:r>
            <a:r>
              <a:rPr lang="ru-RU" smtClean="0"/>
              <a:t>4%</a:t>
            </a:r>
          </a:p>
          <a:p>
            <a:pPr marL="630238" indent="-185738">
              <a:buFont typeface="Wingdings" panose="05000000000000000000" pitchFamily="2" charset="2"/>
              <a:buChar char="ü"/>
            </a:pPr>
            <a:r>
              <a:rPr lang="ru-RU" smtClean="0"/>
              <a:t>Отказ от страховки </a:t>
            </a:r>
            <a:r>
              <a:rPr lang="ru-RU"/>
              <a:t>– </a:t>
            </a:r>
            <a:r>
              <a:rPr lang="ru-RU" smtClean="0"/>
              <a:t>34%</a:t>
            </a:r>
            <a:endParaRPr lang="ru-RU"/>
          </a:p>
          <a:p>
            <a:pPr marL="0" indent="0">
              <a:buNone/>
            </a:pPr>
            <a:endParaRPr lang="ru-RU"/>
          </a:p>
          <a:p>
            <a:pPr marL="0" lvl="0" indent="0">
              <a:buNone/>
            </a:pPr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Характеристика задолженности</a:t>
            </a: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" name="Google Shape;112;p19"/>
          <p:cNvSpPr txBox="1">
            <a:spLocks noGrp="1"/>
          </p:cNvSpPr>
          <p:nvPr>
            <p:ph type="body" idx="2"/>
          </p:nvPr>
        </p:nvSpPr>
        <p:spPr>
          <a:xfrm>
            <a:off x="1556175" y="3519267"/>
            <a:ext cx="5638552" cy="5791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smtClean="0"/>
              <a:t>Срок кредита   </a:t>
            </a:r>
            <a:r>
              <a:rPr lang="ru-RU" smtClean="0"/>
              <a:t>от 1 года до 5 лет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419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1556175" y="1479375"/>
            <a:ext cx="3211800" cy="3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smtClean="0"/>
              <a:t>Пол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mtClean="0"/>
              <a:t>Мужчины 60%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mtClean="0"/>
              <a:t>Женщины 40%</a:t>
            </a:r>
          </a:p>
        </p:txBody>
      </p:sp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Характеристика должников</a:t>
            </a: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12;p19"/>
          <p:cNvSpPr txBox="1">
            <a:spLocks/>
          </p:cNvSpPr>
          <p:nvPr/>
        </p:nvSpPr>
        <p:spPr>
          <a:xfrm>
            <a:off x="4075839" y="1481549"/>
            <a:ext cx="3522015" cy="1797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◈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◆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◇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⬥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indent="0">
              <a:buFont typeface="Tinos"/>
              <a:buNone/>
            </a:pPr>
            <a:r>
              <a:rPr lang="ru-RU" b="1" smtClean="0"/>
              <a:t>Возраст</a:t>
            </a:r>
          </a:p>
          <a:p>
            <a:pPr marL="0" lvl="0" indent="0">
              <a:buNone/>
            </a:pPr>
            <a:r>
              <a:rPr lang="ru-RU"/>
              <a:t>Минимум </a:t>
            </a:r>
            <a:r>
              <a:rPr lang="ru-RU" smtClean="0"/>
              <a:t>22 года</a:t>
            </a:r>
            <a:endParaRPr lang="ru-RU"/>
          </a:p>
          <a:p>
            <a:pPr marL="0" lvl="0" indent="0">
              <a:buNone/>
            </a:pPr>
            <a:r>
              <a:rPr lang="ru-RU"/>
              <a:t>Максимум </a:t>
            </a:r>
            <a:r>
              <a:rPr lang="ru-RU" smtClean="0"/>
              <a:t>60 лет</a:t>
            </a:r>
            <a:endParaRPr lang="ru-RU"/>
          </a:p>
          <a:p>
            <a:pPr marL="0" lvl="0" indent="0">
              <a:buNone/>
            </a:pPr>
            <a:r>
              <a:rPr lang="ru-RU" smtClean="0"/>
              <a:t>Средний возраст 40 лет</a:t>
            </a:r>
            <a:endParaRPr lang="ru-RU"/>
          </a:p>
        </p:txBody>
      </p:sp>
      <p:sp>
        <p:nvSpPr>
          <p:cNvPr id="8" name="Google Shape;112;p19"/>
          <p:cNvSpPr txBox="1">
            <a:spLocks/>
          </p:cNvSpPr>
          <p:nvPr/>
        </p:nvSpPr>
        <p:spPr>
          <a:xfrm>
            <a:off x="1556175" y="3278775"/>
            <a:ext cx="4205433" cy="115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◈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◆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◇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⬥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200"/>
              <a:buFont typeface="Tinos"/>
              <a:buChar char="⬦"/>
              <a:defRPr sz="22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indent="0">
              <a:buFont typeface="Tinos"/>
              <a:buNone/>
            </a:pPr>
            <a:r>
              <a:rPr lang="ru-RU" b="1" smtClean="0"/>
              <a:t>Дисциплина</a:t>
            </a:r>
          </a:p>
          <a:p>
            <a:pPr marL="0" indent="0">
              <a:buFont typeface="Tinos"/>
              <a:buNone/>
            </a:pPr>
            <a:r>
              <a:rPr lang="ru-RU" smtClean="0"/>
              <a:t>Допускали просрочку 23%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3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1912025" y="1881858"/>
            <a:ext cx="580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smtClean="0"/>
              <a:t>РЫНОЧНЫЕ ДАННЫЕ</a:t>
            </a:r>
            <a:endParaRPr sz="4000"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503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КОНЕЦ 2013 ГОДА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1556175" y="1419658"/>
            <a:ext cx="2132700" cy="14478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smtClean="0"/>
              <a:t>Средняя ставка      по кредитам физических лиц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mtClean="0"/>
              <a:t>18,9%</a:t>
            </a:r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body" idx="2"/>
          </p:nvPr>
        </p:nvSpPr>
        <p:spPr>
          <a:xfrm>
            <a:off x="3595455" y="1419658"/>
            <a:ext cx="2512381" cy="13686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smtClean="0"/>
              <a:t>Предложения потребительских кредитов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mtClean="0"/>
              <a:t>15-20%</a:t>
            </a:r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body" idx="3"/>
          </p:nvPr>
        </p:nvSpPr>
        <p:spPr>
          <a:xfrm>
            <a:off x="5695026" y="1419657"/>
            <a:ext cx="2340346" cy="14478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smtClean="0"/>
              <a:t>Доля просроченных ссуд, потребительские кредиты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mtClean="0"/>
              <a:t>13,2%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8" name="Google Shape;119;p20"/>
          <p:cNvSpPr txBox="1">
            <a:spLocks/>
          </p:cNvSpPr>
          <p:nvPr/>
        </p:nvSpPr>
        <p:spPr>
          <a:xfrm>
            <a:off x="1616639" y="2867487"/>
            <a:ext cx="6495872" cy="84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◈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◆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◇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⬥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indent="0">
              <a:buFont typeface="Tinos"/>
              <a:buNone/>
            </a:pPr>
            <a:r>
              <a:rPr lang="ru-RU" b="1" smtClean="0"/>
              <a:t>Резервы под возможные потери </a:t>
            </a:r>
            <a:r>
              <a:rPr lang="ru-RU" smtClean="0"/>
              <a:t>по ссудам физическим лицам 6,5%</a:t>
            </a:r>
          </a:p>
          <a:p>
            <a:pPr marL="0" indent="0">
              <a:buFont typeface="Tinos"/>
              <a:buNone/>
            </a:pPr>
            <a:r>
              <a:rPr lang="ru-RU" b="1" smtClean="0"/>
              <a:t>Доля ссуд с просроченными платежами*</a:t>
            </a:r>
            <a:r>
              <a:rPr lang="ru-RU" smtClean="0"/>
              <a:t> свыше 90 дней 5,7%</a:t>
            </a:r>
            <a:endParaRPr lang="ru-RU"/>
          </a:p>
        </p:txBody>
      </p:sp>
      <p:sp>
        <p:nvSpPr>
          <p:cNvPr id="9" name="Google Shape;119;p20"/>
          <p:cNvSpPr txBox="1">
            <a:spLocks/>
          </p:cNvSpPr>
          <p:nvPr/>
        </p:nvSpPr>
        <p:spPr>
          <a:xfrm>
            <a:off x="4388435" y="3710741"/>
            <a:ext cx="3510915" cy="775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◈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◆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◇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⬥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indent="0">
              <a:buFont typeface="Tinos"/>
              <a:buNone/>
            </a:pPr>
            <a:r>
              <a:rPr lang="ru-RU" sz="1400" smtClean="0"/>
              <a:t>* В целом по кредитам физическим лицам</a:t>
            </a:r>
            <a:endParaRPr 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mtClean="0"/>
              <a:t>КОНЕЦ 2013 ГОДА</a:t>
            </a:r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7899350" y="409842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7" name="Google Shape;119;p20"/>
          <p:cNvSpPr txBox="1">
            <a:spLocks/>
          </p:cNvSpPr>
          <p:nvPr/>
        </p:nvSpPr>
        <p:spPr>
          <a:xfrm>
            <a:off x="5220070" y="1481419"/>
            <a:ext cx="3227980" cy="2167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◈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◆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◇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⬥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indent="0" algn="r">
              <a:buFont typeface="Tinos"/>
              <a:buNone/>
            </a:pPr>
            <a:r>
              <a:rPr lang="ru-RU" b="1" smtClean="0"/>
              <a:t>Банкам удается </a:t>
            </a:r>
            <a:r>
              <a:rPr lang="ru-RU" b="1"/>
              <a:t>вернуть </a:t>
            </a:r>
            <a:endParaRPr lang="ru-RU" b="1" smtClean="0"/>
          </a:p>
          <a:p>
            <a:pPr marL="0" indent="0" algn="r">
              <a:buFont typeface="Tinos"/>
              <a:buNone/>
            </a:pPr>
            <a:endParaRPr lang="ru-RU" b="1" smtClean="0"/>
          </a:p>
          <a:p>
            <a:pPr marL="0" indent="0" algn="r">
              <a:buFont typeface="Tinos"/>
              <a:buNone/>
            </a:pPr>
            <a:r>
              <a:rPr lang="ru-RU" b="1" smtClean="0"/>
              <a:t>40</a:t>
            </a:r>
            <a:r>
              <a:rPr lang="ru-RU" b="1"/>
              <a:t>% </a:t>
            </a:r>
            <a:r>
              <a:rPr lang="ru-RU"/>
              <a:t>платежей, </a:t>
            </a:r>
            <a:endParaRPr lang="ru-RU" smtClean="0"/>
          </a:p>
          <a:p>
            <a:pPr marL="0" indent="0" algn="r">
              <a:buFont typeface="Tinos"/>
              <a:buNone/>
            </a:pPr>
            <a:r>
              <a:rPr lang="ru-RU" smtClean="0"/>
              <a:t>просроченных </a:t>
            </a:r>
            <a:r>
              <a:rPr lang="ru-RU"/>
              <a:t>на </a:t>
            </a:r>
            <a:r>
              <a:rPr lang="ru-RU" smtClean="0"/>
              <a:t>1-2 месяца</a:t>
            </a:r>
          </a:p>
          <a:p>
            <a:pPr marL="0" indent="0" algn="r">
              <a:buNone/>
            </a:pPr>
            <a:endParaRPr lang="ru-RU" b="1" smtClean="0"/>
          </a:p>
          <a:p>
            <a:pPr marL="0" indent="0" algn="r">
              <a:buNone/>
            </a:pPr>
            <a:r>
              <a:rPr lang="ru-RU" b="1" smtClean="0"/>
              <a:t>20</a:t>
            </a:r>
            <a:r>
              <a:rPr lang="ru-RU" b="1"/>
              <a:t>% </a:t>
            </a:r>
            <a:r>
              <a:rPr lang="ru-RU"/>
              <a:t>платежей,</a:t>
            </a:r>
            <a:r>
              <a:rPr lang="ru-RU" smtClean="0"/>
              <a:t> </a:t>
            </a:r>
          </a:p>
          <a:p>
            <a:pPr marL="0" indent="0" algn="r">
              <a:buNone/>
            </a:pPr>
            <a:r>
              <a:rPr lang="ru-RU" smtClean="0"/>
              <a:t>просроченных </a:t>
            </a:r>
            <a:r>
              <a:rPr lang="ru-RU"/>
              <a:t>свыше 2 </a:t>
            </a:r>
            <a:r>
              <a:rPr lang="ru-RU" smtClean="0"/>
              <a:t>месяцев</a:t>
            </a:r>
          </a:p>
        </p:txBody>
      </p:sp>
      <p:sp>
        <p:nvSpPr>
          <p:cNvPr id="8" name="Google Shape;119;p20"/>
          <p:cNvSpPr txBox="1">
            <a:spLocks/>
          </p:cNvSpPr>
          <p:nvPr/>
        </p:nvSpPr>
        <p:spPr>
          <a:xfrm>
            <a:off x="1556175" y="1419275"/>
            <a:ext cx="3486342" cy="249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◈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◆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◇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⬥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1600"/>
              <a:buFont typeface="Tinos"/>
              <a:buChar char="⬦"/>
              <a:defRPr sz="1600" b="0" i="0" u="none" strike="noStrike" cap="non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marL="0" indent="0">
              <a:buFont typeface="Tinos"/>
              <a:buNone/>
            </a:pPr>
            <a:r>
              <a:rPr lang="ru-RU" b="1" smtClean="0"/>
              <a:t>Сделки с долгами физических лиц, % от номинала долга</a:t>
            </a:r>
          </a:p>
          <a:p>
            <a:pPr marL="0" indent="0">
              <a:buFont typeface="Tinos"/>
              <a:buNone/>
            </a:pPr>
            <a:r>
              <a:rPr lang="ru-RU" smtClean="0"/>
              <a:t>Минимум 2%</a:t>
            </a:r>
          </a:p>
          <a:p>
            <a:pPr marL="0" indent="0">
              <a:buFont typeface="Tinos"/>
              <a:buNone/>
            </a:pPr>
            <a:r>
              <a:rPr lang="ru-RU" smtClean="0"/>
              <a:t>Максимум 92%</a:t>
            </a:r>
          </a:p>
          <a:p>
            <a:pPr marL="0" indent="0">
              <a:buFont typeface="Tinos"/>
              <a:buNone/>
            </a:pPr>
            <a:r>
              <a:rPr lang="ru-RU" smtClean="0"/>
              <a:t>Медиана 43,5%</a:t>
            </a:r>
          </a:p>
          <a:p>
            <a:pPr marL="0" indent="0">
              <a:buFont typeface="Tinos"/>
              <a:buNone/>
            </a:pPr>
            <a:r>
              <a:rPr lang="ru-RU" smtClean="0"/>
              <a:t>Среднее 43,7%</a:t>
            </a:r>
          </a:p>
          <a:p>
            <a:pPr marL="0" indent="0">
              <a:buFont typeface="Tinos"/>
              <a:buNone/>
            </a:pPr>
            <a:r>
              <a:rPr lang="ru-RU" b="1" smtClean="0"/>
              <a:t>В основном на рынке представлена </a:t>
            </a:r>
          </a:p>
          <a:p>
            <a:pPr marL="0" indent="0">
              <a:buFont typeface="Tinos"/>
              <a:buNone/>
            </a:pPr>
            <a:r>
              <a:rPr lang="ru-RU" b="1" smtClean="0"/>
              <a:t>просроченная задолженность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90537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413</Words>
  <Application>Microsoft Office PowerPoint</Application>
  <PresentationFormat>Экран (16:9)</PresentationFormat>
  <Paragraphs>122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Tinos</vt:lpstr>
      <vt:lpstr>Oswald</vt:lpstr>
      <vt:lpstr>Wingdings</vt:lpstr>
      <vt:lpstr>Arial</vt:lpstr>
      <vt:lpstr>Quintus template</vt:lpstr>
      <vt:lpstr>Дебиторская задолженность физических лиц:  ожидания и реальность</vt:lpstr>
      <vt:lpstr>ОБСТОЯТЕЛЬСТВА ДЕЛА</vt:lpstr>
      <vt:lpstr>Договор цессии</vt:lpstr>
      <vt:lpstr>Характеристика задолженности</vt:lpstr>
      <vt:lpstr>Характеристика задолженности</vt:lpstr>
      <vt:lpstr>Характеристика должников</vt:lpstr>
      <vt:lpstr>РЫНОЧНЫЕ ДАННЫЕ</vt:lpstr>
      <vt:lpstr>КОНЕЦ 2013 ГОДА</vt:lpstr>
      <vt:lpstr>КОНЕЦ 2013 ГОДА</vt:lpstr>
      <vt:lpstr>РЕАЛЬНОСТЬ</vt:lpstr>
      <vt:lpstr>ПОСЛЕ СДЕЛКИ ПРОШЛО 3 ГОДА</vt:lpstr>
      <vt:lpstr>Презентация PowerPoint</vt:lpstr>
      <vt:lpstr>АСВ НАЧАЛО ПРОДАВАТЬ ДОЛГИ *</vt:lpstr>
      <vt:lpstr>А КАК ЖЕ СТРАХОВКА?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Natalia Kirshina</dc:creator>
  <cp:lastModifiedBy>Natalia Kirshina</cp:lastModifiedBy>
  <cp:revision>20</cp:revision>
  <dcterms:modified xsi:type="dcterms:W3CDTF">2018-11-04T15:54:18Z</dcterms:modified>
</cp:coreProperties>
</file>