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265" r:id="rId1"/>
  </p:sldMasterIdLst>
  <p:notesMasterIdLst>
    <p:notesMasterId r:id="rId26"/>
  </p:notesMasterIdLst>
  <p:sldIdLst>
    <p:sldId id="256" r:id="rId2"/>
    <p:sldId id="308" r:id="rId3"/>
    <p:sldId id="309" r:id="rId4"/>
    <p:sldId id="295" r:id="rId5"/>
    <p:sldId id="298" r:id="rId6"/>
    <p:sldId id="310" r:id="rId7"/>
    <p:sldId id="311" r:id="rId8"/>
    <p:sldId id="302" r:id="rId9"/>
    <p:sldId id="312" r:id="rId10"/>
    <p:sldId id="304" r:id="rId11"/>
    <p:sldId id="299" r:id="rId12"/>
    <p:sldId id="300" r:id="rId13"/>
    <p:sldId id="314" r:id="rId14"/>
    <p:sldId id="315" r:id="rId15"/>
    <p:sldId id="301" r:id="rId16"/>
    <p:sldId id="282" r:id="rId17"/>
    <p:sldId id="283" r:id="rId18"/>
    <p:sldId id="288" r:id="rId19"/>
    <p:sldId id="289" r:id="rId20"/>
    <p:sldId id="317" r:id="rId21"/>
    <p:sldId id="316" r:id="rId22"/>
    <p:sldId id="305" r:id="rId23"/>
    <p:sldId id="306" r:id="rId24"/>
    <p:sldId id="273" r:id="rId2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Кира" initials="К" lastIdx="16" clrIdx="0">
    <p:extLst>
      <p:ext uri="{19B8F6BF-5375-455C-9EA6-DF929625EA0E}">
        <p15:presenceInfo xmlns:p15="http://schemas.microsoft.com/office/powerpoint/2012/main" userId="Кира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28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3C5308-BD50-4461-AF8A-AD265D2597FC}" type="datetimeFigureOut">
              <a:rPr lang="ru-RU" smtClean="0"/>
              <a:t>09.11.2018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587C0F-79EA-41B3-A8C8-BBE18DEE8F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23434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09F83DB4-6102-40D6-AFF8-6A730BCF770D}" type="datetime1">
              <a:rPr lang="ru-RU" smtClean="0"/>
              <a:t>09.11.2018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40565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1E95C-153E-450D-A947-DFA1DC2A4494}" type="datetime1">
              <a:rPr lang="ru-RU" smtClean="0"/>
              <a:t>09.11.2018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1538637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1E95C-153E-450D-A947-DFA1DC2A4494}" type="datetime1">
              <a:rPr lang="ru-RU" smtClean="0"/>
              <a:t>09.11.2018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9041117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1E95C-153E-450D-A947-DFA1DC2A4494}" type="datetime1">
              <a:rPr lang="ru-RU" smtClean="0"/>
              <a:t>09.11.2018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6492442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1E95C-153E-450D-A947-DFA1DC2A4494}" type="datetime1">
              <a:rPr lang="ru-RU" smtClean="0"/>
              <a:t>09.11.2018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901191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1E95C-153E-450D-A947-DFA1DC2A4494}" type="datetime1">
              <a:rPr lang="ru-RU" smtClean="0"/>
              <a:t>09.11.2018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720904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1E95C-153E-450D-A947-DFA1DC2A4494}" type="datetime1">
              <a:rPr lang="ru-RU" smtClean="0"/>
              <a:t>09.11.2018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2557160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05391-6605-4656-8DE2-C94F98187C9F}" type="datetime1">
              <a:rPr lang="ru-RU" smtClean="0"/>
              <a:t>09.11.2018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94088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888A8-A397-449E-9254-43C206CCE99A}" type="datetime1">
              <a:rPr lang="ru-RU" smtClean="0"/>
              <a:t>09.11.2018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30877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6" y="2354670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75C7F-09A5-4880-A6B9-23CF5B9A62C8}" type="datetime1">
              <a:rPr lang="ru-RU" smtClean="0"/>
              <a:t>09.11.2018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06722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B687A-923F-4098-8766-8818897AC3D6}" type="datetime1">
              <a:rPr lang="ru-RU" smtClean="0"/>
              <a:t>09.11.2018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60949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957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39544-4C7E-410A-A5ED-C509EAA25265}" type="datetime1">
              <a:rPr lang="ru-RU" smtClean="0"/>
              <a:t>09.11.2018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05482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2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2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1E95C-153E-450D-A947-DFA1DC2A4494}" type="datetime1">
              <a:rPr lang="ru-RU" smtClean="0"/>
              <a:t>09.11.2018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8345725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E8EE9-748D-4136-8FE1-3F32E3E33642}" type="datetime1">
              <a:rPr lang="ru-RU" smtClean="0"/>
              <a:t>09.11.2018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40952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4E5D4-3485-4029-8E74-34444C5ABF53}" type="datetime1">
              <a:rPr lang="ru-RU" smtClean="0"/>
              <a:t>09.11.2018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41465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AA985-61B6-4350-B63B-63D0D0E83A2C}" type="datetime1">
              <a:rPr lang="ru-RU" smtClean="0"/>
              <a:t>09.11.2018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44232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9863D-BC64-4545-9FB6-3B9791C33348}" type="datetime1">
              <a:rPr lang="ru-RU" smtClean="0"/>
              <a:t>09.11.2018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8766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D-PanelContent-GrommetsCombined.pn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9E01E95C-153E-450D-A947-DFA1DC2A4494}" type="datetime1">
              <a:rPr lang="ru-RU" smtClean="0"/>
              <a:t>09.11.2018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024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66" r:id="rId1"/>
    <p:sldLayoutId id="2147484267" r:id="rId2"/>
    <p:sldLayoutId id="2147484268" r:id="rId3"/>
    <p:sldLayoutId id="2147484269" r:id="rId4"/>
    <p:sldLayoutId id="2147484270" r:id="rId5"/>
    <p:sldLayoutId id="2147484271" r:id="rId6"/>
    <p:sldLayoutId id="2147484272" r:id="rId7"/>
    <p:sldLayoutId id="2147484273" r:id="rId8"/>
    <p:sldLayoutId id="2147484274" r:id="rId9"/>
    <p:sldLayoutId id="2147484275" r:id="rId10"/>
    <p:sldLayoutId id="2147484276" r:id="rId11"/>
    <p:sldLayoutId id="2147484277" r:id="rId12"/>
    <p:sldLayoutId id="2147484278" r:id="rId13"/>
    <p:sldLayoutId id="2147484279" r:id="rId14"/>
    <p:sldLayoutId id="2147484280" r:id="rId15"/>
    <p:sldLayoutId id="2147484281" r:id="rId16"/>
    <p:sldLayoutId id="2147484282" r:id="rId1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75656" y="1700808"/>
            <a:ext cx="6120680" cy="64807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/>
            </a:r>
            <a:br>
              <a:rPr lang="ru-RU" sz="1600" dirty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bg1"/>
                </a:solidFill>
              </a:rPr>
              <a:t/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dirty="0" smtClean="0">
                <a:solidFill>
                  <a:schemeClr val="bg1"/>
                </a:solidFill>
              </a:rPr>
              <a:t/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dirty="0">
                <a:solidFill>
                  <a:schemeClr val="bg1"/>
                </a:solidFill>
              </a:rPr>
              <a:t/>
            </a:r>
            <a:br>
              <a:rPr lang="ru-RU" dirty="0">
                <a:solidFill>
                  <a:schemeClr val="bg1"/>
                </a:solidFill>
              </a:rPr>
            </a:br>
            <a:r>
              <a:rPr lang="ru-RU" dirty="0" smtClean="0">
                <a:solidFill>
                  <a:schemeClr val="bg1"/>
                </a:solidFill>
              </a:rPr>
              <a:t/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dirty="0">
                <a:solidFill>
                  <a:schemeClr val="bg1"/>
                </a:solidFill>
              </a:rPr>
              <a:t/>
            </a:r>
            <a:br>
              <a:rPr lang="ru-RU" dirty="0">
                <a:solidFill>
                  <a:schemeClr val="bg1"/>
                </a:solidFill>
              </a:rPr>
            </a:br>
            <a:r>
              <a:rPr lang="ru-RU" sz="3200" dirty="0" smtClean="0">
                <a:solidFill>
                  <a:srgbClr val="C00000"/>
                </a:solidFill>
              </a:rPr>
              <a:t> </a:t>
            </a:r>
            <a:r>
              <a:rPr lang="ru-RU" sz="1800" b="1" dirty="0" smtClean="0">
                <a:solidFill>
                  <a:srgbClr val="C00000"/>
                </a:solidFill>
              </a:rPr>
              <a:t>ФОРУМ ОЦЕНЩИКОВ И ЭКСПЕРТОВ</a:t>
            </a:r>
            <a:endParaRPr lang="ru-RU" sz="1800" b="1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1725378"/>
            <a:ext cx="6336704" cy="3528392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Необходимый и достаточный объем анализа финансово – хозяйственной деятельности  организации при оценке бизнеса</a:t>
            </a:r>
            <a:endParaRPr lang="ru-RU" sz="2400" dirty="0">
              <a:solidFill>
                <a:schemeClr val="accent2">
                  <a:lumMod val="50000"/>
                </a:schemeClr>
              </a:solidFill>
            </a:endParaRPr>
          </a:p>
          <a:p>
            <a:endParaRPr lang="ru-RU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endParaRPr lang="ru-RU" sz="2400" dirty="0" smtClean="0"/>
          </a:p>
          <a:p>
            <a:pPr algn="ctr"/>
            <a:endParaRPr lang="ru-RU" sz="2400" dirty="0"/>
          </a:p>
          <a:p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4900550"/>
              </p:ext>
            </p:extLst>
          </p:nvPr>
        </p:nvGraphicFramePr>
        <p:xfrm>
          <a:off x="1462206" y="5113562"/>
          <a:ext cx="6096000" cy="280416"/>
        </p:xfrm>
        <a:graphic>
          <a:graphicData uri="http://schemas.openxmlformats.org/drawingml/2006/table">
            <a:tbl>
              <a:tblPr/>
              <a:tblGrid>
                <a:gridCol w="609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Уфа, 2018 г.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10</a:t>
            </a:fld>
            <a:endParaRPr lang="ru-RU"/>
          </a:p>
        </p:txBody>
      </p:sp>
      <p:pic>
        <p:nvPicPr>
          <p:cNvPr id="5" name="Объект 4" descr="https://sxodim.com/uploads/shymkent/2017/10/1335993657-1200x814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6338" y="1044336"/>
            <a:ext cx="6799262" cy="46121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68120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11</a:t>
            </a:fld>
            <a:endParaRPr lang="ru-RU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1259632" y="1627187"/>
            <a:ext cx="1791841" cy="695325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Финансовые отношения предприятий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4287839" y="601662"/>
            <a:ext cx="3686175" cy="466725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Между учредителями (формирование уставного (складочного, акционерного) капитала).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4306889" y="1196975"/>
            <a:ext cx="3667125" cy="485775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Между отдельными организациями (предприятиями) - производство и реализация продукции.</a:t>
            </a: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4306889" y="1846262"/>
            <a:ext cx="3667125" cy="476250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Между организациями (предприятиями) и их подразделениями.</a:t>
            </a: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4327526" y="2487612"/>
            <a:ext cx="3648075" cy="714375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Между организациями (предприятиями) и их работниками при распределении и использовании доходов.</a:t>
            </a: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4327526" y="3452812"/>
            <a:ext cx="3648075" cy="476250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Между организациями (предприятиями) и вышестоящими организациями.</a:t>
            </a: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10"/>
          <p:cNvSpPr>
            <a:spLocks noChangeArrowheads="1"/>
          </p:cNvSpPr>
          <p:nvPr/>
        </p:nvSpPr>
        <p:spPr bwMode="auto">
          <a:xfrm>
            <a:off x="4327526" y="4094162"/>
            <a:ext cx="3648075" cy="476250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Между организациями (предприятиями) и финансовой системой государства.</a:t>
            </a: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Rectangle 11"/>
          <p:cNvSpPr>
            <a:spLocks noChangeArrowheads="1"/>
          </p:cNvSpPr>
          <p:nvPr/>
        </p:nvSpPr>
        <p:spPr bwMode="auto">
          <a:xfrm>
            <a:off x="4316414" y="4735512"/>
            <a:ext cx="3657600" cy="476250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Между организациями (предприятиями) и страховыми компаниями и организациями.</a:t>
            </a: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Rectangle 12"/>
          <p:cNvSpPr>
            <a:spLocks noChangeArrowheads="1"/>
          </p:cNvSpPr>
          <p:nvPr/>
        </p:nvSpPr>
        <p:spPr bwMode="auto">
          <a:xfrm>
            <a:off x="4327526" y="5395912"/>
            <a:ext cx="3648075" cy="476250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Между организациями (предприятиями) и инвестиционными институтами.</a:t>
            </a: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AutoShape 13"/>
          <p:cNvSpPr>
            <a:spLocks noChangeShapeType="1"/>
          </p:cNvSpPr>
          <p:nvPr/>
        </p:nvSpPr>
        <p:spPr bwMode="auto">
          <a:xfrm flipV="1">
            <a:off x="3051473" y="812800"/>
            <a:ext cx="1188741" cy="8699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AutoShape 14"/>
          <p:cNvSpPr>
            <a:spLocks noChangeShapeType="1"/>
          </p:cNvSpPr>
          <p:nvPr/>
        </p:nvSpPr>
        <p:spPr bwMode="auto">
          <a:xfrm flipV="1">
            <a:off x="3051473" y="1387472"/>
            <a:ext cx="1236366" cy="352427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AutoShape 15"/>
          <p:cNvSpPr>
            <a:spLocks noChangeShapeType="1"/>
          </p:cNvSpPr>
          <p:nvPr/>
        </p:nvSpPr>
        <p:spPr bwMode="auto">
          <a:xfrm>
            <a:off x="3040361" y="1774823"/>
            <a:ext cx="1266528" cy="227011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" name="AutoShape 16"/>
          <p:cNvSpPr>
            <a:spLocks noChangeShapeType="1"/>
          </p:cNvSpPr>
          <p:nvPr/>
        </p:nvSpPr>
        <p:spPr bwMode="auto">
          <a:xfrm>
            <a:off x="3051473" y="1811338"/>
            <a:ext cx="1264941" cy="1116011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" name="AutoShape 17"/>
          <p:cNvSpPr>
            <a:spLocks noChangeShapeType="1"/>
          </p:cNvSpPr>
          <p:nvPr/>
        </p:nvSpPr>
        <p:spPr bwMode="auto">
          <a:xfrm>
            <a:off x="3040361" y="1893891"/>
            <a:ext cx="1247479" cy="1816096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" name="AutoShape 18"/>
          <p:cNvSpPr>
            <a:spLocks noChangeShapeType="1"/>
          </p:cNvSpPr>
          <p:nvPr/>
        </p:nvSpPr>
        <p:spPr bwMode="auto">
          <a:xfrm>
            <a:off x="3060996" y="2030407"/>
            <a:ext cx="1226844" cy="224155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" name="AutoShape 19"/>
          <p:cNvSpPr>
            <a:spLocks noChangeShapeType="1"/>
          </p:cNvSpPr>
          <p:nvPr/>
        </p:nvSpPr>
        <p:spPr bwMode="auto">
          <a:xfrm>
            <a:off x="3060997" y="2151058"/>
            <a:ext cx="1226842" cy="2790109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" name="AutoShape 20"/>
          <p:cNvSpPr>
            <a:spLocks noChangeShapeType="1"/>
          </p:cNvSpPr>
          <p:nvPr/>
        </p:nvSpPr>
        <p:spPr bwMode="auto">
          <a:xfrm>
            <a:off x="3051474" y="2257422"/>
            <a:ext cx="1253828" cy="3331818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3813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516099"/>
            <a:ext cx="6798734" cy="569447"/>
          </a:xfrm>
        </p:spPr>
        <p:txBody>
          <a:bodyPr>
            <a:normAutofit fontScale="90000"/>
          </a:bodyPr>
          <a:lstStyle/>
          <a:p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>Характеристика </a:t>
            </a:r>
            <a:r>
              <a:rPr lang="ru-RU" sz="2000" dirty="0"/>
              <a:t>основных интересов различных групп пользователей информации, полученной в ходе оценки </a:t>
            </a:r>
            <a:br>
              <a:rPr lang="ru-RU" sz="2000" dirty="0"/>
            </a:br>
            <a:r>
              <a:rPr lang="ru-RU" sz="2000" dirty="0"/>
              <a:t>финансового состояния организации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12</a:t>
            </a:fld>
            <a:endParaRPr lang="ru-RU"/>
          </a:p>
        </p:txBody>
      </p:sp>
      <p:graphicFrame>
        <p:nvGraphicFramePr>
          <p:cNvPr id="17" name="Таблица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246500"/>
              </p:ext>
            </p:extLst>
          </p:nvPr>
        </p:nvGraphicFramePr>
        <p:xfrm>
          <a:off x="467544" y="1169252"/>
          <a:ext cx="8208912" cy="4937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2128">
                  <a:extLst>
                    <a:ext uri="{9D8B030D-6E8A-4147-A177-3AD203B41FA5}">
                      <a16:colId xmlns:a16="http://schemas.microsoft.com/office/drawing/2014/main" val="3785067379"/>
                    </a:ext>
                  </a:extLst>
                </a:gridCol>
                <a:gridCol w="1210088">
                  <a:extLst>
                    <a:ext uri="{9D8B030D-6E8A-4147-A177-3AD203B41FA5}">
                      <a16:colId xmlns:a16="http://schemas.microsoft.com/office/drawing/2014/main" val="1860951635"/>
                    </a:ext>
                  </a:extLst>
                </a:gridCol>
                <a:gridCol w="1033469">
                  <a:extLst>
                    <a:ext uri="{9D8B030D-6E8A-4147-A177-3AD203B41FA5}">
                      <a16:colId xmlns:a16="http://schemas.microsoft.com/office/drawing/2014/main" val="4022010582"/>
                    </a:ext>
                  </a:extLst>
                </a:gridCol>
                <a:gridCol w="2214577">
                  <a:extLst>
                    <a:ext uri="{9D8B030D-6E8A-4147-A177-3AD203B41FA5}">
                      <a16:colId xmlns:a16="http://schemas.microsoft.com/office/drawing/2014/main" val="2803626424"/>
                    </a:ext>
                  </a:extLst>
                </a:gridCol>
                <a:gridCol w="2598650">
                  <a:extLst>
                    <a:ext uri="{9D8B030D-6E8A-4147-A177-3AD203B41FA5}">
                      <a16:colId xmlns:a16="http://schemas.microsoft.com/office/drawing/2014/main" val="2171630306"/>
                    </a:ext>
                  </a:extLst>
                </a:gridCol>
              </a:tblGrid>
              <a:tr h="621092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+mn-lt"/>
                        </a:rPr>
                        <a:t>Группа</a:t>
                      </a:r>
                      <a:r>
                        <a:rPr lang="ru-RU" sz="1200" baseline="0" dirty="0" smtClean="0">
                          <a:latin typeface="+mn-lt"/>
                        </a:rPr>
                        <a:t> показателей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+mn-lt"/>
                        </a:rPr>
                        <a:t>Вклад в деятельность организации 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+mn-lt"/>
                        </a:rPr>
                        <a:t>Компенсация за вклад 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+mn-lt"/>
                        </a:rPr>
                        <a:t>Интересы 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+mn-lt"/>
                        </a:rPr>
                        <a:t>Направленность финансового анализа 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188486"/>
                  </a:ext>
                </a:extLst>
              </a:tr>
              <a:tr h="266182">
                <a:tc gridSpan="5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+mn-lt"/>
                        </a:rPr>
                        <a:t>ВНУТРЕННИЕ ПОКАЗАТЕЛИ</a:t>
                      </a:r>
                      <a:endParaRPr lang="ru-RU" sz="1200" b="1" dirty="0">
                        <a:latin typeface="+mn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95491"/>
                  </a:ext>
                </a:extLst>
              </a:tr>
              <a:tr h="798547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+mn-lt"/>
                        </a:rPr>
                        <a:t>Администрация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+mn-lt"/>
                        </a:rPr>
                        <a:t>Организация</a:t>
                      </a:r>
                      <a:r>
                        <a:rPr lang="ru-RU" sz="1200" baseline="0" dirty="0" smtClean="0">
                          <a:latin typeface="+mn-lt"/>
                        </a:rPr>
                        <a:t> управления предприятием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+mn-lt"/>
                        </a:rPr>
                        <a:t>Заработная плата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+mn-lt"/>
                        </a:rPr>
                        <a:t>Успешное развитие организаций, оптимизация финансово-хозяйственной деятельности 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+mn-lt"/>
                        </a:rPr>
                        <a:t>Все аспекты деятельности предприятия, характеризующие финансовое состояние организации 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9143429"/>
                  </a:ext>
                </a:extLst>
              </a:tr>
              <a:tr h="1153457">
                <a:tc>
                  <a:txBody>
                    <a:bodyPr/>
                    <a:lstStyle/>
                    <a:p>
                      <a:r>
                        <a:rPr lang="ru-RU" sz="1200" dirty="0" err="1" smtClean="0">
                          <a:latin typeface="+mn-lt"/>
                        </a:rPr>
                        <a:t>Финансовоэкономические</a:t>
                      </a:r>
                      <a:r>
                        <a:rPr lang="ru-RU" sz="1200" dirty="0" smtClean="0">
                          <a:latin typeface="+mn-lt"/>
                        </a:rPr>
                        <a:t> службы 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+mn-lt"/>
                        </a:rPr>
                        <a:t>Ведение бухгалтерского учета, финансовое планирование 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+mn-lt"/>
                        </a:rPr>
                        <a:t>Заработная плата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+mn-lt"/>
                        </a:rPr>
                        <a:t>Оперативное управление финансовыми ресурсами, выработка финансовой стратегии организации 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+mn-lt"/>
                        </a:rPr>
                        <a:t>Все аспекты деятельности организаций, характеризующие финансовое состояние организации, включая информацию о финансовых результатах и о потоке денежных средств 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8749650"/>
                  </a:ext>
                </a:extLst>
              </a:tr>
              <a:tr h="1153457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+mn-lt"/>
                        </a:rPr>
                        <a:t>Служба маркетинга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+mn-lt"/>
                        </a:rPr>
                        <a:t>Управление сбытом продукции, контроль и аналитика 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+mn-lt"/>
                        </a:rPr>
                        <a:t>Заработная плата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+mn-lt"/>
                        </a:rPr>
                        <a:t>Объективная картина финансового состояния организации, ее партнеров и конкурентов 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+mn-lt"/>
                        </a:rPr>
                        <a:t>Финансовые результаты (анализ сбыта продукции, его устойчивости), деловая активность (в части оборачиваемости запасов, дебиторской задолженности), рентабельность продукции 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8925531"/>
                  </a:ext>
                </a:extLst>
              </a:tr>
              <a:tr h="798547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+mn-lt"/>
                        </a:rPr>
                        <a:t>Работники предприятия 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Производство продукции, (товаров, работ, услуг) 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Заработная плата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Возможность организаций по выплате заработной платы, стабильность функционирования 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Текущая ликвидность, вероятность банкротства </a:t>
                      </a:r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45809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62815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620688"/>
            <a:ext cx="6798734" cy="569447"/>
          </a:xfrm>
        </p:spPr>
        <p:txBody>
          <a:bodyPr>
            <a:normAutofit fontScale="90000"/>
          </a:bodyPr>
          <a:lstStyle/>
          <a:p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>Характеристика </a:t>
            </a:r>
            <a:r>
              <a:rPr lang="ru-RU" sz="2000" dirty="0"/>
              <a:t>основных интересов различных групп пользователей информации, полученной в ходе оценки </a:t>
            </a:r>
            <a:br>
              <a:rPr lang="ru-RU" sz="2000" dirty="0"/>
            </a:br>
            <a:r>
              <a:rPr lang="ru-RU" sz="2000" dirty="0"/>
              <a:t>финансового состояния организации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13</a:t>
            </a:fld>
            <a:endParaRPr lang="ru-RU"/>
          </a:p>
        </p:txBody>
      </p:sp>
      <p:graphicFrame>
        <p:nvGraphicFramePr>
          <p:cNvPr id="17" name="Таблица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360664"/>
              </p:ext>
            </p:extLst>
          </p:nvPr>
        </p:nvGraphicFramePr>
        <p:xfrm>
          <a:off x="467544" y="1479973"/>
          <a:ext cx="8208911" cy="466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33469">
                  <a:extLst>
                    <a:ext uri="{9D8B030D-6E8A-4147-A177-3AD203B41FA5}">
                      <a16:colId xmlns:a16="http://schemas.microsoft.com/office/drawing/2014/main" val="3785067379"/>
                    </a:ext>
                  </a:extLst>
                </a:gridCol>
                <a:gridCol w="1181108">
                  <a:extLst>
                    <a:ext uri="{9D8B030D-6E8A-4147-A177-3AD203B41FA5}">
                      <a16:colId xmlns:a16="http://schemas.microsoft.com/office/drawing/2014/main" val="697561803"/>
                    </a:ext>
                  </a:extLst>
                </a:gridCol>
                <a:gridCol w="1254927">
                  <a:extLst>
                    <a:ext uri="{9D8B030D-6E8A-4147-A177-3AD203B41FA5}">
                      <a16:colId xmlns:a16="http://schemas.microsoft.com/office/drawing/2014/main" val="1937409356"/>
                    </a:ext>
                  </a:extLst>
                </a:gridCol>
                <a:gridCol w="1993119">
                  <a:extLst>
                    <a:ext uri="{9D8B030D-6E8A-4147-A177-3AD203B41FA5}">
                      <a16:colId xmlns:a16="http://schemas.microsoft.com/office/drawing/2014/main" val="1823426093"/>
                    </a:ext>
                  </a:extLst>
                </a:gridCol>
                <a:gridCol w="2746288">
                  <a:extLst>
                    <a:ext uri="{9D8B030D-6E8A-4147-A177-3AD203B41FA5}">
                      <a16:colId xmlns:a16="http://schemas.microsoft.com/office/drawing/2014/main" val="137110417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+mn-lt"/>
                        </a:rPr>
                        <a:t>Группа</a:t>
                      </a:r>
                      <a:r>
                        <a:rPr lang="ru-RU" sz="1200" baseline="0" dirty="0" smtClean="0">
                          <a:latin typeface="+mn-lt"/>
                        </a:rPr>
                        <a:t> показателей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+mn-lt"/>
                        </a:rPr>
                        <a:t>Вклад в деятельность организации 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+mn-lt"/>
                        </a:rPr>
                        <a:t>Компенсация за вклад 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+mn-lt"/>
                        </a:rPr>
                        <a:t>Интересы 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+mn-lt"/>
                        </a:rPr>
                        <a:t>Направленность финансового анализа 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188486"/>
                  </a:ext>
                </a:extLst>
              </a:tr>
              <a:tr h="228827">
                <a:tc gridSpan="5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+mn-lt"/>
                        </a:rPr>
                        <a:t>ВНЕШНИЕ ПОКАЗАТЕЛИ</a:t>
                      </a:r>
                      <a:endParaRPr lang="ru-RU" sz="1200" b="1" dirty="0">
                        <a:latin typeface="+mn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954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+mn-lt"/>
                        </a:rPr>
                        <a:t>Акционеры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+mn-lt"/>
                        </a:rPr>
                        <a:t>Уставный капитал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+mn-lt"/>
                        </a:rPr>
                        <a:t>Дивиденды, изменение цены акции 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+mn-lt"/>
                        </a:rPr>
                        <a:t>Стабильная, эффективная работа организаций, обеспечивающая своевременную, полную оплату дивидендов 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+mn-lt"/>
                        </a:rPr>
                        <a:t>Динамика основных показателей; анализ показателей финансовой устойчивости, рентабельности 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91434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+mn-lt"/>
                        </a:rPr>
                        <a:t>Инвесторы / инвестиционные компании 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+mn-lt"/>
                        </a:rPr>
                        <a:t>Заемный капитал (инвестиции) 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+mn-lt"/>
                        </a:rPr>
                        <a:t>Возврат денежных средств, проценты 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+mn-lt"/>
                        </a:rPr>
                        <a:t>Получение высоких доходов в перспективе; сведение возможных рисков убытка (или </a:t>
                      </a:r>
                      <a:r>
                        <a:rPr lang="ru-RU" sz="1200" dirty="0" err="1" smtClean="0">
                          <a:latin typeface="+mn-lt"/>
                        </a:rPr>
                        <a:t>недополучения</a:t>
                      </a:r>
                      <a:r>
                        <a:rPr lang="ru-RU" sz="1200" dirty="0" smtClean="0">
                          <a:latin typeface="+mn-lt"/>
                        </a:rPr>
                        <a:t> доходов) к минимуму 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+mn-lt"/>
                        </a:rPr>
                        <a:t>Анализ показателей, характеризующих долгосрочную перспективу (долгосрочная </a:t>
                      </a:r>
                    </a:p>
                    <a:p>
                      <a:r>
                        <a:rPr lang="ru-RU" sz="1200" dirty="0" smtClean="0">
                          <a:latin typeface="+mn-lt"/>
                        </a:rPr>
                        <a:t>вероятность банкротства, перспективная ликвидность), а также показателей рентабельности и эффективности инвестиций (NPV, PI, PP и др.) </a:t>
                      </a:r>
                    </a:p>
                    <a:p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53325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+mn-lt"/>
                        </a:rPr>
                        <a:t>Кредиторы 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+mn-lt"/>
                        </a:rPr>
                        <a:t>Заемный капитал 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+mn-lt"/>
                        </a:rPr>
                        <a:t>Проценты и возврат суммы основного долга 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+mn-lt"/>
                        </a:rPr>
                        <a:t>Своевременная оплата организацией товаров (работ, услуг), а также выплата процентов по задолженности 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+mn-lt"/>
                        </a:rPr>
                        <a:t>Вероятность банкротства, текущая ликвидность, деловая активность (в частности, оборачиваемость кредиторской </a:t>
                      </a:r>
                    </a:p>
                    <a:p>
                      <a:r>
                        <a:rPr lang="ru-RU" sz="1200" dirty="0" smtClean="0">
                          <a:latin typeface="+mn-lt"/>
                        </a:rPr>
                        <a:t>задолженности) </a:t>
                      </a:r>
                    </a:p>
                    <a:p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35992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60303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2632" y="548680"/>
            <a:ext cx="6798734" cy="569447"/>
          </a:xfrm>
        </p:spPr>
        <p:txBody>
          <a:bodyPr>
            <a:normAutofit fontScale="90000"/>
          </a:bodyPr>
          <a:lstStyle/>
          <a:p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>Характеристика </a:t>
            </a:r>
            <a:r>
              <a:rPr lang="ru-RU" sz="2000" dirty="0"/>
              <a:t>основных интересов различных групп пользователей информации, полученной в ходе оценки </a:t>
            </a:r>
            <a:br>
              <a:rPr lang="ru-RU" sz="2000" dirty="0"/>
            </a:br>
            <a:r>
              <a:rPr lang="ru-RU" sz="2000" dirty="0"/>
              <a:t>финансового состояния организации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14</a:t>
            </a:fld>
            <a:endParaRPr lang="ru-RU"/>
          </a:p>
        </p:txBody>
      </p:sp>
      <p:graphicFrame>
        <p:nvGraphicFramePr>
          <p:cNvPr id="17" name="Таблица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4589114"/>
              </p:ext>
            </p:extLst>
          </p:nvPr>
        </p:nvGraphicFramePr>
        <p:xfrm>
          <a:off x="467543" y="1268760"/>
          <a:ext cx="8208911" cy="5394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33469">
                  <a:extLst>
                    <a:ext uri="{9D8B030D-6E8A-4147-A177-3AD203B41FA5}">
                      <a16:colId xmlns:a16="http://schemas.microsoft.com/office/drawing/2014/main" val="3785067379"/>
                    </a:ext>
                  </a:extLst>
                </a:gridCol>
                <a:gridCol w="1181108">
                  <a:extLst>
                    <a:ext uri="{9D8B030D-6E8A-4147-A177-3AD203B41FA5}">
                      <a16:colId xmlns:a16="http://schemas.microsoft.com/office/drawing/2014/main" val="697561803"/>
                    </a:ext>
                  </a:extLst>
                </a:gridCol>
                <a:gridCol w="1254927">
                  <a:extLst>
                    <a:ext uri="{9D8B030D-6E8A-4147-A177-3AD203B41FA5}">
                      <a16:colId xmlns:a16="http://schemas.microsoft.com/office/drawing/2014/main" val="1937409356"/>
                    </a:ext>
                  </a:extLst>
                </a:gridCol>
                <a:gridCol w="1993119">
                  <a:extLst>
                    <a:ext uri="{9D8B030D-6E8A-4147-A177-3AD203B41FA5}">
                      <a16:colId xmlns:a16="http://schemas.microsoft.com/office/drawing/2014/main" val="1823426093"/>
                    </a:ext>
                  </a:extLst>
                </a:gridCol>
                <a:gridCol w="2746288">
                  <a:extLst>
                    <a:ext uri="{9D8B030D-6E8A-4147-A177-3AD203B41FA5}">
                      <a16:colId xmlns:a16="http://schemas.microsoft.com/office/drawing/2014/main" val="137110417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+mn-lt"/>
                        </a:rPr>
                        <a:t>Группа</a:t>
                      </a:r>
                      <a:r>
                        <a:rPr lang="ru-RU" sz="1200" baseline="0" dirty="0" smtClean="0">
                          <a:latin typeface="+mn-lt"/>
                        </a:rPr>
                        <a:t> показателей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+mn-lt"/>
                        </a:rPr>
                        <a:t>Вклад в деятельность организации 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+mn-lt"/>
                        </a:rPr>
                        <a:t>Компенсация за вклад 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+mn-lt"/>
                        </a:rPr>
                        <a:t>Интересы 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+mn-lt"/>
                        </a:rPr>
                        <a:t>Направленность финансового анализа 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188486"/>
                  </a:ext>
                </a:extLst>
              </a:tr>
              <a:tr h="224016">
                <a:tc gridSpan="5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+mn-lt"/>
                        </a:rPr>
                        <a:t>ВНЕШНИЕ ПОКАЗАТЕЛИ</a:t>
                      </a:r>
                      <a:endParaRPr lang="ru-RU" sz="1200" b="1" dirty="0">
                        <a:latin typeface="+mn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954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+mn-lt"/>
                        </a:rPr>
                        <a:t>Государство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+mn-lt"/>
                        </a:rPr>
                        <a:t>Субсидии (в особенности малому бизнесу) 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+mn-lt"/>
                        </a:rPr>
                        <a:t>Налоги и сборы 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+mn-lt"/>
                        </a:rPr>
                        <a:t>Обобщение информации о финансовом состоянии организаций по видам экономической деятельности, регионам и стране в целом в целях создания условий для роста экономики страны; поддержания уровня занятости 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+mn-lt"/>
                        </a:rPr>
                        <a:t>Все аспекты деятельности организаций различных видов экономической деятельности, характеризующие финансовое состояние 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91434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+mn-lt"/>
                        </a:rPr>
                        <a:t>Страховые компании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+mn-lt"/>
                        </a:rPr>
                        <a:t>Страховые выплаты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+mn-lt"/>
                        </a:rPr>
                        <a:t>Страховые взносы, страховая премия 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+mn-lt"/>
                        </a:rPr>
                        <a:t>Оценка рисков и определение величины страховых взносов 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+mn-lt"/>
                        </a:rPr>
                        <a:t>При страховании предпринимательских рисков – прежде всего, вероятность банкротства, при страховании имущества организаций, объектов залога при кредитовании субъектов малого и среднего бизнеса – состояние имущества 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53325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+mn-lt"/>
                        </a:rPr>
                        <a:t>Банки 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+mn-lt"/>
                        </a:rPr>
                        <a:t>Банковский кредит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+mn-lt"/>
                        </a:rPr>
                        <a:t>Проценты и возврат суммы основного долга 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+mn-lt"/>
                        </a:rPr>
                        <a:t>Возможность возврата суммы долга, а также погашения процентов по кредиту и оплата за клиентское обслуживание 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+mn-lt"/>
                        </a:rPr>
                        <a:t>Все аспекты деятельности предприятия, характеризующие финансовое состояние организации, и в первую очередь вероятность банкротства, ликвидность и финансовую устойчивость 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35992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1534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15</a:t>
            </a:fld>
            <a:endParaRPr lang="ru-RU"/>
          </a:p>
        </p:txBody>
      </p:sp>
      <p:pic>
        <p:nvPicPr>
          <p:cNvPr id="5" name="Picture 6856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3568" y="771641"/>
            <a:ext cx="7776864" cy="5328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125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16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69453" y="324622"/>
            <a:ext cx="83529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Этапы финансового анализа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ятиугольник 188"/>
          <p:cNvSpPr>
            <a:spLocks noChangeArrowheads="1"/>
          </p:cNvSpPr>
          <p:nvPr/>
        </p:nvSpPr>
        <p:spPr bwMode="auto">
          <a:xfrm>
            <a:off x="2020102" y="2600327"/>
            <a:ext cx="4612467" cy="1152525"/>
          </a:xfrm>
          <a:prstGeom prst="homePlate">
            <a:avLst>
              <a:gd name="adj" fmla="val 49695"/>
            </a:avLst>
          </a:prstGeom>
          <a:solidFill>
            <a:srgbClr val="DDDDDD"/>
          </a:solidFill>
          <a:ln w="25400">
            <a:solidFill>
              <a:srgbClr val="A2A2A2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Анализ группы показателей, характеризующих деятельность организации и позволяющих обосновать выбор подходов и методов оценки</a:t>
            </a:r>
            <a:endParaRPr lang="ru-RU" alt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91"/>
          <p:cNvSpPr>
            <a:spLocks noChangeArrowheads="1"/>
          </p:cNvSpPr>
          <p:nvPr/>
        </p:nvSpPr>
        <p:spPr bwMode="auto">
          <a:xfrm>
            <a:off x="532495" y="1633068"/>
            <a:ext cx="1316399" cy="952500"/>
          </a:xfrm>
          <a:prstGeom prst="rect">
            <a:avLst/>
          </a:prstGeom>
          <a:solidFill>
            <a:srgbClr val="FFFFFF"/>
          </a:solidFill>
          <a:ln w="25400">
            <a:solidFill>
              <a:srgbClr val="0070C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Заказчики</a:t>
            </a:r>
            <a:r>
              <a:rPr kumimoji="0" lang="en-US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kumimoji="0" lang="en-US" alt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Сайт</a:t>
            </a:r>
            <a:r>
              <a:rPr kumimoji="0" lang="en-US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организации</a:t>
            </a:r>
            <a:r>
              <a:rPr kumimoji="0" lang="en-US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kumimoji="0" lang="en-US" alt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Интерфакс</a:t>
            </a:r>
            <a:r>
              <a:rPr kumimoji="0" lang="en-US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kumimoji="0" lang="en-US" alt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Скрин</a:t>
            </a:r>
            <a:endParaRPr kumimoji="0" lang="en-US" alt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30"/>
          <p:cNvSpPr>
            <a:spLocks noChangeArrowheads="1"/>
          </p:cNvSpPr>
          <p:nvPr/>
        </p:nvSpPr>
        <p:spPr bwMode="auto">
          <a:xfrm>
            <a:off x="6670921" y="1469920"/>
            <a:ext cx="1913360" cy="1000125"/>
          </a:xfrm>
          <a:prstGeom prst="rect">
            <a:avLst/>
          </a:prstGeom>
          <a:solidFill>
            <a:srgbClr val="FFFFFF"/>
          </a:solidFill>
          <a:ln w="25400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№3 п.5 – достоверность;</a:t>
            </a:r>
            <a:endParaRPr kumimoji="0" lang="ru-RU" alt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№8 п.7в) –  репрезентативность;</a:t>
            </a:r>
            <a:endParaRPr kumimoji="0" lang="ru-RU" alt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№3 п. 5 -  подтверждение информации.</a:t>
            </a:r>
            <a:endParaRPr kumimoji="0" lang="ru-RU" alt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94"/>
          <p:cNvSpPr>
            <a:spLocks noChangeArrowheads="1"/>
          </p:cNvSpPr>
          <p:nvPr/>
        </p:nvSpPr>
        <p:spPr bwMode="auto">
          <a:xfrm>
            <a:off x="6660300" y="3889006"/>
            <a:ext cx="1938337" cy="757304"/>
          </a:xfrm>
          <a:prstGeom prst="rect">
            <a:avLst/>
          </a:prstGeom>
          <a:solidFill>
            <a:srgbClr val="FFFFFF"/>
          </a:solidFill>
          <a:ln w="25400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№3 8и) - обоснование выбора подходов</a:t>
            </a:r>
            <a:endParaRPr kumimoji="0" lang="ru-RU" alt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ятиугольник 198"/>
          <p:cNvSpPr>
            <a:spLocks noChangeArrowheads="1"/>
          </p:cNvSpPr>
          <p:nvPr/>
        </p:nvSpPr>
        <p:spPr bwMode="auto">
          <a:xfrm>
            <a:off x="2029869" y="5260975"/>
            <a:ext cx="4630362" cy="699558"/>
          </a:xfrm>
          <a:prstGeom prst="homePlate">
            <a:avLst>
              <a:gd name="adj" fmla="val 49131"/>
            </a:avLst>
          </a:prstGeom>
          <a:solidFill>
            <a:srgbClr val="DDDDDD"/>
          </a:solidFill>
          <a:ln w="25400">
            <a:solidFill>
              <a:srgbClr val="A2A2A2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Анализ показателей, используемых в оценочных подходах</a:t>
            </a:r>
            <a:endParaRPr lang="ru-RU" alt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ятиугольник 193"/>
          <p:cNvSpPr>
            <a:spLocks noChangeArrowheads="1"/>
          </p:cNvSpPr>
          <p:nvPr/>
        </p:nvSpPr>
        <p:spPr bwMode="auto">
          <a:xfrm>
            <a:off x="2029869" y="3925432"/>
            <a:ext cx="4602700" cy="1038225"/>
          </a:xfrm>
          <a:prstGeom prst="homePlate">
            <a:avLst>
              <a:gd name="adj" fmla="val 50238"/>
            </a:avLst>
          </a:prstGeom>
          <a:solidFill>
            <a:srgbClr val="DDDDDD"/>
          </a:solidFill>
          <a:ln w="25400">
            <a:solidFill>
              <a:srgbClr val="A2A2A2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Сопоставление предполагаемого использования результатов оценки, объекта оценки, и выводов предыдущего этапа АФХД для обоснования выбора подходов и методов</a:t>
            </a:r>
            <a:endParaRPr lang="ru-RU" alt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ятиугольник 183"/>
          <p:cNvSpPr>
            <a:spLocks noChangeArrowheads="1"/>
          </p:cNvSpPr>
          <p:nvPr/>
        </p:nvSpPr>
        <p:spPr bwMode="auto">
          <a:xfrm>
            <a:off x="2020102" y="1711720"/>
            <a:ext cx="4612467" cy="781050"/>
          </a:xfrm>
          <a:prstGeom prst="homePlate">
            <a:avLst>
              <a:gd name="adj" fmla="val 51584"/>
            </a:avLst>
          </a:prstGeom>
          <a:solidFill>
            <a:srgbClr val="DDDDDD"/>
          </a:solidFill>
          <a:ln w="25400">
            <a:solidFill>
              <a:srgbClr val="A2A2A2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endParaRPr lang="ru-RU" altLang="ru-RU" sz="14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sz="1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Сбор информации</a:t>
            </a:r>
            <a:endParaRPr lang="ru-RU" alt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/>
          </a:p>
        </p:txBody>
      </p:sp>
      <p:sp>
        <p:nvSpPr>
          <p:cNvPr id="26" name="Прямоугольник 157"/>
          <p:cNvSpPr>
            <a:spLocks noChangeArrowheads="1"/>
          </p:cNvSpPr>
          <p:nvPr/>
        </p:nvSpPr>
        <p:spPr bwMode="auto">
          <a:xfrm>
            <a:off x="6660231" y="2531900"/>
            <a:ext cx="1924050" cy="1273212"/>
          </a:xfrm>
          <a:prstGeom prst="rect">
            <a:avLst/>
          </a:prstGeom>
          <a:solidFill>
            <a:srgbClr val="FFFFFF"/>
          </a:solidFill>
          <a:ln w="25400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№3 п.5 -  </a:t>
            </a:r>
            <a:endParaRPr kumimoji="0" lang="ru-RU" alt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№8 п.7в) -  анализ и представление фин. информации.</a:t>
            </a:r>
            <a:endParaRPr kumimoji="0" lang="ru-RU" alt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№3 8ж) – описание характеристик</a:t>
            </a:r>
            <a:endParaRPr kumimoji="0" lang="ru-RU" alt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Овал 169"/>
          <p:cNvSpPr>
            <a:spLocks noChangeArrowheads="1"/>
          </p:cNvSpPr>
          <p:nvPr/>
        </p:nvSpPr>
        <p:spPr bwMode="auto">
          <a:xfrm>
            <a:off x="3025396" y="713108"/>
            <a:ext cx="2639307" cy="590972"/>
          </a:xfrm>
          <a:prstGeom prst="ellipse">
            <a:avLst/>
          </a:prstGeom>
          <a:solidFill>
            <a:srgbClr val="FFFFFF"/>
          </a:solidFill>
          <a:ln w="25400">
            <a:solidFill>
              <a:srgbClr val="4D4D4D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Финансовая информация в отчете об оценке</a:t>
            </a:r>
            <a:endParaRPr kumimoji="0" lang="ru-RU" alt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Овал 180"/>
          <p:cNvSpPr>
            <a:spLocks noChangeArrowheads="1"/>
          </p:cNvSpPr>
          <p:nvPr/>
        </p:nvSpPr>
        <p:spPr bwMode="auto">
          <a:xfrm>
            <a:off x="513445" y="1087838"/>
            <a:ext cx="1323976" cy="49530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0070C0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Источники</a:t>
            </a:r>
            <a:endParaRPr kumimoji="0" lang="ru-RU" alt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Прямоугольник 192"/>
          <p:cNvSpPr>
            <a:spLocks noChangeArrowheads="1"/>
          </p:cNvSpPr>
          <p:nvPr/>
        </p:nvSpPr>
        <p:spPr bwMode="auto">
          <a:xfrm>
            <a:off x="532495" y="3445820"/>
            <a:ext cx="1285876" cy="1823243"/>
          </a:xfrm>
          <a:prstGeom prst="rect">
            <a:avLst/>
          </a:prstGeom>
          <a:solidFill>
            <a:srgbClr val="FFFFFF"/>
          </a:solidFill>
          <a:ln w="25400">
            <a:solidFill>
              <a:srgbClr val="0070C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Задание на оценку; Отраслевая информация; История развития организации; Бизнес-план; Результаты ПХД.</a:t>
            </a:r>
            <a:endParaRPr kumimoji="0" lang="ru-RU" alt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Стрелка вправо 200"/>
          <p:cNvSpPr>
            <a:spLocks noChangeArrowheads="1"/>
          </p:cNvSpPr>
          <p:nvPr/>
        </p:nvSpPr>
        <p:spPr bwMode="auto">
          <a:xfrm>
            <a:off x="1798961" y="2215133"/>
            <a:ext cx="180975" cy="219075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FF"/>
          </a:solidFill>
          <a:ln w="25400">
            <a:solidFill>
              <a:srgbClr val="0070C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3" name="Стрелка вправо 201"/>
          <p:cNvSpPr>
            <a:spLocks noChangeArrowheads="1"/>
          </p:cNvSpPr>
          <p:nvPr/>
        </p:nvSpPr>
        <p:spPr bwMode="auto">
          <a:xfrm>
            <a:off x="1798962" y="4413612"/>
            <a:ext cx="230908" cy="219075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FF"/>
          </a:solidFill>
          <a:ln w="25400">
            <a:solidFill>
              <a:srgbClr val="0070C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4" name="Прямоугольник 216"/>
          <p:cNvSpPr>
            <a:spLocks noChangeArrowheads="1"/>
          </p:cNvSpPr>
          <p:nvPr/>
        </p:nvSpPr>
        <p:spPr bwMode="auto">
          <a:xfrm>
            <a:off x="532495" y="5321806"/>
            <a:ext cx="1285876" cy="669948"/>
          </a:xfrm>
          <a:prstGeom prst="rect">
            <a:avLst/>
          </a:prstGeom>
          <a:solidFill>
            <a:srgbClr val="FFFFFF"/>
          </a:solidFill>
          <a:ln w="25400">
            <a:solidFill>
              <a:srgbClr val="0070C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Финансовая (бухгалтерская) отчетность</a:t>
            </a:r>
            <a:endParaRPr kumimoji="0" lang="ru-RU" alt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Прямоугольник 215"/>
          <p:cNvSpPr>
            <a:spLocks noChangeArrowheads="1"/>
          </p:cNvSpPr>
          <p:nvPr/>
        </p:nvSpPr>
        <p:spPr bwMode="auto">
          <a:xfrm>
            <a:off x="532495" y="2638535"/>
            <a:ext cx="1285876" cy="762000"/>
          </a:xfrm>
          <a:prstGeom prst="rect">
            <a:avLst/>
          </a:prstGeom>
          <a:solidFill>
            <a:srgbClr val="FFFFFF"/>
          </a:solidFill>
          <a:ln w="25400">
            <a:solidFill>
              <a:srgbClr val="0070C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Финансовая (бухгалтерская) отчетность</a:t>
            </a:r>
            <a:endParaRPr kumimoji="0" lang="ru-RU" alt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Стрелка вправо 218"/>
          <p:cNvSpPr>
            <a:spLocks noChangeArrowheads="1"/>
          </p:cNvSpPr>
          <p:nvPr/>
        </p:nvSpPr>
        <p:spPr bwMode="auto">
          <a:xfrm>
            <a:off x="1798961" y="5492000"/>
            <a:ext cx="256755" cy="219075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FF"/>
          </a:solidFill>
          <a:ln w="25400">
            <a:solidFill>
              <a:srgbClr val="0070C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7" name="Прямоугольник 219"/>
          <p:cNvSpPr>
            <a:spLocks noChangeArrowheads="1"/>
          </p:cNvSpPr>
          <p:nvPr/>
        </p:nvSpPr>
        <p:spPr bwMode="auto">
          <a:xfrm>
            <a:off x="6660231" y="4730204"/>
            <a:ext cx="1962150" cy="1263114"/>
          </a:xfrm>
          <a:prstGeom prst="rect">
            <a:avLst/>
          </a:prstGeom>
          <a:solidFill>
            <a:srgbClr val="FFFFFF"/>
          </a:solidFill>
          <a:ln w="25400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№8 п.9 в)</a:t>
            </a:r>
            <a:r>
              <a:rPr kumimoji="0" lang="ru-RU" altLang="ru-RU" sz="1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 доходный подход;</a:t>
            </a:r>
            <a:endParaRPr kumimoji="0" lang="ru-RU" alt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№8 п.10 -  сравнительный подход;</a:t>
            </a:r>
            <a:endParaRPr kumimoji="0" lang="ru-RU" alt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№8 п.11 а), в) -  затратный подход.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0" name="Стрелка вправо 217"/>
          <p:cNvSpPr>
            <a:spLocks noChangeArrowheads="1"/>
          </p:cNvSpPr>
          <p:nvPr/>
        </p:nvSpPr>
        <p:spPr bwMode="auto">
          <a:xfrm>
            <a:off x="1798962" y="3014330"/>
            <a:ext cx="180976" cy="219075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FF"/>
          </a:solidFill>
          <a:ln w="25400">
            <a:solidFill>
              <a:srgbClr val="0070C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" name="Rectangle 4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2" name="Rectangle 83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1119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17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420452" y="43934"/>
            <a:ext cx="649994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Классификация особенностей АФХД при оценке бизнеса</a:t>
            </a:r>
          </a:p>
        </p:txBody>
      </p:sp>
      <p:sp>
        <p:nvSpPr>
          <p:cNvPr id="2" name="Прямая соединительная линия 214"/>
          <p:cNvSpPr>
            <a:spLocks noChangeShapeType="1"/>
          </p:cNvSpPr>
          <p:nvPr/>
        </p:nvSpPr>
        <p:spPr bwMode="auto">
          <a:xfrm>
            <a:off x="8131435" y="1381508"/>
            <a:ext cx="28575" cy="2867025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ая соединительная линия 213"/>
          <p:cNvSpPr>
            <a:spLocks noChangeShapeType="1"/>
          </p:cNvSpPr>
          <p:nvPr/>
        </p:nvSpPr>
        <p:spPr bwMode="auto">
          <a:xfrm flipH="1">
            <a:off x="6879674" y="1444625"/>
            <a:ext cx="0" cy="2867025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Прямая соединительная линия 212"/>
          <p:cNvSpPr>
            <a:spLocks noChangeShapeType="1"/>
          </p:cNvSpPr>
          <p:nvPr/>
        </p:nvSpPr>
        <p:spPr bwMode="auto">
          <a:xfrm>
            <a:off x="5460447" y="1329121"/>
            <a:ext cx="9525" cy="297180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Прямая соединительная линия 211"/>
          <p:cNvSpPr>
            <a:spLocks noChangeShapeType="1"/>
          </p:cNvSpPr>
          <p:nvPr/>
        </p:nvSpPr>
        <p:spPr bwMode="auto">
          <a:xfrm flipH="1">
            <a:off x="4014957" y="1492250"/>
            <a:ext cx="9525" cy="274320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Прямая соединительная линия 210"/>
          <p:cNvSpPr>
            <a:spLocks noChangeShapeType="1"/>
          </p:cNvSpPr>
          <p:nvPr/>
        </p:nvSpPr>
        <p:spPr bwMode="auto">
          <a:xfrm flipH="1">
            <a:off x="2522864" y="1299046"/>
            <a:ext cx="2646" cy="2986881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Прямая соединительная линия 209"/>
          <p:cNvSpPr>
            <a:spLocks noChangeShapeType="1"/>
          </p:cNvSpPr>
          <p:nvPr/>
        </p:nvSpPr>
        <p:spPr bwMode="auto">
          <a:xfrm flipH="1">
            <a:off x="1137834" y="1411288"/>
            <a:ext cx="9525" cy="274320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Скругленный прямоугольник 49"/>
          <p:cNvSpPr>
            <a:spLocks noChangeArrowheads="1"/>
          </p:cNvSpPr>
          <p:nvPr/>
        </p:nvSpPr>
        <p:spPr bwMode="auto">
          <a:xfrm>
            <a:off x="476250" y="567532"/>
            <a:ext cx="1362075" cy="9906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5400">
            <a:solidFill>
              <a:srgbClr val="4D4D4D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Предполагаемое использование результатов оценки</a:t>
            </a: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Скругленный прямоугольник 48"/>
          <p:cNvSpPr>
            <a:spLocks noChangeArrowheads="1"/>
          </p:cNvSpPr>
          <p:nvPr/>
        </p:nvSpPr>
        <p:spPr bwMode="auto">
          <a:xfrm>
            <a:off x="1953841" y="569828"/>
            <a:ext cx="1095375" cy="72921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5400">
            <a:solidFill>
              <a:srgbClr val="4D4D4D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</a:t>
            </a:r>
            <a:endParaRPr kumimoji="0" lang="ru-RU" altLang="ru-RU" sz="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Вид стоимости</a:t>
            </a: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Скругленный прямоугольник 47"/>
          <p:cNvSpPr>
            <a:spLocks noChangeArrowheads="1"/>
          </p:cNvSpPr>
          <p:nvPr/>
        </p:nvSpPr>
        <p:spPr bwMode="auto">
          <a:xfrm>
            <a:off x="3206378" y="552172"/>
            <a:ext cx="1381125" cy="10287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5400">
            <a:solidFill>
              <a:srgbClr val="4D4D4D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Отрасль/сфера деятельности организации, ведущей бизнес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Скругленный прямоугольник 46"/>
          <p:cNvSpPr>
            <a:spLocks noChangeArrowheads="1"/>
          </p:cNvSpPr>
          <p:nvPr/>
        </p:nvSpPr>
        <p:spPr bwMode="auto">
          <a:xfrm>
            <a:off x="4809836" y="520700"/>
            <a:ext cx="1209675" cy="97155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5400">
            <a:solidFill>
              <a:srgbClr val="4D4D4D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           Размер доли/пакета акций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Скругленный прямоугольник 45"/>
          <p:cNvSpPr>
            <a:spLocks noChangeArrowheads="1"/>
          </p:cNvSpPr>
          <p:nvPr/>
        </p:nvSpPr>
        <p:spPr bwMode="auto">
          <a:xfrm>
            <a:off x="6186197" y="482600"/>
            <a:ext cx="1343025" cy="9525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5400">
            <a:solidFill>
              <a:srgbClr val="4D4D4D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               Размер организации, ведущей бизнес</a:t>
            </a: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" name="Скругленный прямоугольник 57"/>
          <p:cNvSpPr>
            <a:spLocks noChangeArrowheads="1"/>
          </p:cNvSpPr>
          <p:nvPr/>
        </p:nvSpPr>
        <p:spPr bwMode="auto">
          <a:xfrm>
            <a:off x="490828" y="1763713"/>
            <a:ext cx="1390650" cy="18669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5400">
            <a:solidFill>
              <a:srgbClr val="4D4D4D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Выкуп доли в ООО;</a:t>
            </a:r>
            <a:endParaRPr kumimoji="0" lang="ru-RU" altLang="ru-RU" sz="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Выкуп доли в АО;</a:t>
            </a:r>
            <a:endParaRPr kumimoji="0" lang="ru-RU" altLang="ru-RU" sz="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Купля-продажа;</a:t>
            </a:r>
            <a:endParaRPr kumimoji="0" lang="ru-RU" altLang="ru-RU" sz="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Приватизация;</a:t>
            </a:r>
            <a:endParaRPr kumimoji="0" lang="ru-RU" altLang="ru-RU" sz="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Слияние и поглощения;</a:t>
            </a:r>
            <a:endParaRPr kumimoji="0" lang="ru-RU" altLang="ru-RU" sz="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Вступление в наследство.</a:t>
            </a: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" name="Скругленный прямоугольник 52"/>
          <p:cNvSpPr>
            <a:spLocks noChangeArrowheads="1"/>
          </p:cNvSpPr>
          <p:nvPr/>
        </p:nvSpPr>
        <p:spPr bwMode="auto">
          <a:xfrm>
            <a:off x="1975866" y="1782763"/>
            <a:ext cx="1162912" cy="18288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5400">
            <a:solidFill>
              <a:srgbClr val="4D4D4D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Рыночная;</a:t>
            </a:r>
            <a:endParaRPr kumimoji="0" lang="ru-RU" altLang="ru-RU" sz="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Инвестиционная;</a:t>
            </a:r>
            <a:endParaRPr kumimoji="0" lang="ru-RU" altLang="ru-RU" sz="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Ликвидационная.</a:t>
            </a: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" name="Скругленный прямоугольник 54"/>
          <p:cNvSpPr>
            <a:spLocks noChangeArrowheads="1"/>
          </p:cNvSpPr>
          <p:nvPr/>
        </p:nvSpPr>
        <p:spPr bwMode="auto">
          <a:xfrm>
            <a:off x="3281651" y="1754188"/>
            <a:ext cx="1423699" cy="1838325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5400">
            <a:solidFill>
              <a:srgbClr val="4D4D4D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Торговля;</a:t>
            </a:r>
            <a:endParaRPr kumimoji="0" lang="ru-RU" alt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Транспорт;</a:t>
            </a:r>
            <a:endParaRPr kumimoji="0" lang="ru-RU" alt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Машиностроение;</a:t>
            </a:r>
            <a:endParaRPr kumimoji="0" lang="ru-RU" alt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Страхование;</a:t>
            </a:r>
            <a:endParaRPr kumimoji="0" lang="ru-RU" alt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Банковская;</a:t>
            </a:r>
            <a:endParaRPr kumimoji="0" lang="ru-RU" alt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Добывающая</a:t>
            </a:r>
            <a:r>
              <a:rPr kumimoji="0" lang="en-US" alt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kumimoji="0" lang="en-US" alt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Услуги и </a:t>
            </a:r>
            <a:r>
              <a:rPr kumimoji="0" lang="en-US" altLang="ru-RU" sz="1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др</a:t>
            </a:r>
            <a:r>
              <a:rPr kumimoji="0" lang="en-US" alt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kumimoji="0" lang="en-US" alt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" name="Скругленный прямоугольник 56"/>
          <p:cNvSpPr>
            <a:spLocks noChangeArrowheads="1"/>
          </p:cNvSpPr>
          <p:nvPr/>
        </p:nvSpPr>
        <p:spPr bwMode="auto">
          <a:xfrm>
            <a:off x="4852988" y="1753831"/>
            <a:ext cx="1304634" cy="180975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5400">
            <a:solidFill>
              <a:srgbClr val="4D4D4D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Миноритарный</a:t>
            </a:r>
            <a:r>
              <a:rPr kumimoji="0" lang="en-US" alt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kumimoji="0" lang="en-US" alt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1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Контрольный</a:t>
            </a:r>
            <a:r>
              <a:rPr kumimoji="0" lang="en-US" alt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kumimoji="0" lang="en-US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" name="Скругленный прямоугольник 55"/>
          <p:cNvSpPr>
            <a:spLocks noChangeArrowheads="1"/>
          </p:cNvSpPr>
          <p:nvPr/>
        </p:nvSpPr>
        <p:spPr bwMode="auto">
          <a:xfrm>
            <a:off x="6310312" y="1782763"/>
            <a:ext cx="1190625" cy="17907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5400">
            <a:solidFill>
              <a:srgbClr val="4D4D4D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Микро</a:t>
            </a:r>
            <a:r>
              <a:rPr kumimoji="0" lang="en-US" alt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kumimoji="0" lang="en-US" altLang="ru-RU" sz="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Малый;</a:t>
            </a:r>
            <a:endParaRPr kumimoji="0" lang="en-US" altLang="ru-RU" sz="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Средний;</a:t>
            </a:r>
            <a:endParaRPr kumimoji="0" lang="en-US" altLang="ru-RU" sz="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Крупный.</a:t>
            </a:r>
            <a:endParaRPr kumimoji="0" lang="en-US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1" name="Скругленный прямоугольник 58"/>
          <p:cNvSpPr>
            <a:spLocks noChangeArrowheads="1"/>
          </p:cNvSpPr>
          <p:nvPr/>
        </p:nvSpPr>
        <p:spPr bwMode="auto">
          <a:xfrm>
            <a:off x="598229" y="3740944"/>
            <a:ext cx="8006219" cy="27305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5400">
            <a:solidFill>
              <a:srgbClr val="4D4D4D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Особенности и влияние на АФХД</a:t>
            </a: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2" name="Скругленный прямоугольник 84"/>
          <p:cNvSpPr>
            <a:spLocks noChangeArrowheads="1"/>
          </p:cNvSpPr>
          <p:nvPr/>
        </p:nvSpPr>
        <p:spPr bwMode="auto">
          <a:xfrm>
            <a:off x="1719432" y="4191357"/>
            <a:ext cx="1933575" cy="19050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5400">
            <a:solidFill>
              <a:srgbClr val="4D4D4D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зависимости от предполагаемого подхода и метода оценки - расчет и анализ ограниченной группы показателей ФХД;</a:t>
            </a:r>
            <a:endParaRPr kumimoji="0" lang="ru-RU" alt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Анализ ретроспективных финансовых показателей, учитывающих специфику инвестора.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3" name="Скругленный прямоугольник 83"/>
          <p:cNvSpPr>
            <a:spLocks noChangeArrowheads="1"/>
          </p:cNvSpPr>
          <p:nvPr/>
        </p:nvSpPr>
        <p:spPr bwMode="auto">
          <a:xfrm>
            <a:off x="3727425" y="4181475"/>
            <a:ext cx="1152525" cy="18669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5400">
            <a:solidFill>
              <a:srgbClr val="4D4D4D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Использование отраслевых показателей и подходов к АФХД, учитывающих отраслевые особенности организации</a:t>
            </a: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4" name="Скругленный прямоугольник 61"/>
          <p:cNvSpPr>
            <a:spLocks noChangeArrowheads="1"/>
          </p:cNvSpPr>
          <p:nvPr/>
        </p:nvSpPr>
        <p:spPr bwMode="auto">
          <a:xfrm>
            <a:off x="4939053" y="4181475"/>
            <a:ext cx="1152525" cy="18669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5400">
            <a:solidFill>
              <a:srgbClr val="4D4D4D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Анализ группы показателей ФХД актуальных с точки зрения построения прогнозов</a:t>
            </a: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5" name="Скругленный прямоугольник 60"/>
          <p:cNvSpPr>
            <a:spLocks noChangeArrowheads="1"/>
          </p:cNvSpPr>
          <p:nvPr/>
        </p:nvSpPr>
        <p:spPr bwMode="auto">
          <a:xfrm>
            <a:off x="6157622" y="4174056"/>
            <a:ext cx="1323975" cy="18669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5400">
            <a:solidFill>
              <a:srgbClr val="4D4D4D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Использование нормативов и подходов к АФХД, учитывающих размер организации</a:t>
            </a: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6" name="Скругленный прямоугольник 59"/>
          <p:cNvSpPr>
            <a:spLocks noChangeArrowheads="1"/>
          </p:cNvSpPr>
          <p:nvPr/>
        </p:nvSpPr>
        <p:spPr bwMode="auto">
          <a:xfrm>
            <a:off x="7529513" y="4152900"/>
            <a:ext cx="1204912" cy="18669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5400">
            <a:solidFill>
              <a:srgbClr val="4D4D4D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Использование показателей и подходов к АФХД, учитывающих стадии развития организации</a:t>
            </a:r>
            <a:endParaRPr kumimoji="0" lang="ru-RU" altLang="ru-RU" sz="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" name="Скругленный прямоугольник 86"/>
          <p:cNvSpPr>
            <a:spLocks noChangeArrowheads="1"/>
          </p:cNvSpPr>
          <p:nvPr/>
        </p:nvSpPr>
        <p:spPr bwMode="auto">
          <a:xfrm>
            <a:off x="7648576" y="463550"/>
            <a:ext cx="1104899" cy="981075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5400">
            <a:solidFill>
              <a:srgbClr val="4D4D4D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6.          Стадия развития организации</a:t>
            </a: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" name="Скругленный прямоугольник 88"/>
          <p:cNvSpPr>
            <a:spLocks noChangeArrowheads="1"/>
          </p:cNvSpPr>
          <p:nvPr/>
        </p:nvSpPr>
        <p:spPr bwMode="auto">
          <a:xfrm>
            <a:off x="7648575" y="1768475"/>
            <a:ext cx="1104900" cy="177165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5400">
            <a:solidFill>
              <a:srgbClr val="4D4D4D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Рождение;</a:t>
            </a:r>
            <a:endParaRPr kumimoji="0" lang="ru-RU" altLang="ru-RU" sz="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Развитие;</a:t>
            </a:r>
            <a:endParaRPr kumimoji="0" lang="ru-RU" altLang="ru-RU" sz="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Зрелость;</a:t>
            </a:r>
            <a:endParaRPr kumimoji="0" lang="ru-RU" altLang="ru-RU" sz="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Расцвет;</a:t>
            </a:r>
            <a:endParaRPr kumimoji="0" lang="ru-RU" altLang="ru-RU" sz="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Упадок.</a:t>
            </a: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" name="Скругленный прямоугольник 90"/>
          <p:cNvSpPr>
            <a:spLocks noChangeArrowheads="1"/>
          </p:cNvSpPr>
          <p:nvPr/>
        </p:nvSpPr>
        <p:spPr bwMode="auto">
          <a:xfrm>
            <a:off x="451101" y="4166637"/>
            <a:ext cx="1219200" cy="1970087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5400">
            <a:solidFill>
              <a:srgbClr val="4D4D4D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зависимости от предполагаемого подхода и метода оценки - расчет и анализ ограниченной группы показателей ФХД.</a:t>
            </a: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0" name="Rectangle 2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1" name="Rectangle 46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8442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18</a:t>
            </a:fld>
            <a:endParaRPr 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5557659"/>
              </p:ext>
            </p:extLst>
          </p:nvPr>
        </p:nvGraphicFramePr>
        <p:xfrm>
          <a:off x="539552" y="908720"/>
          <a:ext cx="7992889" cy="496855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0651">
                  <a:extLst>
                    <a:ext uri="{9D8B030D-6E8A-4147-A177-3AD203B41FA5}">
                      <a16:colId xmlns:a16="http://schemas.microsoft.com/office/drawing/2014/main" val="3035885267"/>
                    </a:ext>
                  </a:extLst>
                </a:gridCol>
                <a:gridCol w="2001710">
                  <a:extLst>
                    <a:ext uri="{9D8B030D-6E8A-4147-A177-3AD203B41FA5}">
                      <a16:colId xmlns:a16="http://schemas.microsoft.com/office/drawing/2014/main" val="1566079126"/>
                    </a:ext>
                  </a:extLst>
                </a:gridCol>
                <a:gridCol w="3505682">
                  <a:extLst>
                    <a:ext uri="{9D8B030D-6E8A-4147-A177-3AD203B41FA5}">
                      <a16:colId xmlns:a16="http://schemas.microsoft.com/office/drawing/2014/main" val="3453272208"/>
                    </a:ext>
                  </a:extLst>
                </a:gridCol>
                <a:gridCol w="2194846">
                  <a:extLst>
                    <a:ext uri="{9D8B030D-6E8A-4147-A177-3AD203B41FA5}">
                      <a16:colId xmlns:a16="http://schemas.microsoft.com/office/drawing/2014/main" val="2591144905"/>
                    </a:ext>
                  </a:extLst>
                </a:gridCol>
              </a:tblGrid>
              <a:tr h="33308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п/п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561" marR="325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Этапы </a:t>
                      </a:r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АФХД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561" marR="325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Требования ФСО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561" marR="325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Условия соответствия требованиям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561" marR="32561" marT="0" marB="0" anchor="ctr"/>
                </a:tc>
                <a:extLst>
                  <a:ext uri="{0D108BD9-81ED-4DB2-BD59-A6C34878D82A}">
                    <a16:rowId xmlns:a16="http://schemas.microsoft.com/office/drawing/2014/main" val="1693723581"/>
                  </a:ext>
                </a:extLst>
              </a:tr>
              <a:tr h="19648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561" marR="3256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Сбор</a:t>
                      </a:r>
                      <a:r>
                        <a:rPr lang="ru-RU" sz="1000" b="1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информации</a:t>
                      </a:r>
                      <a:r>
                        <a:rPr lang="ru-RU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необходимой для проведения АФХД.</a:t>
                      </a:r>
                      <a:endParaRPr lang="ru-RU" sz="1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561" marR="325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п. 8ж) ФСО №3 описание объекта оценки с указанием перечня документов, используемых оценщиком и устанавливающих количественные и качественные характеристики объекта оценки …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п. 12 ФСО №3 </a:t>
                      </a: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Документы, предоставленные заказчиком (в том числе справки, таблицы, бухгалтерские балансы), должны быть подписаны уполномоченным на то лицом и заверены в установленном порядке, и к отчету прикладываются их копии </a:t>
                      </a:r>
                      <a:r>
                        <a:rPr lang="ru-RU" sz="9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п.п</a:t>
                      </a:r>
                      <a:r>
                        <a:rPr lang="ru-RU" sz="9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«в» п. 7 ФСО №8 </a:t>
                      </a: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Оценщик анализирует и представляет в отчете об оценке … в том числе: финансовую информацию … 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561" marR="325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Бухгалтерская отчетность: форма 1- форма 5;</a:t>
                      </a:r>
                      <a:endParaRPr lang="ru-RU" sz="10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Пояснительная записка к бухгалтерскому балансу, отчет о финансовых результатах;</a:t>
                      </a:r>
                      <a:endParaRPr lang="ru-RU" sz="10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Расшифровка к бухгалтерскому балансу, отчет о финансовых результатах;</a:t>
                      </a:r>
                      <a:endParaRPr lang="ru-RU" sz="10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Учетная политика организации</a:t>
                      </a:r>
                      <a:r>
                        <a:rPr lang="en-US" sz="10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  <a:endParaRPr lang="ru-RU" sz="1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561" marR="32561" marT="0" marB="0" anchor="ctr"/>
                </a:tc>
                <a:extLst>
                  <a:ext uri="{0D108BD9-81ED-4DB2-BD59-A6C34878D82A}">
                    <a16:rowId xmlns:a16="http://schemas.microsoft.com/office/drawing/2014/main" val="1638731504"/>
                  </a:ext>
                </a:extLst>
              </a:tr>
              <a:tr h="267062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561" marR="32561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Проверка информации на соответствие принципам: репрезентативность, достоверность, непротиворечивость, полезность.</a:t>
                      </a:r>
                      <a:endParaRPr lang="ru-RU" sz="1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561" marR="325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ФСО № 3 Документы, предоставленные заказчиком (в том числе справки, таблицы, бухгалтерские балансы), должны быть подписаны уполномоченным на то лицом и заверены в установленном порядке, и к отчету прикладываются их копии.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ФСО №3 п.5 содержание отчета об оценке не должно вводить в заблуждение … , а также не должно допускать неоднозначного толкования полученных результатов.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ФСО №8 п.7в) Оценщик анализирует и представляет в отчете об оценке информацию, характеризующую деятельность организации, ведущей бизнес, в соответствии с предполагаемым использованием результатов оценки, в том числе: …, 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информацию о результатах финансово-хозяйственной деятельности за репрезентативный период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561" marR="325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Информация предоставлена за 5 лет, данную информацию необходимо сопоставить с информацией из иных источников. Информацию необходимо приготовить для проведения АФХД, а именно провести инфляционную корректировку и нормализацию. Необходимо проверить анализируемую информацию на отсутствие противоречий.</a:t>
                      </a:r>
                      <a:endParaRPr lang="ru-RU" sz="1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561" marR="32561" marT="0" marB="0" anchor="ctr"/>
                </a:tc>
                <a:extLst>
                  <a:ext uri="{0D108BD9-81ED-4DB2-BD59-A6C34878D82A}">
                    <a16:rowId xmlns:a16="http://schemas.microsoft.com/office/drawing/2014/main" val="3630850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4765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19</a:t>
            </a:fld>
            <a:endParaRPr 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9857850"/>
              </p:ext>
            </p:extLst>
          </p:nvPr>
        </p:nvGraphicFramePr>
        <p:xfrm>
          <a:off x="539552" y="620688"/>
          <a:ext cx="8064897" cy="57137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4471">
                  <a:extLst>
                    <a:ext uri="{9D8B030D-6E8A-4147-A177-3AD203B41FA5}">
                      <a16:colId xmlns:a16="http://schemas.microsoft.com/office/drawing/2014/main" val="3035885267"/>
                    </a:ext>
                  </a:extLst>
                </a:gridCol>
                <a:gridCol w="2018542">
                  <a:extLst>
                    <a:ext uri="{9D8B030D-6E8A-4147-A177-3AD203B41FA5}">
                      <a16:colId xmlns:a16="http://schemas.microsoft.com/office/drawing/2014/main" val="1566079126"/>
                    </a:ext>
                  </a:extLst>
                </a:gridCol>
                <a:gridCol w="3231603">
                  <a:extLst>
                    <a:ext uri="{9D8B030D-6E8A-4147-A177-3AD203B41FA5}">
                      <a16:colId xmlns:a16="http://schemas.microsoft.com/office/drawing/2014/main" val="3453272208"/>
                    </a:ext>
                  </a:extLst>
                </a:gridCol>
                <a:gridCol w="2520281">
                  <a:extLst>
                    <a:ext uri="{9D8B030D-6E8A-4147-A177-3AD203B41FA5}">
                      <a16:colId xmlns:a16="http://schemas.microsoft.com/office/drawing/2014/main" val="2591144905"/>
                    </a:ext>
                  </a:extLst>
                </a:gridCol>
              </a:tblGrid>
              <a:tr h="2972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п/п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561" marR="325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Этапы </a:t>
                      </a:r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АФХД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561" marR="325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Требования ФСО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561" marR="3256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Условия соответствия требованиям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561" marR="32561" marT="0" marB="0" anchor="ctr"/>
                </a:tc>
                <a:extLst>
                  <a:ext uri="{0D108BD9-81ED-4DB2-BD59-A6C34878D82A}">
                    <a16:rowId xmlns:a16="http://schemas.microsoft.com/office/drawing/2014/main" val="1693723581"/>
                  </a:ext>
                </a:extLst>
              </a:tr>
              <a:tr h="24002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Анализ группы показателей, характеризующих деятельность организации и позволяющих обосновать выбор подходов и методов оценки</a:t>
                      </a:r>
                      <a:endParaRPr lang="ru-RU" sz="1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ФСО №8 п.7в) - Оценщик анализирует ……. в отчете об оценке</a:t>
                      </a:r>
                      <a:r>
                        <a:rPr lang="ru-RU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информацию, характеризующую деятельность организации, ........ 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финансовую информацию, включая годовую и промежуточную (в случае необходимости) финансовую (бухгалтерскую) отчетность организации, ведущей бизнес.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ФСО №3 8ж) … в отчете об оценке должны быть указаны…, описание объекта оценки … .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ФСО №3 </a:t>
                      </a:r>
                      <a:r>
                        <a:rPr lang="ru-RU" sz="9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№3 8и) … в отчете должно быть описано обоснование выбора используемых подходов к оценке и методов .... При этом такое описание должно позволять пользователю отчета об оценке понять логику процесса определения стоимости и соответствие выбранного оценщиком метода (методов) объекту оценки, определяемому виду стоимости 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kern="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 предполагаемому использованию результатов оценки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Диагностика банкротства; </a:t>
                      </a:r>
                      <a:endParaRPr lang="ru-RU" sz="1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Горизонтальный анализ; Вертикальный анализ;</a:t>
                      </a:r>
                      <a:endParaRPr lang="ru-RU" sz="1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Трендовый анализ</a:t>
                      </a:r>
                      <a:endParaRPr lang="ru-RU" sz="1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38731504"/>
                  </a:ext>
                </a:extLst>
              </a:tr>
              <a:tr h="1053855"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4.1. Анализ показателей используемых в доходном подходе.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ФСО №8 п.9 в) -  доходный подход; 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Прогнозирование денежных потоков или иных прогнозных финансовых показателей проведено с использованием АФХД и при этом, отсутствует противоречивость информации в репрезентативном и прогнозном периодах.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 anchor="ctr"/>
                </a:tc>
                <a:extLst>
                  <a:ext uri="{0D108BD9-81ED-4DB2-BD59-A6C34878D82A}">
                    <a16:rowId xmlns:a16="http://schemas.microsoft.com/office/drawing/2014/main" val="363085057"/>
                  </a:ext>
                </a:extLst>
              </a:tr>
              <a:tr h="75263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4.2. Анализ показателей используемых в сравнительном подходе.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ФСО №8 п.10 -  сравнительный подход; 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kern="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Финансовые показатели  позволяют провести сопоставление организации бизнес которой оценивается и организации-аналога, а также обосновать выбор мультипликаторов.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5263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4.3. Анализ показателей используемых в затратном подходе.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ФСО №8 п.11.3 а), в) -  затратный подход.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kern="1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При расчете стоимости активов и обязательств учитываются параметры полученные в результате АФХД,  в том числе показатели оборачиваемости ТА и ТО.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17867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6867" y="1340768"/>
            <a:ext cx="6798734" cy="504056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ФСО-8 п.7</a:t>
            </a:r>
            <a:r>
              <a:rPr lang="ru-RU" b="1" dirty="0" smtClean="0"/>
              <a:t>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2636912"/>
            <a:ext cx="7211559" cy="2160241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800" dirty="0"/>
              <a:t>Оценщик анализирует и представляет в отчете об оценке информацию, характеризующую деятельность организации, ведущей бизнес, </a:t>
            </a:r>
            <a:r>
              <a:rPr lang="ru-RU" sz="2800" i="1" u="sng" dirty="0"/>
              <a:t>в соответствии с предполагаемым использованием результатов оценки</a:t>
            </a:r>
            <a:r>
              <a:rPr lang="ru-RU" sz="2800" dirty="0"/>
              <a:t>, в том числе: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3955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400" dirty="0"/>
              <a:t>Е.В. </a:t>
            </a:r>
            <a:r>
              <a:rPr lang="ru-RU" sz="1400" dirty="0" err="1" smtClean="0"/>
              <a:t>Конвисарова</a:t>
            </a:r>
            <a:r>
              <a:rPr lang="ru-RU" sz="1400" dirty="0" smtClean="0"/>
              <a:t> </a:t>
            </a:r>
            <a:r>
              <a:rPr lang="ru-RU" sz="1400" dirty="0"/>
              <a:t>А.А. </a:t>
            </a:r>
            <a:r>
              <a:rPr lang="ru-RU" sz="1400" dirty="0" smtClean="0"/>
              <a:t>Семенова </a:t>
            </a:r>
            <a:r>
              <a:rPr lang="ru-RU" sz="1400" dirty="0"/>
              <a:t>Владивостокский государственный университет экономики и сервиса Владивосток. Россия Особенности методического инструментария анализа финансового состояния субъектов малого бизнес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1400" dirty="0"/>
              <a:t>коэффициент абсолютной ликвидности увеличился за год, но по сравнению с общепринятым нормативным 0,2 он существенно ниже. однако, исходя из порогового значения по отрасли, эта тенденция свойственна практически всем малым торговым организациям, для которых характерно вложение свободных денежных средств в оборот для получения выручки, поэтому именно для торговых организаций использование в анализе коэффициента абсолютной ликвидности, на наш взгляд, не обосновано. коэффициент быстрой ликвидности вырос, то есть платежные возможности торговых организаций несколько </a:t>
            </a:r>
            <a:r>
              <a:rPr lang="ru-RU" sz="1400" dirty="0" smtClean="0"/>
              <a:t>улучшились</a:t>
            </a:r>
            <a:r>
              <a:rPr lang="ru-RU" sz="1400" dirty="0"/>
              <a:t>. По сравнению с нормативом 1 он ниже, что также характерно для торговых организаций, имеющих большое количество запасов. коэффициент покрытия увеличился и находится в пределах среднеотраслевого значения, но не дотягивает до норматива 2, так как для организаций торговли характерно низкое значение основных фондов и собственного капитала.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26502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400" dirty="0"/>
              <a:t>Е.В. </a:t>
            </a:r>
            <a:r>
              <a:rPr lang="ru-RU" sz="1400" dirty="0" err="1" smtClean="0"/>
              <a:t>Конвисарова</a:t>
            </a:r>
            <a:r>
              <a:rPr lang="ru-RU" sz="1400" dirty="0" smtClean="0"/>
              <a:t> </a:t>
            </a:r>
            <a:r>
              <a:rPr lang="ru-RU" sz="1400" dirty="0"/>
              <a:t>А.А. </a:t>
            </a:r>
            <a:r>
              <a:rPr lang="ru-RU" sz="1400" dirty="0" smtClean="0"/>
              <a:t>Семенова </a:t>
            </a:r>
            <a:r>
              <a:rPr lang="ru-RU" sz="1400" dirty="0"/>
              <a:t>Владивостокский государственный университет экономики и сервиса Владивосток. Россия Особенности методического инструментария анализа финансового состояния субъектов малого бизнеса</a:t>
            </a:r>
            <a:br>
              <a:rPr lang="ru-RU" sz="1400" dirty="0"/>
            </a:br>
            <a:endParaRPr lang="ru-RU" sz="1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sz="2000" dirty="0"/>
              <a:t>анализ финансового состояния субъектов малого бизнеса на примере торговых организаций позволил сделать выводы о том, что: </a:t>
            </a:r>
            <a:endParaRPr lang="ru-RU" sz="2000" dirty="0" smtClean="0"/>
          </a:p>
          <a:p>
            <a:r>
              <a:rPr lang="ru-RU" sz="2000" dirty="0" smtClean="0"/>
              <a:t>- </a:t>
            </a:r>
            <a:r>
              <a:rPr lang="ru-RU" sz="2000" dirty="0"/>
              <a:t>если сравнивать выбранные для анализа коэффициенты финансовой устойчивости с нормативами, то малые торговые организации находятся в неустойчивом финансовом положении, </a:t>
            </a:r>
            <a:endParaRPr lang="ru-RU" sz="2000" dirty="0" smtClean="0"/>
          </a:p>
          <a:p>
            <a:r>
              <a:rPr lang="ru-RU" sz="2000" dirty="0" smtClean="0"/>
              <a:t>но </a:t>
            </a:r>
            <a:r>
              <a:rPr lang="ru-RU" sz="2000" dirty="0"/>
              <a:t>если - с пороговыми значениями (средними по отрасли, рассчитанными с учетом отраслевых особенностей), то можно отметить устойчивое финансовое состояние малых торговых организаций; </a:t>
            </a:r>
            <a:endParaRPr lang="ru-RU" sz="2000" dirty="0" smtClean="0"/>
          </a:p>
          <a:p>
            <a:r>
              <a:rPr lang="ru-RU" sz="2000" dirty="0" smtClean="0"/>
              <a:t>- </a:t>
            </a:r>
            <a:r>
              <a:rPr lang="ru-RU" sz="2000" dirty="0"/>
              <a:t>отраслевая специфика существенно влияет на выбор коэффициентов для анализа.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53501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1099592"/>
            <a:ext cx="6798734" cy="864096"/>
          </a:xfrm>
        </p:spPr>
        <p:txBody>
          <a:bodyPr>
            <a:noAutofit/>
          </a:bodyPr>
          <a:lstStyle/>
          <a:p>
            <a:pPr lvl="0" defTabSz="914400">
              <a:spcBef>
                <a:spcPts val="0"/>
              </a:spcBef>
              <a:defRPr/>
            </a:pPr>
            <a:r>
              <a:rPr lang="ru-RU" sz="2000" b="1" dirty="0"/>
              <a:t>Контроль параметров, полученных при АФХД, позволяющих обосновать построение денежных потоков в доходном подходе</a:t>
            </a:r>
            <a:r>
              <a:rPr lang="ru-RU" sz="2000" b="1" dirty="0"/>
              <a:t>. </a:t>
            </a:r>
            <a:r>
              <a:rPr lang="ru-RU" sz="900" b="1" dirty="0" smtClean="0"/>
              <a:t>(В.Е</a:t>
            </a:r>
            <a:r>
              <a:rPr lang="ru-RU" sz="900" b="1" dirty="0"/>
              <a:t>. </a:t>
            </a:r>
            <a:r>
              <a:rPr lang="ru-RU" sz="900" b="1" dirty="0" err="1"/>
              <a:t>Мочулаев</a:t>
            </a:r>
            <a:r>
              <a:rPr lang="ru-RU" sz="900" b="1" dirty="0"/>
              <a:t>, канд. </a:t>
            </a:r>
            <a:r>
              <a:rPr lang="ru-RU" sz="900" b="1" dirty="0" err="1"/>
              <a:t>экон</a:t>
            </a:r>
            <a:r>
              <a:rPr lang="ru-RU" sz="900" b="1" dirty="0"/>
              <a:t>. наук, доцент, член-корр. РАЕН, Институт повышения квалификации «Конверсия — Высшая школа бизнеса», АНАЛИЗ И ПРОГНОЗИРОВАНИЕ КЛЮЧЕВЫХ ПОКАЗАТЕЛЕЙ ДЕНЕЖНЫХ ПОТОКОВ ПРИ ОЦЕНКЕ РЫНОЧНОЙ СТОИМОСТИ ДЕЙСТВУЮЩЕГО ПРЕДПРИЯТИЯ ДОХОДНЫМ подходом </a:t>
            </a:r>
            <a:r>
              <a:rPr lang="ru-RU" sz="900" b="1" dirty="0" smtClean="0"/>
              <a:t>)</a:t>
            </a:r>
            <a:endParaRPr lang="ru-RU" sz="9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79887" y="2420888"/>
            <a:ext cx="6798736" cy="3444997"/>
          </a:xfrm>
        </p:spPr>
        <p:txBody>
          <a:bodyPr>
            <a:normAutofit lnSpcReduction="10000"/>
          </a:bodyPr>
          <a:lstStyle/>
          <a:p>
            <a:pPr lvl="0"/>
            <a:r>
              <a:rPr lang="ru-RU" b="1" dirty="0"/>
              <a:t>FCFF=EBIT× (1-T) + А – КАП – ΔСОК</a:t>
            </a:r>
            <a:r>
              <a:rPr lang="en-US" b="1" dirty="0"/>
              <a:t>; </a:t>
            </a:r>
          </a:p>
          <a:p>
            <a:pPr lvl="0"/>
            <a:r>
              <a:rPr lang="ru-RU" b="1" dirty="0" err="1"/>
              <a:t>Ауд</a:t>
            </a:r>
            <a:r>
              <a:rPr lang="ru-RU" b="1" dirty="0"/>
              <a:t>=А</a:t>
            </a:r>
            <a:r>
              <a:rPr lang="en-US" b="1" dirty="0"/>
              <a:t>t/St;</a:t>
            </a:r>
          </a:p>
          <a:p>
            <a:pPr lvl="0"/>
            <a:r>
              <a:rPr lang="en-US" b="1" dirty="0" err="1"/>
              <a:t>ROSt</a:t>
            </a:r>
            <a:r>
              <a:rPr lang="en-US" b="1" dirty="0"/>
              <a:t>= </a:t>
            </a:r>
            <a:r>
              <a:rPr lang="en-US" b="1" dirty="0" err="1"/>
              <a:t>EBITt</a:t>
            </a:r>
            <a:r>
              <a:rPr lang="en-US" b="1" dirty="0"/>
              <a:t> /St ;</a:t>
            </a:r>
          </a:p>
          <a:p>
            <a:pPr lvl="0"/>
            <a:r>
              <a:rPr lang="ru-RU" b="1" dirty="0"/>
              <a:t>Ф</a:t>
            </a:r>
            <a:r>
              <a:rPr lang="en-US" b="1" dirty="0"/>
              <a:t>t=St/</a:t>
            </a:r>
            <a:r>
              <a:rPr lang="ru-RU" b="1" dirty="0"/>
              <a:t>ПС</a:t>
            </a:r>
            <a:r>
              <a:rPr lang="en-US" b="1" dirty="0"/>
              <a:t>t;</a:t>
            </a:r>
          </a:p>
          <a:p>
            <a:pPr lvl="0"/>
            <a:r>
              <a:rPr lang="ru-RU" b="1" dirty="0"/>
              <a:t>ПС</a:t>
            </a:r>
            <a:r>
              <a:rPr lang="en-US" b="1" dirty="0"/>
              <a:t>i =Si/</a:t>
            </a:r>
            <a:r>
              <a:rPr lang="ru-RU" b="1" dirty="0"/>
              <a:t>Ф</a:t>
            </a:r>
            <a:r>
              <a:rPr lang="en-US" b="1" dirty="0"/>
              <a:t>n;</a:t>
            </a:r>
          </a:p>
          <a:p>
            <a:pPr lvl="0"/>
            <a:r>
              <a:rPr lang="ru-RU" b="1" dirty="0"/>
              <a:t>∆ПСП</a:t>
            </a:r>
            <a:r>
              <a:rPr lang="en-US" b="1" dirty="0"/>
              <a:t>t = </a:t>
            </a:r>
            <a:r>
              <a:rPr lang="ru-RU" b="1" dirty="0"/>
              <a:t>ПС</a:t>
            </a:r>
            <a:r>
              <a:rPr lang="en-US" b="1" dirty="0"/>
              <a:t>t - </a:t>
            </a:r>
            <a:r>
              <a:rPr lang="ru-RU" b="1" dirty="0"/>
              <a:t>ПС</a:t>
            </a:r>
            <a:r>
              <a:rPr lang="en-US" b="1" dirty="0"/>
              <a:t>t-1 + ∆</a:t>
            </a:r>
            <a:r>
              <a:rPr lang="ru-RU" b="1" dirty="0"/>
              <a:t>ПС</a:t>
            </a:r>
            <a:r>
              <a:rPr lang="en-US" b="1" dirty="0" err="1"/>
              <a:t>Bt</a:t>
            </a:r>
            <a:r>
              <a:rPr lang="en-US" b="1" dirty="0"/>
              <a:t>;</a:t>
            </a:r>
          </a:p>
          <a:p>
            <a:pPr lvl="0"/>
            <a:r>
              <a:rPr lang="el-GR" b="1" dirty="0"/>
              <a:t>Δ</a:t>
            </a:r>
            <a:r>
              <a:rPr lang="ru-RU" b="1" dirty="0"/>
              <a:t>СОК</a:t>
            </a:r>
            <a:r>
              <a:rPr lang="en-US" b="1" dirty="0"/>
              <a:t>t = St × </a:t>
            </a:r>
            <a:r>
              <a:rPr lang="ru-RU" b="1" dirty="0" err="1"/>
              <a:t>СОКтр</a:t>
            </a:r>
            <a:r>
              <a:rPr lang="ru-RU" b="1" dirty="0"/>
              <a:t> – </a:t>
            </a:r>
            <a:r>
              <a:rPr lang="en-US" b="1" dirty="0"/>
              <a:t>S(t-1) × </a:t>
            </a:r>
            <a:r>
              <a:rPr lang="ru-RU" b="1" dirty="0" err="1"/>
              <a:t>СОКтр</a:t>
            </a:r>
            <a:endParaRPr lang="ru-RU" b="1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5324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6867" y="1268760"/>
            <a:ext cx="6798734" cy="1001495"/>
          </a:xfrm>
        </p:spPr>
        <p:txBody>
          <a:bodyPr>
            <a:normAutofit fontScale="90000"/>
          </a:bodyPr>
          <a:lstStyle/>
          <a:p>
            <a:r>
              <a:rPr lang="ru-RU" sz="2000" b="1" dirty="0"/>
              <a:t>Контроль параметров, полученных при АФХД, используемых в дальнейшем при  реализации затратного и сравнительного подходов</a:t>
            </a:r>
            <a:r>
              <a:rPr lang="en-US" sz="2000" b="1" dirty="0" smtClean="0"/>
              <a:t>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07630" y="2780928"/>
            <a:ext cx="6798736" cy="1946977"/>
          </a:xfrm>
        </p:spPr>
        <p:txBody>
          <a:bodyPr>
            <a:normAutofit lnSpcReduction="10000"/>
          </a:bodyPr>
          <a:lstStyle/>
          <a:p>
            <a:pPr lvl="0"/>
            <a:r>
              <a:rPr lang="ru-RU" b="1" dirty="0"/>
              <a:t>Показатели оборачиваемости (для корректировки запасов и дебиторской задолженности; </a:t>
            </a:r>
          </a:p>
          <a:p>
            <a:pPr lvl="0"/>
            <a:r>
              <a:rPr lang="ru-RU" b="1" dirty="0"/>
              <a:t>ROS, ROE и </a:t>
            </a:r>
            <a:r>
              <a:rPr lang="ru-RU" b="1" dirty="0" smtClean="0"/>
              <a:t>ROA. </a:t>
            </a:r>
            <a:r>
              <a:rPr lang="ru-RU" sz="1300" b="1" dirty="0" smtClean="0"/>
              <a:t>(</a:t>
            </a:r>
            <a:r>
              <a:rPr lang="ru-RU" sz="1300" dirty="0" err="1" smtClean="0"/>
              <a:t>Чиркова</a:t>
            </a:r>
            <a:r>
              <a:rPr lang="ru-RU" sz="1300" dirty="0" smtClean="0"/>
              <a:t> </a:t>
            </a:r>
            <a:r>
              <a:rPr lang="ru-RU" sz="1300" dirty="0"/>
              <a:t>Е. Как оценить бизнес по аналогии // Пособие по использованию сравнительных рыночных коэффициентов. </a:t>
            </a:r>
            <a:r>
              <a:rPr lang="ru-RU" sz="1300" dirty="0"/>
              <a:t>)</a:t>
            </a:r>
            <a:endParaRPr lang="ru-RU" sz="1300" dirty="0"/>
          </a:p>
          <a:p>
            <a:pPr lvl="0"/>
            <a:endParaRPr lang="ru-RU" b="1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0968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52736"/>
            <a:ext cx="7467600" cy="5421216"/>
          </a:xfrm>
        </p:spPr>
        <p:txBody>
          <a:bodyPr anchor="ctr"/>
          <a:lstStyle/>
          <a:p>
            <a:pPr algn="ctr"/>
            <a:endParaRPr lang="ru-RU" b="1" dirty="0" smtClean="0">
              <a:solidFill>
                <a:srgbClr val="C00000"/>
              </a:solidFill>
            </a:endParaRPr>
          </a:p>
          <a:p>
            <a:pPr marL="457200" lvl="1" indent="0" algn="ctr">
              <a:buNone/>
            </a:pPr>
            <a:r>
              <a:rPr lang="ru-RU" b="1" dirty="0" smtClean="0">
                <a:solidFill>
                  <a:schemeClr val="tx1"/>
                </a:solidFill>
              </a:rPr>
              <a:t>СПАСИБО ЗА ВНИМАНИЕ!</a:t>
            </a:r>
          </a:p>
          <a:p>
            <a:pPr marL="457200" lvl="1" indent="0" algn="ctr">
              <a:buNone/>
            </a:pPr>
            <a:endParaRPr lang="ru-RU" b="1" dirty="0">
              <a:solidFill>
                <a:schemeClr val="tx1"/>
              </a:solidFill>
            </a:endParaRPr>
          </a:p>
          <a:p>
            <a:pPr marL="457200" lvl="1" indent="0" algn="ctr">
              <a:buNone/>
            </a:pPr>
            <a:r>
              <a:rPr lang="ru-RU" b="1" dirty="0" smtClean="0">
                <a:solidFill>
                  <a:schemeClr val="tx1"/>
                </a:solidFill>
              </a:rPr>
              <a:t>Корольков Н.Н.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534400" y="5734050"/>
            <a:ext cx="609600" cy="5207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24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6867" y="1340768"/>
            <a:ext cx="6798734" cy="504056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ФСО-8 п.7</a:t>
            </a:r>
            <a:r>
              <a:rPr lang="ru-RU" b="1" dirty="0" smtClean="0"/>
              <a:t>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2480" y="2348880"/>
            <a:ext cx="7211559" cy="374441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dirty="0"/>
              <a:t>б) информацию о выпускаемой продукции (товарах) и (или) выполняемых работах, оказываемых услугах, информацию о результатах производственно-хозяйственной деятельности за репрезентативный период (под репрезентативным периодом понимается период, на основе анализа которого возможно сделать вывод о наиболее вероятном характере будущих показателей деятельности организации);</a:t>
            </a:r>
          </a:p>
          <a:p>
            <a:pPr marL="0" indent="0" algn="just">
              <a:buNone/>
            </a:pPr>
            <a:r>
              <a:rPr lang="ru-RU" sz="2000" dirty="0" smtClean="0"/>
              <a:t>в</a:t>
            </a:r>
            <a:r>
              <a:rPr lang="ru-RU" sz="2000" dirty="0"/>
              <a:t>) финансовую информацию, включая годовую и промежуточную (в случае необходимости) </a:t>
            </a:r>
            <a:r>
              <a:rPr lang="ru-RU" sz="2000" i="1" u="sng" dirty="0"/>
              <a:t>финансовую (бухгалтерскую) отчетность организации, ведущей бизнес</a:t>
            </a:r>
            <a:r>
              <a:rPr lang="ru-RU" sz="2000" dirty="0"/>
              <a:t>, информацию о результатах финансово-хозяйственной деятельности за репрезентативный период;</a:t>
            </a:r>
          </a:p>
          <a:p>
            <a:pPr marL="0" indent="0">
              <a:buNone/>
            </a:pPr>
            <a:endParaRPr lang="ru-RU" sz="2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6359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1340768"/>
            <a:ext cx="6798734" cy="497439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Понятия и определения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2492896"/>
            <a:ext cx="7344816" cy="2520280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b="1" dirty="0"/>
              <a:t>Финансы организаций (предприятий) </a:t>
            </a:r>
            <a:r>
              <a:rPr lang="ru-RU" dirty="0"/>
              <a:t>- совокупность денежных отношений, опосредующих экономические отношения, связанные с организацией производства и реализацией продукции, выполнением работ, оказанием услуг, формированием финансовых ресурсов, осуществлением инвестиционной деятельности.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4626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6867" y="1196752"/>
            <a:ext cx="6798734" cy="569447"/>
          </a:xfrm>
        </p:spPr>
        <p:txBody>
          <a:bodyPr>
            <a:normAutofit fontScale="90000"/>
          </a:bodyPr>
          <a:lstStyle/>
          <a:p>
            <a:r>
              <a:rPr lang="ru-RU" dirty="0"/>
              <a:t>Понятия и определения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76864" y="2348879"/>
            <a:ext cx="7211559" cy="3891054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ru-RU" dirty="0"/>
              <a:t>В статье 3 Федерального закона "О бухгалтерском учете" от 06.12.2011 N 402-ФЗ  дано </a:t>
            </a:r>
            <a:r>
              <a:rPr lang="ru-RU" b="1" dirty="0"/>
              <a:t>определение бухгалтерской (финансовой) отчетности </a:t>
            </a:r>
            <a:r>
              <a:rPr lang="ru-RU" dirty="0"/>
              <a:t>– это «информация о финансовом положении экономического субъекта на отчетную дату, финансовом результате его деятельности и движении денежных средств за отчетный период, систематизированная в соответствии с требованиями, установленными настоящим Федеральным законом».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В </a:t>
            </a:r>
            <a:r>
              <a:rPr lang="ru-RU" dirty="0"/>
              <a:t>соответствии с п. 4 Положения по бухгалтерскому учету «Бухгалтерская отчетность организации» (ПБУ 4/99), утвержденного Приказом Министерства финансов Российской Федерации от 06.07.99 №43н  </a:t>
            </a:r>
            <a:r>
              <a:rPr lang="ru-RU" b="1" dirty="0"/>
              <a:t>под бухгалтерской отчетностью понимается</a:t>
            </a:r>
            <a:r>
              <a:rPr lang="ru-RU" dirty="0"/>
              <a:t> единая система данных об имущественном и финансовом положении организации и о результатах ее хозяйственной деятельности, составляемая на основе данных бухгалтерского учета по установленным формам.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7430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764704"/>
            <a:ext cx="6798734" cy="569447"/>
          </a:xfrm>
        </p:spPr>
        <p:txBody>
          <a:bodyPr>
            <a:normAutofit fontScale="90000"/>
          </a:bodyPr>
          <a:lstStyle/>
          <a:p>
            <a:r>
              <a:rPr lang="ru-RU" dirty="0"/>
              <a:t>Функции финансов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45920" y="1556792"/>
            <a:ext cx="7211559" cy="3679025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dirty="0"/>
              <a:t>Финансы предприятий выполняют три основные функции, тесно взаимодействующие между собой: </a:t>
            </a:r>
            <a:endParaRPr lang="ru-RU" dirty="0" smtClean="0"/>
          </a:p>
          <a:p>
            <a:pPr marL="0" indent="0" algn="just">
              <a:buNone/>
            </a:pPr>
            <a:endParaRPr lang="ru-RU" dirty="0"/>
          </a:p>
          <a:p>
            <a:pPr marL="0" indent="0" algn="just">
              <a:buNone/>
            </a:pPr>
            <a:r>
              <a:rPr lang="ru-RU" dirty="0" smtClean="0"/>
              <a:t>1. Функция </a:t>
            </a:r>
            <a:r>
              <a:rPr lang="ru-RU" dirty="0"/>
              <a:t>формирования капитала и доходов организации (предприятия); </a:t>
            </a:r>
            <a:endParaRPr lang="ru-RU" dirty="0" smtClean="0"/>
          </a:p>
          <a:p>
            <a:pPr marL="0" indent="0" algn="just">
              <a:buNone/>
            </a:pPr>
            <a:endParaRPr lang="ru-RU" dirty="0"/>
          </a:p>
          <a:p>
            <a:pPr marL="0" indent="0" algn="just">
              <a:buNone/>
            </a:pPr>
            <a:r>
              <a:rPr lang="ru-RU" dirty="0" smtClean="0"/>
              <a:t>2. Функция </a:t>
            </a:r>
            <a:r>
              <a:rPr lang="ru-RU" dirty="0"/>
              <a:t>распределения и использования доходов; </a:t>
            </a:r>
            <a:endParaRPr lang="ru-RU" dirty="0" smtClean="0"/>
          </a:p>
          <a:p>
            <a:pPr marL="0" indent="0" algn="just">
              <a:buNone/>
            </a:pPr>
            <a:endParaRPr lang="ru-RU" dirty="0"/>
          </a:p>
          <a:p>
            <a:pPr marL="0" indent="0" algn="just">
              <a:buNone/>
            </a:pPr>
            <a:r>
              <a:rPr lang="ru-RU" dirty="0" smtClean="0"/>
              <a:t>3. Контрольная </a:t>
            </a:r>
            <a:r>
              <a:rPr lang="ru-RU" dirty="0"/>
              <a:t>функция (</a:t>
            </a:r>
            <a:r>
              <a:rPr lang="ru-RU" b="1" dirty="0"/>
              <a:t>по сути финансовый анализ</a:t>
            </a:r>
            <a:r>
              <a:rPr lang="ru-RU" dirty="0"/>
              <a:t>).</a:t>
            </a:r>
          </a:p>
          <a:p>
            <a:pPr marL="0" indent="0" algn="just"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9093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1" y="1268760"/>
            <a:ext cx="6798734" cy="569447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Цель финансового анализа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53219" y="2421208"/>
            <a:ext cx="7211559" cy="367902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/>
              <a:t>Балабанова Т.И. формулирует основную </a:t>
            </a:r>
            <a:r>
              <a:rPr lang="ru-RU" b="1" dirty="0"/>
              <a:t>цель финансового анализа</a:t>
            </a:r>
            <a:r>
              <a:rPr lang="ru-RU" dirty="0"/>
              <a:t> как получение небольшого числа </a:t>
            </a:r>
            <a:r>
              <a:rPr lang="ru-RU" b="1" dirty="0"/>
              <a:t>ключевых параметров</a:t>
            </a:r>
            <a:r>
              <a:rPr lang="ru-RU" dirty="0"/>
              <a:t>, дающих объективную картину финансового состояния предприятия, его прибылей и убытков, изменений в структуре активов и пассивов. Финансовый анализ позволяет выявить наиболее рациональные направления распределения материальных, трудовых и финансовых ресурсов.</a:t>
            </a:r>
          </a:p>
          <a:p>
            <a:pPr marL="0" indent="0" algn="just"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3182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8</a:t>
            </a:fld>
            <a:endParaRPr lang="ru-RU"/>
          </a:p>
        </p:txBody>
      </p:sp>
      <p:pic>
        <p:nvPicPr>
          <p:cNvPr id="5" name="Объект 4" descr="https://im0-tub-ru.yandex.net/i?id=743b6ae3757ed596078fdb2261530239-l&amp;n=1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6338" y="1479817"/>
            <a:ext cx="6799262" cy="388407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60239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1" y="836713"/>
            <a:ext cx="6798734" cy="936104"/>
          </a:xfrm>
        </p:spPr>
        <p:txBody>
          <a:bodyPr>
            <a:normAutofit/>
          </a:bodyPr>
          <a:lstStyle/>
          <a:p>
            <a:r>
              <a:rPr lang="ru-RU" sz="2000" dirty="0"/>
              <a:t>Козырь Ю.В.  </a:t>
            </a:r>
            <a:r>
              <a:rPr lang="ru-RU" sz="2000" dirty="0" smtClean="0"/>
              <a:t>Управление </a:t>
            </a:r>
            <a:r>
              <a:rPr lang="ru-RU" sz="2000" dirty="0"/>
              <a:t>стоимостью предприятия</a:t>
            </a:r>
            <a:r>
              <a:rPr lang="ru-RU" sz="2000" dirty="0" smtClean="0"/>
              <a:t>.</a:t>
            </a: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53218" y="1772818"/>
            <a:ext cx="7211559" cy="4327416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sz="2800" dirty="0"/>
              <a:t>«Во многих отчетах по оценке бизнеса часто наблюдается не­стыковка: наличие качественного финансового анализа компании в первой части отчета и практически полное неиспользование его результатов собственно в процедуре оценки стоимости</a:t>
            </a:r>
            <a:r>
              <a:rPr lang="ru-RU" sz="2800" dirty="0" smtClean="0"/>
              <a:t>...         В </a:t>
            </a:r>
            <a:r>
              <a:rPr lang="ru-RU" sz="2800" dirty="0"/>
              <a:t>такой ситуации единственным аргументом необходимости наличия в отчете по оценке раздела финансового анализа при дальнейшем его неиспользовании в оценке может служить стремление оценщика полнее описать объект </a:t>
            </a:r>
            <a:r>
              <a:rPr lang="ru-RU" sz="2800" dirty="0" smtClean="0"/>
              <a:t> оценки…    Однако </a:t>
            </a:r>
            <a:r>
              <a:rPr lang="ru-RU" sz="2800" dirty="0"/>
              <a:t>у многих возникает справедливое ощущение досады в связи с неадекватной расстановкой акцентов: полный финансовый анализ занимает слишком много места в отчетах по оценке стоимости, для его подготовки требуется много времени и слишком мало он затем используется (многие считают, что его наличие обусловлено лишь стремлением оценщика «</a:t>
            </a:r>
            <a:r>
              <a:rPr lang="ru-RU" sz="2800" b="1" dirty="0"/>
              <a:t>запудрить мозги заказчику</a:t>
            </a:r>
            <a:r>
              <a:rPr lang="ru-RU" sz="2800" dirty="0"/>
              <a:t>»».</a:t>
            </a:r>
          </a:p>
          <a:p>
            <a:pPr marL="0" indent="0" algn="just"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9749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AB946B"/>
      </a:accent1>
      <a:accent2>
        <a:srgbClr val="C04F32"/>
      </a:accent2>
      <a:accent3>
        <a:srgbClr val="DD8C3C"/>
      </a:accent3>
      <a:accent4>
        <a:srgbClr val="8E684C"/>
      </a:accent4>
      <a:accent5>
        <a:srgbClr val="CBAF62"/>
      </a:accent5>
      <a:accent6>
        <a:srgbClr val="803348"/>
      </a:accent6>
      <a:hlink>
        <a:srgbClr val="86724D"/>
      </a:hlink>
      <a:folHlink>
        <a:srgbClr val="B99E84"/>
      </a:folHlink>
    </a:clrScheme>
    <a:fontScheme name="Натуральные материалы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A2BEDC8B-F191-493B-BA33-0F4F800A89D3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2370</TotalTime>
  <Words>2358</Words>
  <Application>Microsoft Office PowerPoint</Application>
  <PresentationFormat>Экран (4:3)</PresentationFormat>
  <Paragraphs>273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9" baseType="lpstr">
      <vt:lpstr>Arial</vt:lpstr>
      <vt:lpstr>Calibri</vt:lpstr>
      <vt:lpstr>Garamond</vt:lpstr>
      <vt:lpstr>Times New Roman</vt:lpstr>
      <vt:lpstr>Натуральные материалы</vt:lpstr>
      <vt:lpstr>       ФОРУМ ОЦЕНЩИКОВ И ЭКСПЕРТОВ</vt:lpstr>
      <vt:lpstr>ФСО-8 п.7.</vt:lpstr>
      <vt:lpstr>ФСО-8 п.7.</vt:lpstr>
      <vt:lpstr>Понятия и определения</vt:lpstr>
      <vt:lpstr>Понятия и определения</vt:lpstr>
      <vt:lpstr>Функции финансов</vt:lpstr>
      <vt:lpstr>Цель финансового анализа</vt:lpstr>
      <vt:lpstr>Презентация PowerPoint</vt:lpstr>
      <vt:lpstr>Козырь Ю.В.  Управление стоимостью предприятия.</vt:lpstr>
      <vt:lpstr>Презентация PowerPoint</vt:lpstr>
      <vt:lpstr>Презентация PowerPoint</vt:lpstr>
      <vt:lpstr>  Характеристика основных интересов различных групп пользователей информации, полученной в ходе оценки  финансового состояния организации  </vt:lpstr>
      <vt:lpstr>  Характеристика основных интересов различных групп пользователей информации, полученной в ходе оценки  финансового состояния организации  </vt:lpstr>
      <vt:lpstr>  Характеристика основных интересов различных групп пользователей информации, полученной в ходе оценки  финансового состояния организации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Е.В. Конвисарова А.А. Семенова Владивостокский государственный университет экономики и сервиса Владивосток. Россия Особенности методического инструментария анализа финансового состояния субъектов малого бизнес</vt:lpstr>
      <vt:lpstr>Е.В. Конвисарова А.А. Семенова Владивостокский государственный университет экономики и сервиса Владивосток. Россия Особенности методического инструментария анализа финансового состояния субъектов малого бизнеса </vt:lpstr>
      <vt:lpstr>Контроль параметров, полученных при АФХД, позволяющих обосновать построение денежных потоков в доходном подходе. (В.Е. Мочулаев, канд. экон. наук, доцент, член-корр. РАЕН, Институт повышения квалификации «Конверсия — Высшая школа бизнеса», АНАЛИЗ И ПРОГНОЗИРОВАНИЕ КЛЮЧЕВЫХ ПОКАЗАТЕЛЕЙ ДЕНЕЖНЫХ ПОТОКОВ ПРИ ОЦЕНКЕ РЫНОЧНОЙ СТОИМОСТИ ДЕЙСТВУЮЩЕГО ПРЕДПРИЯТИЯ ДОХОДНЫМ подходом )</vt:lpstr>
      <vt:lpstr>Контроль параметров, полученных при АФХД, используемых в дальнейшем при  реализации затратного и сравнительного подходов: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ФГБОУ ВО «Российский экономический университет им. Г.В. Плеханова»</dc:title>
  <dc:creator>Николай</dc:creator>
  <cp:lastModifiedBy>Nikolay Korolkov</cp:lastModifiedBy>
  <cp:revision>153</cp:revision>
  <dcterms:created xsi:type="dcterms:W3CDTF">2018-05-12T06:27:34Z</dcterms:created>
  <dcterms:modified xsi:type="dcterms:W3CDTF">2018-11-09T07:41:29Z</dcterms:modified>
</cp:coreProperties>
</file>