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65" r:id="rId6"/>
    <p:sldId id="275" r:id="rId7"/>
    <p:sldId id="266" r:id="rId8"/>
    <p:sldId id="268" r:id="rId9"/>
    <p:sldId id="277" r:id="rId10"/>
    <p:sldId id="276" r:id="rId11"/>
    <p:sldId id="267" r:id="rId12"/>
    <p:sldId id="278" r:id="rId13"/>
    <p:sldId id="279" r:id="rId14"/>
    <p:sldId id="280" r:id="rId15"/>
    <p:sldId id="274" r:id="rId16"/>
  </p:sldIdLst>
  <p:sldSz cx="12188825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06" autoAdjust="0"/>
  </p:normalViewPr>
  <p:slideViewPr>
    <p:cSldViewPr>
      <p:cViewPr varScale="1">
        <p:scale>
          <a:sx n="118" d="100"/>
          <a:sy n="118" d="100"/>
        </p:scale>
        <p:origin x="-198" y="-90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072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Конкурентная</c:v>
                </c:pt>
              </c:strCache>
            </c:strRef>
          </c:tx>
          <c:spPr>
            <a:solidFill>
              <a:srgbClr val="00AEEF"/>
            </a:solidFill>
            <a:ln w="25406">
              <a:noFill/>
            </a:ln>
          </c:spPr>
          <c:cat>
            <c:strRef>
              <c:f>Sheet1!$A$2:$A$6</c:f>
              <c:strCache>
                <c:ptCount val="5"/>
                <c:pt idx="0">
                  <c:v>Цитируемость</c:v>
                </c:pt>
                <c:pt idx="1">
                  <c:v>Точность прогноза</c:v>
                </c:pt>
                <c:pt idx="2">
                  <c:v>Анализ тренда</c:v>
                </c:pt>
                <c:pt idx="3">
                  <c:v>Обсуждение методик</c:v>
                </c:pt>
                <c:pt idx="4">
                  <c:v>Цифры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</c:v>
                </c:pt>
                <c:pt idx="1">
                  <c:v>5</c:v>
                </c:pt>
                <c:pt idx="2">
                  <c:v>8</c:v>
                </c:pt>
                <c:pt idx="3">
                  <c:v>8</c:v>
                </c:pt>
                <c:pt idx="4">
                  <c:v>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Локальная</c:v>
                </c:pt>
              </c:strCache>
            </c:strRef>
          </c:tx>
          <c:spPr>
            <a:solidFill>
              <a:srgbClr val="EA428A"/>
            </a:solidFill>
            <a:ln w="25406">
              <a:noFill/>
            </a:ln>
          </c:spPr>
          <c:cat>
            <c:strRef>
              <c:f>Sheet1!$A$2:$A$6</c:f>
              <c:strCache>
                <c:ptCount val="5"/>
                <c:pt idx="0">
                  <c:v>Цитируемость</c:v>
                </c:pt>
                <c:pt idx="1">
                  <c:v>Точность прогноза</c:v>
                </c:pt>
                <c:pt idx="2">
                  <c:v>Анализ тренда</c:v>
                </c:pt>
                <c:pt idx="3">
                  <c:v>Обсуждение методик</c:v>
                </c:pt>
                <c:pt idx="4">
                  <c:v>Цифры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5</c:v>
                </c:pt>
                <c:pt idx="1">
                  <c:v>5</c:v>
                </c:pt>
                <c:pt idx="2">
                  <c:v>8</c:v>
                </c:pt>
                <c:pt idx="3">
                  <c:v>8</c:v>
                </c:pt>
                <c:pt idx="4">
                  <c:v>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Внутренняя</c:v>
                </c:pt>
              </c:strCache>
            </c:strRef>
          </c:tx>
          <c:spPr>
            <a:ln w="28582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Sheet1!$A$2:$A$6</c:f>
              <c:strCache>
                <c:ptCount val="5"/>
                <c:pt idx="0">
                  <c:v>Цитируемость</c:v>
                </c:pt>
                <c:pt idx="1">
                  <c:v>Точность прогноза</c:v>
                </c:pt>
                <c:pt idx="2">
                  <c:v>Анализ тренда</c:v>
                </c:pt>
                <c:pt idx="3">
                  <c:v>Обсуждение методик</c:v>
                </c:pt>
                <c:pt idx="4">
                  <c:v>Цифры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1</c:v>
                </c:pt>
                <c:pt idx="1">
                  <c:v>8</c:v>
                </c:pt>
                <c:pt idx="2">
                  <c:v>5</c:v>
                </c:pt>
                <c:pt idx="3">
                  <c:v>1</c:v>
                </c:pt>
                <c:pt idx="4">
                  <c:v>10</c:v>
                </c:pt>
              </c:numCache>
            </c:numRef>
          </c:val>
        </c:ser>
        <c:gapWidth val="75"/>
        <c:axId val="130693376"/>
        <c:axId val="136652672"/>
      </c:barChart>
      <c:catAx>
        <c:axId val="1306933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7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ru-RU" sz="1197" b="0" i="0" u="none" strike="noStrike" kern="1200" baseline="0" noProof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6652672"/>
        <c:crosses val="autoZero"/>
        <c:auto val="1"/>
        <c:lblAlgn val="ctr"/>
        <c:lblOffset val="100"/>
      </c:catAx>
      <c:valAx>
        <c:axId val="136652672"/>
        <c:scaling>
          <c:orientation val="minMax"/>
        </c:scaling>
        <c:axPos val="l"/>
        <c:majorGridlines>
          <c:spPr>
            <a:ln w="9527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ln w="9527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lang="ru-RU" sz="1197" b="0" i="0" u="none" strike="noStrike" kern="1200" baseline="0" noProof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0693376"/>
        <c:crosses val="autoZero"/>
        <c:crossBetween val="between"/>
      </c:valAx>
      <c:spPr>
        <a:noFill/>
        <a:ln w="25406">
          <a:noFill/>
        </a:ln>
      </c:spPr>
    </c:plotArea>
    <c:legend>
      <c:legendPos val="r"/>
      <c:layout/>
      <c:spPr>
        <a:noFill/>
        <a:ln w="25406">
          <a:noFill/>
        </a:ln>
      </c:spPr>
      <c:txPr>
        <a:bodyPr rot="0" spcFirstLastPara="1" vertOverflow="ellipsis" vert="horz" wrap="square" anchor="ctr" anchorCtr="1"/>
        <a:lstStyle/>
        <a:p>
          <a:pPr>
            <a:defRPr lang="ru-RU" sz="1197" b="0" i="0" u="none" strike="noStrike" kern="1200" baseline="0" noProof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060F7B-9920-4F24-BE71-F0E4E3B7B934}" type="doc">
      <dgm:prSet loTypeId="urn:microsoft.com/office/officeart/2005/8/layout/radial6" loCatId="cycle" qsTypeId="urn:microsoft.com/office/officeart/2005/8/quickstyle/simple1" qsCatId="simple" csTypeId="urn:microsoft.com/office/officeart/2005/8/colors/accent1_1" csCatId="accent1" phldr="1"/>
      <dgm:spPr/>
      <dgm:t>
        <a:bodyPr rtlCol="0"/>
        <a:lstStyle/>
        <a:p>
          <a:pPr rtl="0"/>
          <a:endParaRPr lang="en-US"/>
        </a:p>
      </dgm:t>
    </dgm:pt>
    <dgm:pt modelId="{AA38CBC9-AC6B-457D-9F63-4D1AB8E7793E}">
      <dgm:prSet phldrT="[Text]"/>
      <dgm:spPr/>
      <dgm:t>
        <a:bodyPr rtlCol="0"/>
        <a:lstStyle/>
        <a:p>
          <a:pPr rtl="0"/>
          <a:r>
            <a:rPr lang="ru-RU" noProof="0" dirty="0" smtClean="0"/>
            <a:t>Инвестор</a:t>
          </a:r>
        </a:p>
        <a:p>
          <a:pPr rtl="0"/>
          <a:r>
            <a:rPr lang="ru-RU" noProof="0" dirty="0" smtClean="0"/>
            <a:t>Девелопер</a:t>
          </a:r>
          <a:endParaRPr lang="ru-RU" noProof="0" dirty="0"/>
        </a:p>
      </dgm:t>
      <dgm:extLst>
        <a:ext uri="{E40237B7-FDA0-4F09-8148-C483321AD2D9}"/>
      </dgm:extLst>
    </dgm:pt>
    <dgm:pt modelId="{02DFC051-974F-4AF1-85DB-FFF5F1CCD57A}" type="parTrans" cxnId="{F68BA8B4-E5E5-4A12-9338-5CF5693ADCA2}">
      <dgm:prSet/>
      <dgm:spPr/>
      <dgm:t>
        <a:bodyPr rtlCol="0"/>
        <a:lstStyle/>
        <a:p>
          <a:pPr rtl="0"/>
          <a:endParaRPr lang="ru-RU" noProof="0" dirty="0"/>
        </a:p>
      </dgm:t>
    </dgm:pt>
    <dgm:pt modelId="{7ACF197E-8A7D-4D14-A941-EE15BE87306C}" type="sibTrans" cxnId="{F68BA8B4-E5E5-4A12-9338-5CF5693ADCA2}">
      <dgm:prSet/>
      <dgm:spPr/>
      <dgm:t>
        <a:bodyPr rtlCol="0"/>
        <a:lstStyle/>
        <a:p>
          <a:pPr rtl="0"/>
          <a:endParaRPr lang="ru-RU" noProof="0" dirty="0"/>
        </a:p>
      </dgm:t>
    </dgm:pt>
    <dgm:pt modelId="{50789F86-D3CE-4C0B-B830-60161BD38E85}">
      <dgm:prSet phldrT="[Text]"/>
      <dgm:spPr/>
      <dgm:t>
        <a:bodyPr rtlCol="0"/>
        <a:lstStyle/>
        <a:p>
          <a:pPr rtl="0"/>
          <a:r>
            <a:rPr lang="ru-RU" noProof="0" dirty="0" smtClean="0"/>
            <a:t>Генплан</a:t>
          </a:r>
          <a:endParaRPr lang="ru-RU" noProof="0" dirty="0"/>
        </a:p>
      </dgm:t>
      <dgm:extLst>
        <a:ext uri="{E40237B7-FDA0-4F09-8148-C483321AD2D9}"/>
      </dgm:extLst>
    </dgm:pt>
    <dgm:pt modelId="{6D6B568F-9C4B-44DB-A886-035491FEC9C2}" type="parTrans" cxnId="{1593062C-A63F-4042-94C9-FF0880BD82E8}">
      <dgm:prSet/>
      <dgm:spPr/>
      <dgm:t>
        <a:bodyPr rtlCol="0"/>
        <a:lstStyle/>
        <a:p>
          <a:pPr rtl="0"/>
          <a:endParaRPr lang="ru-RU" noProof="0" dirty="0"/>
        </a:p>
      </dgm:t>
    </dgm:pt>
    <dgm:pt modelId="{775D1C29-7B88-46A3-9FAD-95EFDC006E81}" type="sibTrans" cxnId="{1593062C-A63F-4042-94C9-FF0880BD82E8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87E6D3C0-9C36-4C9B-9EE4-FCB2F172CF62}">
      <dgm:prSet phldrT="[Text]"/>
      <dgm:spPr/>
      <dgm:t>
        <a:bodyPr rtlCol="0"/>
        <a:lstStyle/>
        <a:p>
          <a:pPr rtl="0"/>
          <a:r>
            <a:rPr lang="ru-RU" noProof="0" dirty="0" smtClean="0"/>
            <a:t>Класс</a:t>
          </a:r>
          <a:endParaRPr lang="ru-RU" noProof="0" dirty="0"/>
        </a:p>
      </dgm:t>
      <dgm:extLst>
        <a:ext uri="{E40237B7-FDA0-4F09-8148-C483321AD2D9}"/>
      </dgm:extLst>
    </dgm:pt>
    <dgm:pt modelId="{1916856A-C084-48E2-AF18-70269AD79DF2}" type="parTrans" cxnId="{EB3E6C57-F560-450F-B619-F6F67905927D}">
      <dgm:prSet/>
      <dgm:spPr/>
      <dgm:t>
        <a:bodyPr rtlCol="0"/>
        <a:lstStyle/>
        <a:p>
          <a:pPr rtl="0"/>
          <a:endParaRPr lang="ru-RU" noProof="0" dirty="0"/>
        </a:p>
      </dgm:t>
    </dgm:pt>
    <dgm:pt modelId="{5C1F42F6-070E-4EBA-8EBC-C32D27C49363}" type="sibTrans" cxnId="{EB3E6C57-F560-450F-B619-F6F67905927D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20EB584B-A7B7-43D9-BF6A-2C9338C05B4D}">
      <dgm:prSet phldrT="[Text]"/>
      <dgm:spPr/>
      <dgm:t>
        <a:bodyPr rtlCol="0"/>
        <a:lstStyle/>
        <a:p>
          <a:pPr rtl="0"/>
          <a:r>
            <a:rPr lang="ru-RU" noProof="0" dirty="0" smtClean="0"/>
            <a:t>Кластер развития</a:t>
          </a:r>
          <a:endParaRPr lang="ru-RU" noProof="0" dirty="0"/>
        </a:p>
      </dgm:t>
      <dgm:extLst>
        <a:ext uri="{E40237B7-FDA0-4F09-8148-C483321AD2D9}"/>
      </dgm:extLst>
    </dgm:pt>
    <dgm:pt modelId="{6E0D28F6-A05C-413F-A991-03D9F094F998}" type="parTrans" cxnId="{FBE6BCEA-0F85-486D-B532-D55CCA25A01D}">
      <dgm:prSet/>
      <dgm:spPr/>
      <dgm:t>
        <a:bodyPr rtlCol="0"/>
        <a:lstStyle/>
        <a:p>
          <a:pPr rtl="0"/>
          <a:endParaRPr lang="ru-RU" noProof="0" dirty="0"/>
        </a:p>
      </dgm:t>
    </dgm:pt>
    <dgm:pt modelId="{B04B74A7-039D-46F2-A30E-0D07E04CAE1A}" type="sibTrans" cxnId="{FBE6BCEA-0F85-486D-B532-D55CCA25A01D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7E2B8B4E-293F-43EE-AB7D-6598814ECB3C}">
      <dgm:prSet phldrT="[Text]"/>
      <dgm:spPr/>
      <dgm:t>
        <a:bodyPr rtlCol="0"/>
        <a:lstStyle/>
        <a:p>
          <a:pPr rtl="0"/>
          <a:r>
            <a:rPr lang="ru-RU" noProof="0" dirty="0" smtClean="0"/>
            <a:t>Прогноз</a:t>
          </a:r>
          <a:endParaRPr lang="ru-RU" noProof="0" dirty="0"/>
        </a:p>
      </dgm:t>
      <dgm:extLst>
        <a:ext uri="{E40237B7-FDA0-4F09-8148-C483321AD2D9}"/>
      </dgm:extLst>
    </dgm:pt>
    <dgm:pt modelId="{C9A52CF1-B2E8-4848-8964-6633294F16CC}" type="parTrans" cxnId="{18D120E8-5826-42E7-A890-F4AFB63D3D78}">
      <dgm:prSet/>
      <dgm:spPr/>
      <dgm:t>
        <a:bodyPr rtlCol="0"/>
        <a:lstStyle/>
        <a:p>
          <a:pPr rtl="0"/>
          <a:endParaRPr lang="ru-RU" noProof="0" dirty="0"/>
        </a:p>
      </dgm:t>
    </dgm:pt>
    <dgm:pt modelId="{03860152-2A6F-476F-91FD-CBA9D7B26338}" type="sibTrans" cxnId="{18D120E8-5826-42E7-A890-F4AFB63D3D78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B0C37B97-914B-49F2-84E5-94B39EF2352F}" type="pres">
      <dgm:prSet presAssocID="{B8060F7B-9920-4F24-BE71-F0E4E3B7B93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D2BB9C9C-582A-4226-99A2-A6A4B7AD887A}" type="pres">
      <dgm:prSet presAssocID="{AA38CBC9-AC6B-457D-9F63-4D1AB8E7793E}" presName="centerShape" presStyleLbl="node0" presStyleIdx="0" presStyleCnt="1" custScaleX="133112" custScaleY="133115" custLinFactNeighborX="-1104" custLinFactNeighborY="953"/>
      <dgm:spPr/>
      <dgm:t>
        <a:bodyPr rtlCol="0"/>
        <a:lstStyle/>
        <a:p>
          <a:pPr rtl="0"/>
          <a:endParaRPr lang="en-US"/>
        </a:p>
      </dgm:t>
    </dgm:pt>
    <dgm:pt modelId="{0B9D5D8D-AE9B-4E3C-8081-7E5A4C702F02}" type="pres">
      <dgm:prSet presAssocID="{50789F86-D3CE-4C0B-B830-60161BD38E85}" presName="node" presStyleLbl="node1" presStyleIdx="0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E8755371-EE00-4D9C-9546-B5D2DEB3691D}" type="pres">
      <dgm:prSet presAssocID="{50789F86-D3CE-4C0B-B830-60161BD38E85}" presName="dummy" presStyleCnt="0"/>
      <dgm:spPr/>
    </dgm:pt>
    <dgm:pt modelId="{65DE7562-7D1C-4B0F-8927-12F8E6C5F5AF}" type="pres">
      <dgm:prSet presAssocID="{775D1C29-7B88-46A3-9FAD-95EFDC006E81}" presName="sibTrans" presStyleLbl="sibTrans2D1" presStyleIdx="0" presStyleCnt="4"/>
      <dgm:spPr/>
      <dgm:t>
        <a:bodyPr rtlCol="0"/>
        <a:lstStyle/>
        <a:p>
          <a:pPr rtl="0"/>
          <a:endParaRPr lang="en-US"/>
        </a:p>
      </dgm:t>
    </dgm:pt>
    <dgm:pt modelId="{1C226D9E-C8BD-43C0-B5A7-66592C02513E}" type="pres">
      <dgm:prSet presAssocID="{87E6D3C0-9C36-4C9B-9EE4-FCB2F172CF62}" presName="node" presStyleLbl="node1" presStyleIdx="1" presStyleCnt="4" custRadScaleRad="102553" custRadScaleInc="2796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2E93314B-ED13-4B02-B199-BBF658DCCBEE}" type="pres">
      <dgm:prSet presAssocID="{87E6D3C0-9C36-4C9B-9EE4-FCB2F172CF62}" presName="dummy" presStyleCnt="0"/>
      <dgm:spPr/>
    </dgm:pt>
    <dgm:pt modelId="{22CB3940-637A-4C32-AB7F-CFAD929A59AB}" type="pres">
      <dgm:prSet presAssocID="{5C1F42F6-070E-4EBA-8EBC-C32D27C49363}" presName="sibTrans" presStyleLbl="sibTrans2D1" presStyleIdx="1" presStyleCnt="4"/>
      <dgm:spPr/>
      <dgm:t>
        <a:bodyPr rtlCol="0"/>
        <a:lstStyle/>
        <a:p>
          <a:pPr rtl="0"/>
          <a:endParaRPr lang="en-US"/>
        </a:p>
      </dgm:t>
    </dgm:pt>
    <dgm:pt modelId="{29DFD080-5F1B-4B82-A3B2-DA9D6DF3694E}" type="pres">
      <dgm:prSet presAssocID="{20EB584B-A7B7-43D9-BF6A-2C9338C05B4D}" presName="node" presStyleLbl="node1" presStyleIdx="2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3C0BB87F-E2C7-4D7C-BF8F-45EA9A4A93F1}" type="pres">
      <dgm:prSet presAssocID="{20EB584B-A7B7-43D9-BF6A-2C9338C05B4D}" presName="dummy" presStyleCnt="0"/>
      <dgm:spPr/>
    </dgm:pt>
    <dgm:pt modelId="{53B5DF5F-8B8B-41EF-8531-276CBECDCAB4}" type="pres">
      <dgm:prSet presAssocID="{B04B74A7-039D-46F2-A30E-0D07E04CAE1A}" presName="sibTrans" presStyleLbl="sibTrans2D1" presStyleIdx="2" presStyleCnt="4"/>
      <dgm:spPr/>
      <dgm:t>
        <a:bodyPr rtlCol="0"/>
        <a:lstStyle/>
        <a:p>
          <a:pPr rtl="0"/>
          <a:endParaRPr lang="en-US"/>
        </a:p>
      </dgm:t>
    </dgm:pt>
    <dgm:pt modelId="{B3F8C3C3-65FB-486F-82C0-A8478B7022B9}" type="pres">
      <dgm:prSet presAssocID="{7E2B8B4E-293F-43EE-AB7D-6598814ECB3C}" presName="node" presStyleLbl="node1" presStyleIdx="3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655FDCB9-5F59-4F26-9EF0-749F42DEA7F0}" type="pres">
      <dgm:prSet presAssocID="{7E2B8B4E-293F-43EE-AB7D-6598814ECB3C}" presName="dummy" presStyleCnt="0"/>
      <dgm:spPr/>
    </dgm:pt>
    <dgm:pt modelId="{FADEA337-AD34-4422-B53A-01423AF1AC8F}" type="pres">
      <dgm:prSet presAssocID="{03860152-2A6F-476F-91FD-CBA9D7B26338}" presName="sibTrans" presStyleLbl="sibTrans2D1" presStyleIdx="3" presStyleCnt="4"/>
      <dgm:spPr/>
      <dgm:t>
        <a:bodyPr rtlCol="0"/>
        <a:lstStyle/>
        <a:p>
          <a:pPr rtl="0"/>
          <a:endParaRPr lang="en-US"/>
        </a:p>
      </dgm:t>
    </dgm:pt>
  </dgm:ptLst>
  <dgm:cxnLst>
    <dgm:cxn modelId="{FDCFB46A-1591-4CB3-B69A-88831E6DF8D6}" type="presOf" srcId="{AA38CBC9-AC6B-457D-9F63-4D1AB8E7793E}" destId="{D2BB9C9C-582A-4226-99A2-A6A4B7AD887A}" srcOrd="0" destOrd="0" presId="urn:microsoft.com/office/officeart/2005/8/layout/radial6"/>
    <dgm:cxn modelId="{15DDAEE0-6F85-47DA-AB2E-7584A27A664F}" type="presOf" srcId="{50789F86-D3CE-4C0B-B830-60161BD38E85}" destId="{0B9D5D8D-AE9B-4E3C-8081-7E5A4C702F02}" srcOrd="0" destOrd="0" presId="urn:microsoft.com/office/officeart/2005/8/layout/radial6"/>
    <dgm:cxn modelId="{CB92373E-50BA-4CD6-9E46-EA4F70B1C7D4}" type="presOf" srcId="{B04B74A7-039D-46F2-A30E-0D07E04CAE1A}" destId="{53B5DF5F-8B8B-41EF-8531-276CBECDCAB4}" srcOrd="0" destOrd="0" presId="urn:microsoft.com/office/officeart/2005/8/layout/radial6"/>
    <dgm:cxn modelId="{1593062C-A63F-4042-94C9-FF0880BD82E8}" srcId="{AA38CBC9-AC6B-457D-9F63-4D1AB8E7793E}" destId="{50789F86-D3CE-4C0B-B830-60161BD38E85}" srcOrd="0" destOrd="0" parTransId="{6D6B568F-9C4B-44DB-A886-035491FEC9C2}" sibTransId="{775D1C29-7B88-46A3-9FAD-95EFDC006E81}"/>
    <dgm:cxn modelId="{2B0A7BD3-72FF-4105-876F-BE667E3FACDC}" type="presOf" srcId="{03860152-2A6F-476F-91FD-CBA9D7B26338}" destId="{FADEA337-AD34-4422-B53A-01423AF1AC8F}" srcOrd="0" destOrd="0" presId="urn:microsoft.com/office/officeart/2005/8/layout/radial6"/>
    <dgm:cxn modelId="{EB3E6C57-F560-450F-B619-F6F67905927D}" srcId="{AA38CBC9-AC6B-457D-9F63-4D1AB8E7793E}" destId="{87E6D3C0-9C36-4C9B-9EE4-FCB2F172CF62}" srcOrd="1" destOrd="0" parTransId="{1916856A-C084-48E2-AF18-70269AD79DF2}" sibTransId="{5C1F42F6-070E-4EBA-8EBC-C32D27C49363}"/>
    <dgm:cxn modelId="{F68BA8B4-E5E5-4A12-9338-5CF5693ADCA2}" srcId="{B8060F7B-9920-4F24-BE71-F0E4E3B7B934}" destId="{AA38CBC9-AC6B-457D-9F63-4D1AB8E7793E}" srcOrd="0" destOrd="0" parTransId="{02DFC051-974F-4AF1-85DB-FFF5F1CCD57A}" sibTransId="{7ACF197E-8A7D-4D14-A941-EE15BE87306C}"/>
    <dgm:cxn modelId="{FBE6BCEA-0F85-486D-B532-D55CCA25A01D}" srcId="{AA38CBC9-AC6B-457D-9F63-4D1AB8E7793E}" destId="{20EB584B-A7B7-43D9-BF6A-2C9338C05B4D}" srcOrd="2" destOrd="0" parTransId="{6E0D28F6-A05C-413F-A991-03D9F094F998}" sibTransId="{B04B74A7-039D-46F2-A30E-0D07E04CAE1A}"/>
    <dgm:cxn modelId="{04FB39EF-734D-47D1-879B-0FD253C2CC37}" type="presOf" srcId="{5C1F42F6-070E-4EBA-8EBC-C32D27C49363}" destId="{22CB3940-637A-4C32-AB7F-CFAD929A59AB}" srcOrd="0" destOrd="0" presId="urn:microsoft.com/office/officeart/2005/8/layout/radial6"/>
    <dgm:cxn modelId="{18D120E8-5826-42E7-A890-F4AFB63D3D78}" srcId="{AA38CBC9-AC6B-457D-9F63-4D1AB8E7793E}" destId="{7E2B8B4E-293F-43EE-AB7D-6598814ECB3C}" srcOrd="3" destOrd="0" parTransId="{C9A52CF1-B2E8-4848-8964-6633294F16CC}" sibTransId="{03860152-2A6F-476F-91FD-CBA9D7B26338}"/>
    <dgm:cxn modelId="{8C8C4DEB-B639-4B61-AB99-C38D11350F4D}" type="presOf" srcId="{87E6D3C0-9C36-4C9B-9EE4-FCB2F172CF62}" destId="{1C226D9E-C8BD-43C0-B5A7-66592C02513E}" srcOrd="0" destOrd="0" presId="urn:microsoft.com/office/officeart/2005/8/layout/radial6"/>
    <dgm:cxn modelId="{5AFDDC27-11D0-41FF-87B5-DF0BD18B82B8}" type="presOf" srcId="{775D1C29-7B88-46A3-9FAD-95EFDC006E81}" destId="{65DE7562-7D1C-4B0F-8927-12F8E6C5F5AF}" srcOrd="0" destOrd="0" presId="urn:microsoft.com/office/officeart/2005/8/layout/radial6"/>
    <dgm:cxn modelId="{72FF58CA-9E15-41BF-82AA-E46562F5801F}" type="presOf" srcId="{20EB584B-A7B7-43D9-BF6A-2C9338C05B4D}" destId="{29DFD080-5F1B-4B82-A3B2-DA9D6DF3694E}" srcOrd="0" destOrd="0" presId="urn:microsoft.com/office/officeart/2005/8/layout/radial6"/>
    <dgm:cxn modelId="{9C7935CA-8031-42C3-A410-C710850291D5}" type="presOf" srcId="{7E2B8B4E-293F-43EE-AB7D-6598814ECB3C}" destId="{B3F8C3C3-65FB-486F-82C0-A8478B7022B9}" srcOrd="0" destOrd="0" presId="urn:microsoft.com/office/officeart/2005/8/layout/radial6"/>
    <dgm:cxn modelId="{DD442738-9563-4A6C-B9A8-514A9C5D7B8E}" type="presOf" srcId="{B8060F7B-9920-4F24-BE71-F0E4E3B7B934}" destId="{B0C37B97-914B-49F2-84E5-94B39EF2352F}" srcOrd="0" destOrd="0" presId="urn:microsoft.com/office/officeart/2005/8/layout/radial6"/>
    <dgm:cxn modelId="{2C040B3E-A5B6-4A71-98BB-65DE88911E5B}" type="presParOf" srcId="{B0C37B97-914B-49F2-84E5-94B39EF2352F}" destId="{D2BB9C9C-582A-4226-99A2-A6A4B7AD887A}" srcOrd="0" destOrd="0" presId="urn:microsoft.com/office/officeart/2005/8/layout/radial6"/>
    <dgm:cxn modelId="{9AD47CCB-E754-416F-AE98-FA89EB6928F6}" type="presParOf" srcId="{B0C37B97-914B-49F2-84E5-94B39EF2352F}" destId="{0B9D5D8D-AE9B-4E3C-8081-7E5A4C702F02}" srcOrd="1" destOrd="0" presId="urn:microsoft.com/office/officeart/2005/8/layout/radial6"/>
    <dgm:cxn modelId="{04403538-1EDF-4079-9262-D495D96DE9A1}" type="presParOf" srcId="{B0C37B97-914B-49F2-84E5-94B39EF2352F}" destId="{E8755371-EE00-4D9C-9546-B5D2DEB3691D}" srcOrd="2" destOrd="0" presId="urn:microsoft.com/office/officeart/2005/8/layout/radial6"/>
    <dgm:cxn modelId="{424D88AE-2992-46A1-ADC0-B47A433659E1}" type="presParOf" srcId="{B0C37B97-914B-49F2-84E5-94B39EF2352F}" destId="{65DE7562-7D1C-4B0F-8927-12F8E6C5F5AF}" srcOrd="3" destOrd="0" presId="urn:microsoft.com/office/officeart/2005/8/layout/radial6"/>
    <dgm:cxn modelId="{6097EFB6-E44B-4578-9BFD-1D8232791A03}" type="presParOf" srcId="{B0C37B97-914B-49F2-84E5-94B39EF2352F}" destId="{1C226D9E-C8BD-43C0-B5A7-66592C02513E}" srcOrd="4" destOrd="0" presId="urn:microsoft.com/office/officeart/2005/8/layout/radial6"/>
    <dgm:cxn modelId="{1B7B1A06-25C7-4A52-B938-B2A8E8CFA0C2}" type="presParOf" srcId="{B0C37B97-914B-49F2-84E5-94B39EF2352F}" destId="{2E93314B-ED13-4B02-B199-BBF658DCCBEE}" srcOrd="5" destOrd="0" presId="urn:microsoft.com/office/officeart/2005/8/layout/radial6"/>
    <dgm:cxn modelId="{26C94A41-F993-452C-A316-D540308D960E}" type="presParOf" srcId="{B0C37B97-914B-49F2-84E5-94B39EF2352F}" destId="{22CB3940-637A-4C32-AB7F-CFAD929A59AB}" srcOrd="6" destOrd="0" presId="urn:microsoft.com/office/officeart/2005/8/layout/radial6"/>
    <dgm:cxn modelId="{A9E887C1-5BFD-4C99-B80A-3814BC3DFFC1}" type="presParOf" srcId="{B0C37B97-914B-49F2-84E5-94B39EF2352F}" destId="{29DFD080-5F1B-4B82-A3B2-DA9D6DF3694E}" srcOrd="7" destOrd="0" presId="urn:microsoft.com/office/officeart/2005/8/layout/radial6"/>
    <dgm:cxn modelId="{60920B61-A2BA-4C5B-A23F-6BF445667957}" type="presParOf" srcId="{B0C37B97-914B-49F2-84E5-94B39EF2352F}" destId="{3C0BB87F-E2C7-4D7C-BF8F-45EA9A4A93F1}" srcOrd="8" destOrd="0" presId="urn:microsoft.com/office/officeart/2005/8/layout/radial6"/>
    <dgm:cxn modelId="{7D6D9D33-4802-4380-8A99-736DE3250E9D}" type="presParOf" srcId="{B0C37B97-914B-49F2-84E5-94B39EF2352F}" destId="{53B5DF5F-8B8B-41EF-8531-276CBECDCAB4}" srcOrd="9" destOrd="0" presId="urn:microsoft.com/office/officeart/2005/8/layout/radial6"/>
    <dgm:cxn modelId="{CCCE853B-CB9F-4E37-BDF9-48E1540EB581}" type="presParOf" srcId="{B0C37B97-914B-49F2-84E5-94B39EF2352F}" destId="{B3F8C3C3-65FB-486F-82C0-A8478B7022B9}" srcOrd="10" destOrd="0" presId="urn:microsoft.com/office/officeart/2005/8/layout/radial6"/>
    <dgm:cxn modelId="{74291BE3-634E-4EDD-A553-C4B0F3258BE6}" type="presParOf" srcId="{B0C37B97-914B-49F2-84E5-94B39EF2352F}" destId="{655FDCB9-5F59-4F26-9EF0-749F42DEA7F0}" srcOrd="11" destOrd="0" presId="urn:microsoft.com/office/officeart/2005/8/layout/radial6"/>
    <dgm:cxn modelId="{FEA7811D-0BF5-48B1-8B10-5B4BF0996F8A}" type="presParOf" srcId="{B0C37B97-914B-49F2-84E5-94B39EF2352F}" destId="{FADEA337-AD34-4422-B53A-01423AF1AC8F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060F7B-9920-4F24-BE71-F0E4E3B7B934}" type="doc">
      <dgm:prSet loTypeId="urn:microsoft.com/office/officeart/2005/8/layout/radial6" loCatId="cycle" qsTypeId="urn:microsoft.com/office/officeart/2005/8/quickstyle/simple1" qsCatId="simple" csTypeId="urn:microsoft.com/office/officeart/2005/8/colors/accent1_1" csCatId="accent1" phldr="1"/>
      <dgm:spPr/>
      <dgm:t>
        <a:bodyPr rtlCol="0"/>
        <a:lstStyle/>
        <a:p>
          <a:pPr rtl="0"/>
          <a:endParaRPr lang="en-US"/>
        </a:p>
      </dgm:t>
    </dgm:pt>
    <dgm:pt modelId="{AA38CBC9-AC6B-457D-9F63-4D1AB8E7793E}">
      <dgm:prSet phldrT="[Text]"/>
      <dgm:spPr/>
      <dgm:t>
        <a:bodyPr rtlCol="0"/>
        <a:lstStyle/>
        <a:p>
          <a:pPr rtl="0"/>
          <a:r>
            <a:rPr lang="ru-RU" noProof="0" dirty="0" smtClean="0"/>
            <a:t>Критерии спроса</a:t>
          </a:r>
          <a:endParaRPr lang="ru-RU" noProof="0" dirty="0"/>
        </a:p>
      </dgm:t>
      <dgm:extLst>
        <a:ext uri="{E40237B7-FDA0-4F09-8148-C483321AD2D9}"/>
      </dgm:extLst>
    </dgm:pt>
    <dgm:pt modelId="{02DFC051-974F-4AF1-85DB-FFF5F1CCD57A}" type="parTrans" cxnId="{F68BA8B4-E5E5-4A12-9338-5CF5693ADCA2}">
      <dgm:prSet/>
      <dgm:spPr/>
      <dgm:t>
        <a:bodyPr rtlCol="0"/>
        <a:lstStyle/>
        <a:p>
          <a:pPr rtl="0"/>
          <a:endParaRPr lang="ru-RU" noProof="0" dirty="0"/>
        </a:p>
      </dgm:t>
    </dgm:pt>
    <dgm:pt modelId="{7ACF197E-8A7D-4D14-A941-EE15BE87306C}" type="sibTrans" cxnId="{F68BA8B4-E5E5-4A12-9338-5CF5693ADCA2}">
      <dgm:prSet/>
      <dgm:spPr/>
      <dgm:t>
        <a:bodyPr rtlCol="0"/>
        <a:lstStyle/>
        <a:p>
          <a:pPr rtl="0"/>
          <a:endParaRPr lang="ru-RU" noProof="0" dirty="0"/>
        </a:p>
      </dgm:t>
    </dgm:pt>
    <dgm:pt modelId="{50789F86-D3CE-4C0B-B830-60161BD38E85}">
      <dgm:prSet phldrT="[Text]"/>
      <dgm:spPr/>
      <dgm:t>
        <a:bodyPr rtlCol="0"/>
        <a:lstStyle/>
        <a:p>
          <a:pPr rtl="0"/>
          <a:r>
            <a:rPr lang="ru-RU" noProof="0" dirty="0" smtClean="0"/>
            <a:t>Кластер</a:t>
          </a:r>
          <a:endParaRPr lang="ru-RU" noProof="0" dirty="0"/>
        </a:p>
      </dgm:t>
      <dgm:extLst>
        <a:ext uri="{E40237B7-FDA0-4F09-8148-C483321AD2D9}"/>
      </dgm:extLst>
    </dgm:pt>
    <dgm:pt modelId="{6D6B568F-9C4B-44DB-A886-035491FEC9C2}" type="parTrans" cxnId="{1593062C-A63F-4042-94C9-FF0880BD82E8}">
      <dgm:prSet/>
      <dgm:spPr/>
      <dgm:t>
        <a:bodyPr rtlCol="0"/>
        <a:lstStyle/>
        <a:p>
          <a:pPr rtl="0"/>
          <a:endParaRPr lang="ru-RU" noProof="0" dirty="0"/>
        </a:p>
      </dgm:t>
    </dgm:pt>
    <dgm:pt modelId="{775D1C29-7B88-46A3-9FAD-95EFDC006E81}" type="sibTrans" cxnId="{1593062C-A63F-4042-94C9-FF0880BD82E8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87E6D3C0-9C36-4C9B-9EE4-FCB2F172CF62}">
      <dgm:prSet phldrT="[Text]"/>
      <dgm:spPr/>
      <dgm:t>
        <a:bodyPr rtlCol="0"/>
        <a:lstStyle/>
        <a:p>
          <a:pPr rtl="0"/>
          <a:r>
            <a:rPr lang="ru-RU" noProof="0" dirty="0" smtClean="0"/>
            <a:t>Класс и цена</a:t>
          </a:r>
          <a:endParaRPr lang="ru-RU" noProof="0" dirty="0"/>
        </a:p>
      </dgm:t>
      <dgm:extLst>
        <a:ext uri="{E40237B7-FDA0-4F09-8148-C483321AD2D9}"/>
      </dgm:extLst>
    </dgm:pt>
    <dgm:pt modelId="{1916856A-C084-48E2-AF18-70269AD79DF2}" type="parTrans" cxnId="{EB3E6C57-F560-450F-B619-F6F67905927D}">
      <dgm:prSet/>
      <dgm:spPr/>
      <dgm:t>
        <a:bodyPr rtlCol="0"/>
        <a:lstStyle/>
        <a:p>
          <a:pPr rtl="0"/>
          <a:endParaRPr lang="ru-RU" noProof="0" dirty="0"/>
        </a:p>
      </dgm:t>
    </dgm:pt>
    <dgm:pt modelId="{5C1F42F6-070E-4EBA-8EBC-C32D27C49363}" type="sibTrans" cxnId="{EB3E6C57-F560-450F-B619-F6F67905927D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20EB584B-A7B7-43D9-BF6A-2C9338C05B4D}">
      <dgm:prSet phldrT="[Text]"/>
      <dgm:spPr/>
      <dgm:t>
        <a:bodyPr rtlCol="0"/>
        <a:lstStyle/>
        <a:p>
          <a:pPr rtl="0"/>
          <a:r>
            <a:rPr lang="ru-RU" noProof="0" dirty="0" err="1" smtClean="0"/>
            <a:t>Персонализация</a:t>
          </a:r>
          <a:endParaRPr lang="ru-RU" noProof="0" dirty="0"/>
        </a:p>
      </dgm:t>
      <dgm:extLst>
        <a:ext uri="{E40237B7-FDA0-4F09-8148-C483321AD2D9}"/>
      </dgm:extLst>
    </dgm:pt>
    <dgm:pt modelId="{6E0D28F6-A05C-413F-A991-03D9F094F998}" type="parTrans" cxnId="{FBE6BCEA-0F85-486D-B532-D55CCA25A01D}">
      <dgm:prSet/>
      <dgm:spPr/>
      <dgm:t>
        <a:bodyPr rtlCol="0"/>
        <a:lstStyle/>
        <a:p>
          <a:pPr rtl="0"/>
          <a:endParaRPr lang="ru-RU" noProof="0" dirty="0"/>
        </a:p>
      </dgm:t>
    </dgm:pt>
    <dgm:pt modelId="{B04B74A7-039D-46F2-A30E-0D07E04CAE1A}" type="sibTrans" cxnId="{FBE6BCEA-0F85-486D-B532-D55CCA25A01D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7E2B8B4E-293F-43EE-AB7D-6598814ECB3C}">
      <dgm:prSet phldrT="[Text]"/>
      <dgm:spPr/>
      <dgm:t>
        <a:bodyPr rtlCol="0"/>
        <a:lstStyle/>
        <a:p>
          <a:pPr rtl="0"/>
          <a:r>
            <a:rPr lang="ru-RU" noProof="0" dirty="0" smtClean="0"/>
            <a:t>Концепция комплекса</a:t>
          </a:r>
          <a:endParaRPr lang="ru-RU" noProof="0" dirty="0"/>
        </a:p>
      </dgm:t>
      <dgm:extLst>
        <a:ext uri="{E40237B7-FDA0-4F09-8148-C483321AD2D9}"/>
      </dgm:extLst>
    </dgm:pt>
    <dgm:pt modelId="{C9A52CF1-B2E8-4848-8964-6633294F16CC}" type="parTrans" cxnId="{18D120E8-5826-42E7-A890-F4AFB63D3D78}">
      <dgm:prSet/>
      <dgm:spPr/>
      <dgm:t>
        <a:bodyPr rtlCol="0"/>
        <a:lstStyle/>
        <a:p>
          <a:pPr rtl="0"/>
          <a:endParaRPr lang="ru-RU" noProof="0" dirty="0"/>
        </a:p>
      </dgm:t>
    </dgm:pt>
    <dgm:pt modelId="{03860152-2A6F-476F-91FD-CBA9D7B26338}" type="sibTrans" cxnId="{18D120E8-5826-42E7-A890-F4AFB63D3D78}">
      <dgm:prSet/>
      <dgm:spPr/>
      <dgm:t>
        <a:bodyPr rtlCol="0"/>
        <a:lstStyle/>
        <a:p>
          <a:pPr rtl="0"/>
          <a:endParaRPr lang="ru-RU" noProof="0" dirty="0"/>
        </a:p>
      </dgm:t>
      <dgm:extLst>
        <a:ext uri="{E40237B7-FDA0-4F09-8148-C483321AD2D9}"/>
      </dgm:extLst>
    </dgm:pt>
    <dgm:pt modelId="{B0C37B97-914B-49F2-84E5-94B39EF2352F}" type="pres">
      <dgm:prSet presAssocID="{B8060F7B-9920-4F24-BE71-F0E4E3B7B93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D2BB9C9C-582A-4226-99A2-A6A4B7AD887A}" type="pres">
      <dgm:prSet presAssocID="{AA38CBC9-AC6B-457D-9F63-4D1AB8E7793E}" presName="centerShape" presStyleLbl="node0" presStyleIdx="0" presStyleCnt="1" custLinFactNeighborX="-538" custLinFactNeighborY="445"/>
      <dgm:spPr/>
      <dgm:t>
        <a:bodyPr rtlCol="0"/>
        <a:lstStyle/>
        <a:p>
          <a:pPr rtl="0"/>
          <a:endParaRPr lang="en-US"/>
        </a:p>
      </dgm:t>
    </dgm:pt>
    <dgm:pt modelId="{0B9D5D8D-AE9B-4E3C-8081-7E5A4C702F02}" type="pres">
      <dgm:prSet presAssocID="{50789F86-D3CE-4C0B-B830-60161BD38E85}" presName="node" presStyleLbl="node1" presStyleIdx="0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E8755371-EE00-4D9C-9546-B5D2DEB3691D}" type="pres">
      <dgm:prSet presAssocID="{50789F86-D3CE-4C0B-B830-60161BD38E85}" presName="dummy" presStyleCnt="0"/>
      <dgm:spPr/>
    </dgm:pt>
    <dgm:pt modelId="{65DE7562-7D1C-4B0F-8927-12F8E6C5F5AF}" type="pres">
      <dgm:prSet presAssocID="{775D1C29-7B88-46A3-9FAD-95EFDC006E81}" presName="sibTrans" presStyleLbl="sibTrans2D1" presStyleIdx="0" presStyleCnt="4"/>
      <dgm:spPr/>
      <dgm:t>
        <a:bodyPr rtlCol="0"/>
        <a:lstStyle/>
        <a:p>
          <a:pPr rtl="0"/>
          <a:endParaRPr lang="en-US"/>
        </a:p>
      </dgm:t>
    </dgm:pt>
    <dgm:pt modelId="{1C226D9E-C8BD-43C0-B5A7-66592C02513E}" type="pres">
      <dgm:prSet presAssocID="{87E6D3C0-9C36-4C9B-9EE4-FCB2F172CF62}" presName="node" presStyleLbl="node1" presStyleIdx="1" presStyleCnt="4" custRadScaleRad="102553" custRadScaleInc="2796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2E93314B-ED13-4B02-B199-BBF658DCCBEE}" type="pres">
      <dgm:prSet presAssocID="{87E6D3C0-9C36-4C9B-9EE4-FCB2F172CF62}" presName="dummy" presStyleCnt="0"/>
      <dgm:spPr/>
    </dgm:pt>
    <dgm:pt modelId="{22CB3940-637A-4C32-AB7F-CFAD929A59AB}" type="pres">
      <dgm:prSet presAssocID="{5C1F42F6-070E-4EBA-8EBC-C32D27C49363}" presName="sibTrans" presStyleLbl="sibTrans2D1" presStyleIdx="1" presStyleCnt="4"/>
      <dgm:spPr/>
      <dgm:t>
        <a:bodyPr rtlCol="0"/>
        <a:lstStyle/>
        <a:p>
          <a:pPr rtl="0"/>
          <a:endParaRPr lang="en-US"/>
        </a:p>
      </dgm:t>
    </dgm:pt>
    <dgm:pt modelId="{29DFD080-5F1B-4B82-A3B2-DA9D6DF3694E}" type="pres">
      <dgm:prSet presAssocID="{20EB584B-A7B7-43D9-BF6A-2C9338C05B4D}" presName="node" presStyleLbl="node1" presStyleIdx="2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3C0BB87F-E2C7-4D7C-BF8F-45EA9A4A93F1}" type="pres">
      <dgm:prSet presAssocID="{20EB584B-A7B7-43D9-BF6A-2C9338C05B4D}" presName="dummy" presStyleCnt="0"/>
      <dgm:spPr/>
    </dgm:pt>
    <dgm:pt modelId="{53B5DF5F-8B8B-41EF-8531-276CBECDCAB4}" type="pres">
      <dgm:prSet presAssocID="{B04B74A7-039D-46F2-A30E-0D07E04CAE1A}" presName="sibTrans" presStyleLbl="sibTrans2D1" presStyleIdx="2" presStyleCnt="4"/>
      <dgm:spPr/>
      <dgm:t>
        <a:bodyPr rtlCol="0"/>
        <a:lstStyle/>
        <a:p>
          <a:pPr rtl="0"/>
          <a:endParaRPr lang="en-US"/>
        </a:p>
      </dgm:t>
    </dgm:pt>
    <dgm:pt modelId="{B3F8C3C3-65FB-486F-82C0-A8478B7022B9}" type="pres">
      <dgm:prSet presAssocID="{7E2B8B4E-293F-43EE-AB7D-6598814ECB3C}" presName="node" presStyleLbl="node1" presStyleIdx="3" presStyleCnt="4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655FDCB9-5F59-4F26-9EF0-749F42DEA7F0}" type="pres">
      <dgm:prSet presAssocID="{7E2B8B4E-293F-43EE-AB7D-6598814ECB3C}" presName="dummy" presStyleCnt="0"/>
      <dgm:spPr/>
    </dgm:pt>
    <dgm:pt modelId="{FADEA337-AD34-4422-B53A-01423AF1AC8F}" type="pres">
      <dgm:prSet presAssocID="{03860152-2A6F-476F-91FD-CBA9D7B26338}" presName="sibTrans" presStyleLbl="sibTrans2D1" presStyleIdx="3" presStyleCnt="4"/>
      <dgm:spPr/>
      <dgm:t>
        <a:bodyPr rtlCol="0"/>
        <a:lstStyle/>
        <a:p>
          <a:pPr rtl="0"/>
          <a:endParaRPr lang="en-US"/>
        </a:p>
      </dgm:t>
    </dgm:pt>
  </dgm:ptLst>
  <dgm:cxnLst>
    <dgm:cxn modelId="{CE169CA5-563D-4886-BCA2-C1034B371AC6}" type="presOf" srcId="{AA38CBC9-AC6B-457D-9F63-4D1AB8E7793E}" destId="{D2BB9C9C-582A-4226-99A2-A6A4B7AD887A}" srcOrd="0" destOrd="0" presId="urn:microsoft.com/office/officeart/2005/8/layout/radial6"/>
    <dgm:cxn modelId="{397CD849-B43B-4672-98A9-F4C70C282BDC}" type="presOf" srcId="{B04B74A7-039D-46F2-A30E-0D07E04CAE1A}" destId="{53B5DF5F-8B8B-41EF-8531-276CBECDCAB4}" srcOrd="0" destOrd="0" presId="urn:microsoft.com/office/officeart/2005/8/layout/radial6"/>
    <dgm:cxn modelId="{0375A58A-2716-4FC6-968D-3787B5C58608}" type="presOf" srcId="{B8060F7B-9920-4F24-BE71-F0E4E3B7B934}" destId="{B0C37B97-914B-49F2-84E5-94B39EF2352F}" srcOrd="0" destOrd="0" presId="urn:microsoft.com/office/officeart/2005/8/layout/radial6"/>
    <dgm:cxn modelId="{631E0506-A153-4688-8C03-E48BB2E6CC01}" type="presOf" srcId="{87E6D3C0-9C36-4C9B-9EE4-FCB2F172CF62}" destId="{1C226D9E-C8BD-43C0-B5A7-66592C02513E}" srcOrd="0" destOrd="0" presId="urn:microsoft.com/office/officeart/2005/8/layout/radial6"/>
    <dgm:cxn modelId="{06A50E55-7CED-404C-85E6-430B099EAF6D}" type="presOf" srcId="{775D1C29-7B88-46A3-9FAD-95EFDC006E81}" destId="{65DE7562-7D1C-4B0F-8927-12F8E6C5F5AF}" srcOrd="0" destOrd="0" presId="urn:microsoft.com/office/officeart/2005/8/layout/radial6"/>
    <dgm:cxn modelId="{1593062C-A63F-4042-94C9-FF0880BD82E8}" srcId="{AA38CBC9-AC6B-457D-9F63-4D1AB8E7793E}" destId="{50789F86-D3CE-4C0B-B830-60161BD38E85}" srcOrd="0" destOrd="0" parTransId="{6D6B568F-9C4B-44DB-A886-035491FEC9C2}" sibTransId="{775D1C29-7B88-46A3-9FAD-95EFDC006E81}"/>
    <dgm:cxn modelId="{EB3E6C57-F560-450F-B619-F6F67905927D}" srcId="{AA38CBC9-AC6B-457D-9F63-4D1AB8E7793E}" destId="{87E6D3C0-9C36-4C9B-9EE4-FCB2F172CF62}" srcOrd="1" destOrd="0" parTransId="{1916856A-C084-48E2-AF18-70269AD79DF2}" sibTransId="{5C1F42F6-070E-4EBA-8EBC-C32D27C49363}"/>
    <dgm:cxn modelId="{F68BA8B4-E5E5-4A12-9338-5CF5693ADCA2}" srcId="{B8060F7B-9920-4F24-BE71-F0E4E3B7B934}" destId="{AA38CBC9-AC6B-457D-9F63-4D1AB8E7793E}" srcOrd="0" destOrd="0" parTransId="{02DFC051-974F-4AF1-85DB-FFF5F1CCD57A}" sibTransId="{7ACF197E-8A7D-4D14-A941-EE15BE87306C}"/>
    <dgm:cxn modelId="{FBE6BCEA-0F85-486D-B532-D55CCA25A01D}" srcId="{AA38CBC9-AC6B-457D-9F63-4D1AB8E7793E}" destId="{20EB584B-A7B7-43D9-BF6A-2C9338C05B4D}" srcOrd="2" destOrd="0" parTransId="{6E0D28F6-A05C-413F-A991-03D9F094F998}" sibTransId="{B04B74A7-039D-46F2-A30E-0D07E04CAE1A}"/>
    <dgm:cxn modelId="{18D120E8-5826-42E7-A890-F4AFB63D3D78}" srcId="{AA38CBC9-AC6B-457D-9F63-4D1AB8E7793E}" destId="{7E2B8B4E-293F-43EE-AB7D-6598814ECB3C}" srcOrd="3" destOrd="0" parTransId="{C9A52CF1-B2E8-4848-8964-6633294F16CC}" sibTransId="{03860152-2A6F-476F-91FD-CBA9D7B26338}"/>
    <dgm:cxn modelId="{60657467-A059-49C1-8444-5BF5B7C7DB73}" type="presOf" srcId="{50789F86-D3CE-4C0B-B830-60161BD38E85}" destId="{0B9D5D8D-AE9B-4E3C-8081-7E5A4C702F02}" srcOrd="0" destOrd="0" presId="urn:microsoft.com/office/officeart/2005/8/layout/radial6"/>
    <dgm:cxn modelId="{61E13DD2-C08E-4487-9847-8E5626E03D8F}" type="presOf" srcId="{03860152-2A6F-476F-91FD-CBA9D7B26338}" destId="{FADEA337-AD34-4422-B53A-01423AF1AC8F}" srcOrd="0" destOrd="0" presId="urn:microsoft.com/office/officeart/2005/8/layout/radial6"/>
    <dgm:cxn modelId="{289FE2D4-610A-4F7A-B63F-017161B49322}" type="presOf" srcId="{7E2B8B4E-293F-43EE-AB7D-6598814ECB3C}" destId="{B3F8C3C3-65FB-486F-82C0-A8478B7022B9}" srcOrd="0" destOrd="0" presId="urn:microsoft.com/office/officeart/2005/8/layout/radial6"/>
    <dgm:cxn modelId="{69269A19-0597-41BF-9270-9F21E4952F2D}" type="presOf" srcId="{20EB584B-A7B7-43D9-BF6A-2C9338C05B4D}" destId="{29DFD080-5F1B-4B82-A3B2-DA9D6DF3694E}" srcOrd="0" destOrd="0" presId="urn:microsoft.com/office/officeart/2005/8/layout/radial6"/>
    <dgm:cxn modelId="{A2EF3EBB-5128-446C-A71A-C358984305D8}" type="presOf" srcId="{5C1F42F6-070E-4EBA-8EBC-C32D27C49363}" destId="{22CB3940-637A-4C32-AB7F-CFAD929A59AB}" srcOrd="0" destOrd="0" presId="urn:microsoft.com/office/officeart/2005/8/layout/radial6"/>
    <dgm:cxn modelId="{3C858796-06D4-46F4-8B89-B7B393E2A38F}" type="presParOf" srcId="{B0C37B97-914B-49F2-84E5-94B39EF2352F}" destId="{D2BB9C9C-582A-4226-99A2-A6A4B7AD887A}" srcOrd="0" destOrd="0" presId="urn:microsoft.com/office/officeart/2005/8/layout/radial6"/>
    <dgm:cxn modelId="{F417484C-9E76-4B01-950C-D02A75E43EF3}" type="presParOf" srcId="{B0C37B97-914B-49F2-84E5-94B39EF2352F}" destId="{0B9D5D8D-AE9B-4E3C-8081-7E5A4C702F02}" srcOrd="1" destOrd="0" presId="urn:microsoft.com/office/officeart/2005/8/layout/radial6"/>
    <dgm:cxn modelId="{D1127454-ED41-4E7B-AEAC-58C312E083B7}" type="presParOf" srcId="{B0C37B97-914B-49F2-84E5-94B39EF2352F}" destId="{E8755371-EE00-4D9C-9546-B5D2DEB3691D}" srcOrd="2" destOrd="0" presId="urn:microsoft.com/office/officeart/2005/8/layout/radial6"/>
    <dgm:cxn modelId="{8A55843F-4105-4CF5-9AE0-49736DBAC635}" type="presParOf" srcId="{B0C37B97-914B-49F2-84E5-94B39EF2352F}" destId="{65DE7562-7D1C-4B0F-8927-12F8E6C5F5AF}" srcOrd="3" destOrd="0" presId="urn:microsoft.com/office/officeart/2005/8/layout/radial6"/>
    <dgm:cxn modelId="{7BFDEA71-8722-4344-B65B-2CFF0F66C990}" type="presParOf" srcId="{B0C37B97-914B-49F2-84E5-94B39EF2352F}" destId="{1C226D9E-C8BD-43C0-B5A7-66592C02513E}" srcOrd="4" destOrd="0" presId="urn:microsoft.com/office/officeart/2005/8/layout/radial6"/>
    <dgm:cxn modelId="{8D47D273-8D87-4A53-9B69-E76FBE552BAB}" type="presParOf" srcId="{B0C37B97-914B-49F2-84E5-94B39EF2352F}" destId="{2E93314B-ED13-4B02-B199-BBF658DCCBEE}" srcOrd="5" destOrd="0" presId="urn:microsoft.com/office/officeart/2005/8/layout/radial6"/>
    <dgm:cxn modelId="{766E7D90-2A71-4854-AD26-8BA3C66A3B64}" type="presParOf" srcId="{B0C37B97-914B-49F2-84E5-94B39EF2352F}" destId="{22CB3940-637A-4C32-AB7F-CFAD929A59AB}" srcOrd="6" destOrd="0" presId="urn:microsoft.com/office/officeart/2005/8/layout/radial6"/>
    <dgm:cxn modelId="{9E649696-7A9E-4199-BE8F-05B178633B4B}" type="presParOf" srcId="{B0C37B97-914B-49F2-84E5-94B39EF2352F}" destId="{29DFD080-5F1B-4B82-A3B2-DA9D6DF3694E}" srcOrd="7" destOrd="0" presId="urn:microsoft.com/office/officeart/2005/8/layout/radial6"/>
    <dgm:cxn modelId="{0CB6CE7E-845C-4FAF-B100-E8C9094B7FF9}" type="presParOf" srcId="{B0C37B97-914B-49F2-84E5-94B39EF2352F}" destId="{3C0BB87F-E2C7-4D7C-BF8F-45EA9A4A93F1}" srcOrd="8" destOrd="0" presId="urn:microsoft.com/office/officeart/2005/8/layout/radial6"/>
    <dgm:cxn modelId="{9A842C6C-5755-4A41-B62C-8A94540B88DE}" type="presParOf" srcId="{B0C37B97-914B-49F2-84E5-94B39EF2352F}" destId="{53B5DF5F-8B8B-41EF-8531-276CBECDCAB4}" srcOrd="9" destOrd="0" presId="urn:microsoft.com/office/officeart/2005/8/layout/radial6"/>
    <dgm:cxn modelId="{3BEBE462-DD48-4AB2-A43A-C033E71B6B8F}" type="presParOf" srcId="{B0C37B97-914B-49F2-84E5-94B39EF2352F}" destId="{B3F8C3C3-65FB-486F-82C0-A8478B7022B9}" srcOrd="10" destOrd="0" presId="urn:microsoft.com/office/officeart/2005/8/layout/radial6"/>
    <dgm:cxn modelId="{E065368E-487B-462C-9F87-EAEDD4457B44}" type="presParOf" srcId="{B0C37B97-914B-49F2-84E5-94B39EF2352F}" destId="{655FDCB9-5F59-4F26-9EF0-749F42DEA7F0}" srcOrd="11" destOrd="0" presId="urn:microsoft.com/office/officeart/2005/8/layout/radial6"/>
    <dgm:cxn modelId="{D3CFF88F-FD0F-487E-8BB4-8198E2674EC5}" type="presParOf" srcId="{B0C37B97-914B-49F2-84E5-94B39EF2352F}" destId="{FADEA337-AD34-4422-B53A-01423AF1AC8F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DEA337-AD34-4422-B53A-01423AF1AC8F}">
      <dsp:nvSpPr>
        <dsp:cNvPr id="0" name=""/>
        <dsp:cNvSpPr/>
      </dsp:nvSpPr>
      <dsp:spPr>
        <a:xfrm>
          <a:off x="677377" y="505530"/>
          <a:ext cx="3379938" cy="3379938"/>
        </a:xfrm>
        <a:prstGeom prst="blockArc">
          <a:avLst>
            <a:gd name="adj1" fmla="val 10800000"/>
            <a:gd name="adj2" fmla="val 16200000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B5DF5F-8B8B-41EF-8531-276CBECDCAB4}">
      <dsp:nvSpPr>
        <dsp:cNvPr id="0" name=""/>
        <dsp:cNvSpPr/>
      </dsp:nvSpPr>
      <dsp:spPr>
        <a:xfrm>
          <a:off x="677377" y="505530"/>
          <a:ext cx="3379938" cy="3379938"/>
        </a:xfrm>
        <a:prstGeom prst="blockArc">
          <a:avLst>
            <a:gd name="adj1" fmla="val 5400000"/>
            <a:gd name="adj2" fmla="val 10800000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CB3940-637A-4C32-AB7F-CFAD929A59AB}">
      <dsp:nvSpPr>
        <dsp:cNvPr id="0" name=""/>
        <dsp:cNvSpPr/>
      </dsp:nvSpPr>
      <dsp:spPr>
        <a:xfrm>
          <a:off x="719519" y="506068"/>
          <a:ext cx="3379938" cy="3379938"/>
        </a:xfrm>
        <a:prstGeom prst="blockArc">
          <a:avLst>
            <a:gd name="adj1" fmla="val 50493"/>
            <a:gd name="adj2" fmla="val 5487768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DE7562-7D1C-4B0F-8927-12F8E6C5F5AF}">
      <dsp:nvSpPr>
        <dsp:cNvPr id="0" name=""/>
        <dsp:cNvSpPr/>
      </dsp:nvSpPr>
      <dsp:spPr>
        <a:xfrm>
          <a:off x="719535" y="504992"/>
          <a:ext cx="3379938" cy="3379938"/>
        </a:xfrm>
        <a:prstGeom prst="blockArc">
          <a:avLst>
            <a:gd name="adj1" fmla="val 16112198"/>
            <a:gd name="adj2" fmla="val 52734"/>
            <a:gd name="adj3" fmla="val 463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BB9C9C-582A-4226-99A2-A6A4B7AD887A}">
      <dsp:nvSpPr>
        <dsp:cNvPr id="0" name=""/>
        <dsp:cNvSpPr/>
      </dsp:nvSpPr>
      <dsp:spPr>
        <a:xfrm>
          <a:off x="1296901" y="1192946"/>
          <a:ext cx="2067989" cy="20680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rtlCol="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noProof="0" dirty="0" smtClean="0"/>
            <a:t>Инвестор</a:t>
          </a:r>
        </a:p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noProof="0" dirty="0" smtClean="0"/>
            <a:t>Девелопер</a:t>
          </a:r>
          <a:endParaRPr lang="ru-RU" sz="2300" kern="1200" noProof="0" dirty="0"/>
        </a:p>
      </dsp:txBody>
      <dsp:txXfrm>
        <a:off x="1296901" y="1192946"/>
        <a:ext cx="2067989" cy="2068036"/>
      </dsp:txXfrm>
    </dsp:sp>
    <dsp:sp modelId="{0B9D5D8D-AE9B-4E3C-8081-7E5A4C702F02}">
      <dsp:nvSpPr>
        <dsp:cNvPr id="0" name=""/>
        <dsp:cNvSpPr/>
      </dsp:nvSpPr>
      <dsp:spPr>
        <a:xfrm>
          <a:off x="1823596" y="930"/>
          <a:ext cx="1087499" cy="1087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rtlCol="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noProof="0" dirty="0" smtClean="0"/>
            <a:t>Генплан</a:t>
          </a:r>
          <a:endParaRPr lang="ru-RU" sz="1400" kern="1200" noProof="0" dirty="0"/>
        </a:p>
      </dsp:txBody>
      <dsp:txXfrm>
        <a:off x="1823596" y="930"/>
        <a:ext cx="1087499" cy="1087499"/>
      </dsp:txXfrm>
    </dsp:sp>
    <dsp:sp modelId="{1C226D9E-C8BD-43C0-B5A7-66592C02513E}">
      <dsp:nvSpPr>
        <dsp:cNvPr id="0" name=""/>
        <dsp:cNvSpPr/>
      </dsp:nvSpPr>
      <dsp:spPr>
        <a:xfrm>
          <a:off x="3516379" y="1676533"/>
          <a:ext cx="1087499" cy="1087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rtlCol="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noProof="0" dirty="0" smtClean="0"/>
            <a:t>Класс</a:t>
          </a:r>
          <a:endParaRPr lang="ru-RU" sz="1400" kern="1200" noProof="0" dirty="0"/>
        </a:p>
      </dsp:txBody>
      <dsp:txXfrm>
        <a:off x="3516379" y="1676533"/>
        <a:ext cx="1087499" cy="1087499"/>
      </dsp:txXfrm>
    </dsp:sp>
    <dsp:sp modelId="{29DFD080-5F1B-4B82-A3B2-DA9D6DF3694E}">
      <dsp:nvSpPr>
        <dsp:cNvPr id="0" name=""/>
        <dsp:cNvSpPr/>
      </dsp:nvSpPr>
      <dsp:spPr>
        <a:xfrm>
          <a:off x="1823596" y="3302569"/>
          <a:ext cx="1087499" cy="1087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rtlCol="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noProof="0" dirty="0" smtClean="0"/>
            <a:t>Кластер развития</a:t>
          </a:r>
          <a:endParaRPr lang="ru-RU" sz="1400" kern="1200" noProof="0" dirty="0"/>
        </a:p>
      </dsp:txBody>
      <dsp:txXfrm>
        <a:off x="1823596" y="3302569"/>
        <a:ext cx="1087499" cy="1087499"/>
      </dsp:txXfrm>
    </dsp:sp>
    <dsp:sp modelId="{B3F8C3C3-65FB-486F-82C0-A8478B7022B9}">
      <dsp:nvSpPr>
        <dsp:cNvPr id="0" name=""/>
        <dsp:cNvSpPr/>
      </dsp:nvSpPr>
      <dsp:spPr>
        <a:xfrm>
          <a:off x="172777" y="1651750"/>
          <a:ext cx="1087499" cy="10874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rtlCol="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noProof="0" dirty="0" smtClean="0"/>
            <a:t>Прогноз</a:t>
          </a:r>
          <a:endParaRPr lang="ru-RU" sz="1400" kern="1200" noProof="0" dirty="0"/>
        </a:p>
      </dsp:txBody>
      <dsp:txXfrm>
        <a:off x="172777" y="1651750"/>
        <a:ext cx="1087499" cy="108749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ADEA337-AD34-4422-B53A-01423AF1AC8F}">
      <dsp:nvSpPr>
        <dsp:cNvPr id="0" name=""/>
        <dsp:cNvSpPr/>
      </dsp:nvSpPr>
      <dsp:spPr>
        <a:xfrm>
          <a:off x="542586" y="506582"/>
          <a:ext cx="3379323" cy="3379323"/>
        </a:xfrm>
        <a:prstGeom prst="blockArc">
          <a:avLst>
            <a:gd name="adj1" fmla="val 10800000"/>
            <a:gd name="adj2" fmla="val 1620000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B5DF5F-8B8B-41EF-8531-276CBECDCAB4}">
      <dsp:nvSpPr>
        <dsp:cNvPr id="0" name=""/>
        <dsp:cNvSpPr/>
      </dsp:nvSpPr>
      <dsp:spPr>
        <a:xfrm>
          <a:off x="542586" y="506582"/>
          <a:ext cx="3379323" cy="3379323"/>
        </a:xfrm>
        <a:prstGeom prst="blockArc">
          <a:avLst>
            <a:gd name="adj1" fmla="val 5400000"/>
            <a:gd name="adj2" fmla="val 10800000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CB3940-637A-4C32-AB7F-CFAD929A59AB}">
      <dsp:nvSpPr>
        <dsp:cNvPr id="0" name=""/>
        <dsp:cNvSpPr/>
      </dsp:nvSpPr>
      <dsp:spPr>
        <a:xfrm>
          <a:off x="579810" y="507001"/>
          <a:ext cx="3379323" cy="3379323"/>
        </a:xfrm>
        <a:prstGeom prst="blockArc">
          <a:avLst>
            <a:gd name="adj1" fmla="val 50738"/>
            <a:gd name="adj2" fmla="val 5477542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DE7562-7D1C-4B0F-8927-12F8E6C5F5AF}">
      <dsp:nvSpPr>
        <dsp:cNvPr id="0" name=""/>
        <dsp:cNvSpPr/>
      </dsp:nvSpPr>
      <dsp:spPr>
        <a:xfrm>
          <a:off x="579823" y="506161"/>
          <a:ext cx="3379323" cy="3379323"/>
        </a:xfrm>
        <a:prstGeom prst="blockArc">
          <a:avLst>
            <a:gd name="adj1" fmla="val 16122431"/>
            <a:gd name="adj2" fmla="val 52488"/>
            <a:gd name="adj3" fmla="val 4643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BB9C9C-582A-4226-99A2-A6A4B7AD887A}">
      <dsp:nvSpPr>
        <dsp:cNvPr id="0" name=""/>
        <dsp:cNvSpPr/>
      </dsp:nvSpPr>
      <dsp:spPr>
        <a:xfrm>
          <a:off x="1436254" y="1432698"/>
          <a:ext cx="1556469" cy="155646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rtlCol="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noProof="0" dirty="0" smtClean="0"/>
            <a:t>Критерии спроса</a:t>
          </a:r>
          <a:endParaRPr lang="ru-RU" sz="1900" kern="1200" noProof="0" dirty="0"/>
        </a:p>
      </dsp:txBody>
      <dsp:txXfrm>
        <a:off x="1436254" y="1432698"/>
        <a:ext cx="1556469" cy="1556469"/>
      </dsp:txXfrm>
    </dsp:sp>
    <dsp:sp modelId="{0B9D5D8D-AE9B-4E3C-8081-7E5A4C702F02}">
      <dsp:nvSpPr>
        <dsp:cNvPr id="0" name=""/>
        <dsp:cNvSpPr/>
      </dsp:nvSpPr>
      <dsp:spPr>
        <a:xfrm>
          <a:off x="1687483" y="1040"/>
          <a:ext cx="1089528" cy="10895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rtlCol="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noProof="0" dirty="0" smtClean="0"/>
            <a:t>Кластер</a:t>
          </a:r>
          <a:endParaRPr lang="ru-RU" sz="800" kern="1200" noProof="0" dirty="0"/>
        </a:p>
      </dsp:txBody>
      <dsp:txXfrm>
        <a:off x="1687483" y="1040"/>
        <a:ext cx="1089528" cy="1089528"/>
      </dsp:txXfrm>
    </dsp:sp>
    <dsp:sp modelId="{1C226D9E-C8BD-43C0-B5A7-66592C02513E}">
      <dsp:nvSpPr>
        <dsp:cNvPr id="0" name=""/>
        <dsp:cNvSpPr/>
      </dsp:nvSpPr>
      <dsp:spPr>
        <a:xfrm>
          <a:off x="3374967" y="1676257"/>
          <a:ext cx="1089528" cy="10895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rtlCol="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noProof="0" dirty="0" smtClean="0"/>
            <a:t>Класс и цена</a:t>
          </a:r>
          <a:endParaRPr lang="ru-RU" sz="800" kern="1200" noProof="0" dirty="0"/>
        </a:p>
      </dsp:txBody>
      <dsp:txXfrm>
        <a:off x="3374967" y="1676257"/>
        <a:ext cx="1089528" cy="1089528"/>
      </dsp:txXfrm>
    </dsp:sp>
    <dsp:sp modelId="{29DFD080-5F1B-4B82-A3B2-DA9D6DF3694E}">
      <dsp:nvSpPr>
        <dsp:cNvPr id="0" name=""/>
        <dsp:cNvSpPr/>
      </dsp:nvSpPr>
      <dsp:spPr>
        <a:xfrm>
          <a:off x="1687483" y="3301918"/>
          <a:ext cx="1089528" cy="10895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rtlCol="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noProof="0" dirty="0" err="1" smtClean="0"/>
            <a:t>Персонализация</a:t>
          </a:r>
          <a:endParaRPr lang="ru-RU" sz="800" kern="1200" noProof="0" dirty="0"/>
        </a:p>
      </dsp:txBody>
      <dsp:txXfrm>
        <a:off x="1687483" y="3301918"/>
        <a:ext cx="1089528" cy="1089528"/>
      </dsp:txXfrm>
    </dsp:sp>
    <dsp:sp modelId="{B3F8C3C3-65FB-486F-82C0-A8478B7022B9}">
      <dsp:nvSpPr>
        <dsp:cNvPr id="0" name=""/>
        <dsp:cNvSpPr/>
      </dsp:nvSpPr>
      <dsp:spPr>
        <a:xfrm>
          <a:off x="37044" y="1651479"/>
          <a:ext cx="1089528" cy="108952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rtlCol="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noProof="0" dirty="0" smtClean="0"/>
            <a:t>Концепция комплекса</a:t>
          </a:r>
          <a:endParaRPr lang="ru-RU" sz="800" kern="1200" noProof="0" dirty="0"/>
        </a:p>
      </dsp:txBody>
      <dsp:txXfrm>
        <a:off x="37044" y="1651479"/>
        <a:ext cx="1089528" cy="10895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FD4956A-D62C-47F2-9E2F-867D80C408A4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8E7BFF5-D0BB-469F-BB65-FF8BCBC9D0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35E0575-A852-46FF-838E-006F4CD9952B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dirty="0" smtClean="0"/>
              <a:t>Образец текста</a:t>
            </a:r>
          </a:p>
          <a:p>
            <a:pPr lvl="1"/>
            <a:r>
              <a:rPr lang="ru-RU" noProof="0" dirty="0" smtClean="0"/>
              <a:t>Второй уровень</a:t>
            </a:r>
          </a:p>
          <a:p>
            <a:pPr lvl="2"/>
            <a:r>
              <a:rPr lang="ru-RU" noProof="0" dirty="0" smtClean="0"/>
              <a:t>Третий уровень</a:t>
            </a:r>
          </a:p>
          <a:p>
            <a:pPr lvl="3"/>
            <a:r>
              <a:rPr lang="ru-RU" noProof="0" dirty="0" smtClean="0"/>
              <a:t>Четвертый уровень</a:t>
            </a:r>
          </a:p>
          <a:p>
            <a:pPr lvl="4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458A59A-D398-47D0-AB23-1C5BFE64DAD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21334D-9E7F-49B9-98B3-04CF7FB07EAA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E90655-73F3-4CE9-9A1F-43985EC9293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95C870-5482-4E33-8FF6-91F95FDF0DD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2E0F14-34AC-46C7-8D58-B0FE656866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C3D7C4-08C1-4DF2-87C4-484AEAB8F13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61DAA5-B4EB-41C8-8406-F61FFDC9FF6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4655D7-80DE-498F-B8D3-FB8FAF17229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C842F3-D977-46EB-9006-6E39776D151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66B821-965C-4C36-B915-63FE1BC3A3D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C3B6D7A-E492-4A13-8CBF-BCF0772B2D5B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FA5F95-D52C-4933-A3F7-4116A967BFAB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 rtlCol="0">
            <a:normAutofit/>
          </a:bodyPr>
          <a:lstStyle>
            <a:lvl1pPr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 rtlCol="0">
            <a:normAutofit/>
          </a:bodyPr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7AAE1-12D9-4C28-8746-39AA548C1A6A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06BA1-82A1-475F-A984-77A21A6070E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E388C-FC09-4F23-B895-A5C509256B24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54C69-B9AF-4C6F-842D-5A1CE9C1C19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rtlCol="0">
            <a:normAutofit/>
          </a:bodyPr>
          <a:lstStyle>
            <a:lvl1pPr algn="l">
              <a:defRPr sz="5400" b="1" cap="none" baseline="0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E94E6-80BC-449C-9EAB-30541E506E9E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359E-A569-4D4B-BDF0-EC194043E28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5ADBB-EF94-4B83-922B-F41CDA93F5FC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9B9E3-E359-4BA3-B50A-FF217EFD8E7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36DA9-545E-4884-9C38-75A4EC2123FE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AF600-933B-4670-8A06-1B0FE8F8003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BF913-7971-4754-A9C9-8705D2D8399E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B1F62-A330-4B64-8340-35BF0C28250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3" name="Дата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F3461-CC9A-4EA3-A4E1-FCFA51F6D636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C881B-8E8E-42A1-BC24-F41645C87EB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>
            <a:normAutofit/>
          </a:bodyPr>
          <a:lstStyle>
            <a:lvl1pPr algn="l">
              <a:defRPr sz="36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5" name="Нижний колонтитул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2805F-BB13-4166-8A2F-CB743F13F486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2AFBB-E297-49CD-A2F2-B94B2FBF947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>
            <a:noAutofit/>
          </a:bodyPr>
          <a:lstStyle>
            <a:lvl1pPr algn="l">
              <a:defRPr sz="3600" b="1"/>
            </a:lvl1pPr>
          </a:lstStyle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0F240-9F00-47EB-B66A-85A8543DB68E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16677-F6DE-4847-865A-6B94D90C21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 rtlCol="0"/>
          <a:lstStyle/>
          <a:p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A8491-5BA0-415A-A6F2-DA5364D12566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5AC6F-42A5-4FF5-B2BE-5B0578253F6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1065213" y="533400"/>
            <a:ext cx="868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1065213" y="1828800"/>
            <a:ext cx="8686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65213" y="6154738"/>
            <a:ext cx="5653087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ru-RU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32613" y="6154738"/>
            <a:ext cx="1371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BD9D17-B5F3-41AD-BBF4-28D578423BBF}" type="datetime1">
              <a:rPr lang="ru-RU"/>
              <a:pPr>
                <a:defRPr/>
              </a:pPr>
              <a:t>08.10.2018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532813" y="6154738"/>
            <a:ext cx="12192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F951F1-3088-4143-B406-BBBA52F85EB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1" r:id="rId2"/>
    <p:sldLayoutId id="2147483688" r:id="rId3"/>
    <p:sldLayoutId id="2147483682" r:id="rId4"/>
    <p:sldLayoutId id="2147483683" r:id="rId5"/>
    <p:sldLayoutId id="2147483684" r:id="rId6"/>
    <p:sldLayoutId id="2147483689" r:id="rId7"/>
    <p:sldLayoutId id="2147483690" r:id="rId8"/>
    <p:sldLayoutId id="2147483691" r:id="rId9"/>
    <p:sldLayoutId id="2147483685" r:id="rId10"/>
    <p:sldLayoutId id="2147483686" r:id="rId11"/>
  </p:sldLayoutIdLst>
  <p:transition spd="med">
    <p:fade/>
  </p:transition>
  <p:hf sldNum="0" hdr="0" ftr="0" dt="0"/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 kern="1200">
          <a:solidFill>
            <a:srgbClr val="0082B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3600" b="1">
          <a:solidFill>
            <a:srgbClr val="0082B3"/>
          </a:solidFill>
          <a:latin typeface="Franklin Gothic Medium" pitchFamily="34" charset="0"/>
        </a:defRPr>
      </a:lvl9pPr>
    </p:titleStyle>
    <p:bodyStyle>
      <a:lvl1pPr marL="273050" indent="-22860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Clr>
          <a:srgbClr val="595959"/>
        </a:buClr>
        <a:buSzPct val="80000"/>
        <a:buFont typeface="Arial" charset="0"/>
        <a:buChar char="•"/>
        <a:defRPr sz="2000" kern="1200">
          <a:solidFill>
            <a:srgbClr val="595959"/>
          </a:solidFill>
          <a:latin typeface="+mn-lt"/>
          <a:ea typeface="+mn-ea"/>
          <a:cs typeface="+mn-cs"/>
        </a:defRPr>
      </a:lvl1pPr>
      <a:lvl2pPr marL="593725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595959"/>
        </a:buClr>
        <a:buSzPct val="80000"/>
        <a:buFont typeface="Arial" charset="0"/>
        <a:buChar char="•"/>
        <a:defRPr kern="1200">
          <a:solidFill>
            <a:srgbClr val="595959"/>
          </a:solidFill>
          <a:latin typeface="+mn-lt"/>
          <a:ea typeface="+mn-ea"/>
          <a:cs typeface="+mn-cs"/>
        </a:defRPr>
      </a:lvl2pPr>
      <a:lvl3pPr marL="776288" indent="-182563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Clr>
          <a:srgbClr val="595959"/>
        </a:buClr>
        <a:buSzPct val="80000"/>
        <a:buFont typeface="Arial" charset="0"/>
        <a:buChar char="•"/>
        <a:defRPr sz="1600" kern="1200">
          <a:solidFill>
            <a:srgbClr val="595959"/>
          </a:solidFill>
          <a:latin typeface="+mn-lt"/>
          <a:ea typeface="+mn-ea"/>
          <a:cs typeface="+mn-cs"/>
        </a:defRPr>
      </a:lvl3pPr>
      <a:lvl4pPr marL="958850" indent="-182563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Clr>
          <a:srgbClr val="595959"/>
        </a:buClr>
        <a:buSzPct val="80000"/>
        <a:buFont typeface="Arial" charset="0"/>
        <a:buChar char="•"/>
        <a:defRPr sz="1400" kern="1200">
          <a:solidFill>
            <a:srgbClr val="595959"/>
          </a:solidFill>
          <a:latin typeface="+mn-lt"/>
          <a:ea typeface="+mn-ea"/>
          <a:cs typeface="+mn-cs"/>
        </a:defRPr>
      </a:lvl4pPr>
      <a:lvl5pPr marL="1096963" indent="-136525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Clr>
          <a:srgbClr val="595959"/>
        </a:buClr>
        <a:buSzPct val="80000"/>
        <a:buFont typeface="Arial" charset="0"/>
        <a:buChar char="•"/>
        <a:defRPr sz="1400" kern="1200">
          <a:solidFill>
            <a:srgbClr val="595959"/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hyperlink" Target="mailto:Expert-russia@mail.ru" TargetMode="External"/><Relationship Id="rId7" Type="http://schemas.openxmlformats.org/officeDocument/2006/relationships/image" Target="../media/image21.png"/><Relationship Id="rId12" Type="http://schemas.openxmlformats.org/officeDocument/2006/relationships/image" Target="../media/image5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8.png"/><Relationship Id="rId10" Type="http://schemas.openxmlformats.org/officeDocument/2006/relationships/image" Target="../media/image24.png"/><Relationship Id="rId4" Type="http://schemas.openxmlformats.org/officeDocument/2006/relationships/hyperlink" Target="http://www.expert-russia.ru/" TargetMode="External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ctrTitle"/>
          </p:nvPr>
        </p:nvSpPr>
        <p:spPr>
          <a:xfrm>
            <a:off x="1065213" y="533400"/>
            <a:ext cx="8269287" cy="2514600"/>
          </a:xfrm>
        </p:spPr>
        <p:txBody>
          <a:bodyPr/>
          <a:lstStyle/>
          <a:p>
            <a:pPr eaLnBrk="1" hangingPunct="1"/>
            <a:r>
              <a:rPr lang="ru-RU" smtClean="0"/>
              <a:t>Тенденции и перспективы рынка недвижимости в городе Уфа</a:t>
            </a:r>
          </a:p>
        </p:txBody>
      </p:sp>
      <p:sp>
        <p:nvSpPr>
          <p:cNvPr id="717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3" y="3403600"/>
            <a:ext cx="8916987" cy="1397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595959"/>
                </a:solidFill>
              </a:rPr>
              <a:t>Андреева Елена</a:t>
            </a:r>
            <a:r>
              <a:rPr lang="ru-RU" smtClean="0">
                <a:solidFill>
                  <a:srgbClr val="595959"/>
                </a:solidFill>
              </a:rPr>
              <a:t> , генеральный директор Сети АН ЭКСПЕРТ, аналитик рынка, оценщик, судебный и строительный эксперт</a:t>
            </a:r>
          </a:p>
        </p:txBody>
      </p:sp>
      <p:pic>
        <p:nvPicPr>
          <p:cNvPr id="7172" name="Picture 6" descr="http://www.expert-russia.ru/upload/iblock/3b0/600x90%20%D0%BA%D0%BE%D0%BD%D0%B3%D1%80%D0%B5%D1%81%D1%8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9638" y="4941888"/>
            <a:ext cx="5715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2"/>
          <p:cNvSpPr>
            <a:spLocks noGrp="1"/>
          </p:cNvSpPr>
          <p:nvPr>
            <p:ph type="title"/>
          </p:nvPr>
        </p:nvSpPr>
        <p:spPr>
          <a:xfrm>
            <a:off x="765175" y="692150"/>
            <a:ext cx="8686800" cy="735013"/>
          </a:xfrm>
        </p:spPr>
        <p:txBody>
          <a:bodyPr/>
          <a:lstStyle/>
          <a:p>
            <a:pPr eaLnBrk="1" hangingPunct="1"/>
            <a:r>
              <a:rPr lang="ru-RU" sz="2800" smtClean="0"/>
              <a:t>Специфика застройки и агломерации</a:t>
            </a:r>
            <a:br>
              <a:rPr lang="ru-RU" sz="2800" smtClean="0"/>
            </a:br>
            <a:r>
              <a:rPr lang="ru-RU" sz="2800" smtClean="0"/>
              <a:t>Почему столько стоит недвижимость Уфы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205038"/>
            <a:ext cx="5375275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http://www.mapsmaps.ru/wp-content/uploads/2010/11/02Uf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81750" y="1557338"/>
            <a:ext cx="487997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Box 8"/>
          <p:cNvSpPr txBox="1">
            <a:spLocks noChangeArrowheads="1"/>
          </p:cNvSpPr>
          <p:nvPr/>
        </p:nvSpPr>
        <p:spPr bwMode="auto">
          <a:xfrm>
            <a:off x="838200" y="4941888"/>
            <a:ext cx="54006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Franklin Gothic Medium" pitchFamily="34" charset="0"/>
              </a:rPr>
              <a:t>Типы городских </a:t>
            </a:r>
            <a:r>
              <a:rPr lang="ru-RU" dirty="0" smtClean="0">
                <a:latin typeface="Franklin Gothic Medium" pitchFamily="34" charset="0"/>
              </a:rPr>
              <a:t>агломераций</a:t>
            </a:r>
          </a:p>
          <a:p>
            <a:r>
              <a:rPr lang="ru-RU" dirty="0" smtClean="0">
                <a:latin typeface="Franklin Gothic Medium" pitchFamily="34" charset="0"/>
              </a:rPr>
              <a:t>Геология и география</a:t>
            </a:r>
          </a:p>
          <a:p>
            <a:r>
              <a:rPr lang="ru-RU" dirty="0" smtClean="0">
                <a:latin typeface="Franklin Gothic Medium" pitchFamily="34" charset="0"/>
              </a:rPr>
              <a:t>Специфика застройки</a:t>
            </a:r>
            <a:endParaRPr lang="ru-RU" dirty="0"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2"/>
          <p:cNvSpPr>
            <a:spLocks noGrp="1"/>
          </p:cNvSpPr>
          <p:nvPr>
            <p:ph type="title"/>
          </p:nvPr>
        </p:nvSpPr>
        <p:spPr>
          <a:xfrm>
            <a:off x="765175" y="620713"/>
            <a:ext cx="8686800" cy="735012"/>
          </a:xfrm>
        </p:spPr>
        <p:txBody>
          <a:bodyPr/>
          <a:lstStyle/>
          <a:p>
            <a:pPr eaLnBrk="1" hangingPunct="1"/>
            <a:r>
              <a:rPr lang="ru-RU" smtClean="0"/>
              <a:t>Почему столько стоит недвижимость Уфы</a:t>
            </a:r>
          </a:p>
        </p:txBody>
      </p:sp>
      <p:pic>
        <p:nvPicPr>
          <p:cNvPr id="9219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Box 8"/>
          <p:cNvSpPr txBox="1">
            <a:spLocks noChangeArrowheads="1"/>
          </p:cNvSpPr>
          <p:nvPr/>
        </p:nvSpPr>
        <p:spPr bwMode="auto">
          <a:xfrm>
            <a:off x="406400" y="4868863"/>
            <a:ext cx="2232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Franklin Gothic Medium" pitchFamily="34" charset="0"/>
              </a:rPr>
              <a:t>«Строение» города</a:t>
            </a:r>
          </a:p>
        </p:txBody>
      </p:sp>
      <p:pic>
        <p:nvPicPr>
          <p:cNvPr id="9221" name="Picture 2" descr="http://cs5.pikabu.ru/images/big_size_comm/2014-10_4/1413559360862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9813" y="1412875"/>
            <a:ext cx="403225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http://caclipper.narod.ru/images/futuremapbig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738" y="1341438"/>
            <a:ext cx="24828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8" descr="http://pokyer.ru/wp-content/uploads/2016/12/8f53f4bb45d1fe0ac53eecb870645b0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30588" y="1412875"/>
            <a:ext cx="367188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4" descr="http://www.mapsmaps.ru/wp-content/uploads/2010/11/02Uf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55000" y="3860800"/>
            <a:ext cx="2806700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10" descr="http://www.rivage.ru/images/so-map.files/center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38425" y="4508500"/>
            <a:ext cx="5449888" cy="160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93738" y="476250"/>
            <a:ext cx="9566275" cy="663575"/>
          </a:xfrm>
        </p:spPr>
        <p:txBody>
          <a:bodyPr/>
          <a:lstStyle/>
          <a:p>
            <a:pPr eaLnBrk="1" hangingPunct="1"/>
            <a:r>
              <a:rPr lang="ru-RU" smtClean="0"/>
              <a:t>История застройки города</a:t>
            </a:r>
          </a:p>
        </p:txBody>
      </p:sp>
      <p:pic>
        <p:nvPicPr>
          <p:cNvPr id="10243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6" descr="https://upload.wikimedia.org/wikipedia/commons/thumb/5/51/Ufa_map_division.svg/700px-Ufa_map_division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1075" y="1268413"/>
            <a:ext cx="3384550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8" descr="http://expert.ru/data/public/359138/359149/ural_501_010-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54550" y="1052513"/>
            <a:ext cx="5688013" cy="575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692150"/>
            <a:ext cx="8913813" cy="5048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Мобильность городского населения и миграции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267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5175" y="4121150"/>
            <a:ext cx="815975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5175" y="1125538"/>
            <a:ext cx="8424863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5175" y="476250"/>
            <a:ext cx="8986838" cy="5048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Долгосрочный тренд рынка жилья Уфы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291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00" y="3789363"/>
            <a:ext cx="77390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41438" y="981075"/>
            <a:ext cx="7626350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7828" y="692696"/>
            <a:ext cx="9936163" cy="64928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Факторы цены недвижимости.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Как учесть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315" name="Объект 2"/>
          <p:cNvSpPr>
            <a:spLocks noGrp="1"/>
          </p:cNvSpPr>
          <p:nvPr>
            <p:ph sz="half" idx="1"/>
          </p:nvPr>
        </p:nvSpPr>
        <p:spPr>
          <a:xfrm>
            <a:off x="1065213" y="1828800"/>
            <a:ext cx="4251325" cy="41910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dirty="0" smtClean="0"/>
              <a:t>Строение города, земля</a:t>
            </a:r>
          </a:p>
          <a:p>
            <a:pPr eaLnBrk="1" hangingPunct="1"/>
            <a:r>
              <a:rPr lang="ru-RU" dirty="0" smtClean="0"/>
              <a:t>Действия государства и власти</a:t>
            </a:r>
          </a:p>
          <a:p>
            <a:pPr eaLnBrk="1" hangingPunct="1"/>
            <a:r>
              <a:rPr lang="ru-RU" dirty="0" smtClean="0"/>
              <a:t>Резервы мегаполисов, снос</a:t>
            </a:r>
            <a:endParaRPr lang="ru-RU" dirty="0" smtClean="0"/>
          </a:p>
          <a:p>
            <a:pPr eaLnBrk="1" hangingPunct="1"/>
            <a:r>
              <a:rPr lang="ru-RU" dirty="0" smtClean="0"/>
              <a:t>Свободно конкурентный рынок вторичного жилья</a:t>
            </a:r>
          </a:p>
          <a:p>
            <a:pPr eaLnBrk="1" hangingPunct="1"/>
            <a:r>
              <a:rPr lang="ru-RU" dirty="0" smtClean="0"/>
              <a:t>Особенности существующего жилого фонда и эволюция типов </a:t>
            </a:r>
            <a:r>
              <a:rPr lang="ru-RU" dirty="0" smtClean="0"/>
              <a:t>застройки</a:t>
            </a:r>
          </a:p>
          <a:p>
            <a:pPr eaLnBrk="1" hangingPunct="1"/>
            <a:r>
              <a:rPr lang="ru-RU" dirty="0" smtClean="0"/>
              <a:t>Кластерная застройка</a:t>
            </a:r>
          </a:p>
          <a:p>
            <a:pPr eaLnBrk="1" hangingPunct="1"/>
            <a:r>
              <a:rPr lang="ru-RU" dirty="0" smtClean="0"/>
              <a:t>Технический анализ рынка</a:t>
            </a:r>
            <a:endParaRPr lang="ru-RU" dirty="0" smtClean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2"/>
          </p:nvPr>
        </p:nvGraphicFramePr>
        <p:xfrm>
          <a:off x="5464175" y="1828800"/>
          <a:ext cx="4252914" cy="2476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349">
                  <a:extLst>
                    <a:ext uri="{9D8B030D-6E8A-4147-A177-3AD203B41FA5}"/>
                  </a:extLst>
                </a:gridCol>
                <a:gridCol w="1196927">
                  <a:extLst>
                    <a:ext uri="{9D8B030D-6E8A-4147-A177-3AD203B41FA5}"/>
                  </a:extLst>
                </a:gridCol>
                <a:gridCol w="1417638">
                  <a:extLst>
                    <a:ext uri="{9D8B030D-6E8A-4147-A177-3AD203B41FA5}"/>
                  </a:extLst>
                </a:gridCol>
              </a:tblGrid>
              <a:tr h="495300">
                <a:tc>
                  <a:txBody>
                    <a:bodyPr/>
                    <a:lstStyle/>
                    <a:p>
                      <a:pPr rtl="0"/>
                      <a:r>
                        <a:rPr lang="ru-RU" noProof="0" dirty="0" smtClean="0"/>
                        <a:t>Предмет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20 век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21 век</a:t>
                      </a:r>
                      <a:endParaRPr lang="ru-RU" noProof="0" dirty="0"/>
                    </a:p>
                  </a:txBody>
                  <a:tcPr anchor="ctr"/>
                </a:tc>
                <a:extLst>
                  <a:ext uri="{0D108BD9-81ED-4DB2-BD59-A6C34878D82A}"/>
                </a:extLst>
              </a:tr>
              <a:tr h="495300">
                <a:tc>
                  <a:txBody>
                    <a:bodyPr/>
                    <a:lstStyle/>
                    <a:p>
                      <a:pPr rtl="0"/>
                      <a:r>
                        <a:rPr lang="ru-RU" noProof="0" dirty="0" smtClean="0"/>
                        <a:t>Строение ГО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10%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60%</a:t>
                      </a:r>
                      <a:endParaRPr lang="ru-RU" noProof="0" dirty="0"/>
                    </a:p>
                  </a:txBody>
                  <a:tcPr anchor="ctr"/>
                </a:tc>
                <a:extLst>
                  <a:ext uri="{0D108BD9-81ED-4DB2-BD59-A6C34878D82A}"/>
                </a:extLst>
              </a:tr>
              <a:tr h="495300">
                <a:tc>
                  <a:txBody>
                    <a:bodyPr/>
                    <a:lstStyle/>
                    <a:p>
                      <a:pPr rtl="0"/>
                      <a:r>
                        <a:rPr lang="ru-RU" noProof="0" dirty="0" smtClean="0"/>
                        <a:t>Законы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10%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30%</a:t>
                      </a:r>
                      <a:endParaRPr lang="ru-RU" noProof="0" dirty="0"/>
                    </a:p>
                  </a:txBody>
                  <a:tcPr anchor="ctr"/>
                </a:tc>
                <a:extLst>
                  <a:ext uri="{0D108BD9-81ED-4DB2-BD59-A6C34878D82A}"/>
                </a:extLst>
              </a:tr>
              <a:tr h="495300">
                <a:tc>
                  <a:txBody>
                    <a:bodyPr/>
                    <a:lstStyle/>
                    <a:p>
                      <a:pPr rtl="0"/>
                      <a:r>
                        <a:rPr lang="ru-RU" noProof="0" dirty="0" smtClean="0"/>
                        <a:t>Рынок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20%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25%</a:t>
                      </a:r>
                      <a:endParaRPr lang="ru-RU" noProof="0" dirty="0"/>
                    </a:p>
                  </a:txBody>
                  <a:tcPr anchor="ctr"/>
                </a:tc>
                <a:extLst>
                  <a:ext uri="{0D108BD9-81ED-4DB2-BD59-A6C34878D82A}"/>
                </a:extLst>
              </a:tr>
              <a:tr h="495300">
                <a:tc>
                  <a:txBody>
                    <a:bodyPr/>
                    <a:lstStyle/>
                    <a:p>
                      <a:pPr rtl="0"/>
                      <a:r>
                        <a:rPr lang="ru-RU" noProof="0" dirty="0" smtClean="0"/>
                        <a:t>Жилой фонд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-30%</a:t>
                      </a:r>
                      <a:endParaRPr lang="ru-RU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ru-RU" noProof="0" dirty="0" smtClean="0"/>
                        <a:t>+30%</a:t>
                      </a:r>
                      <a:endParaRPr lang="ru-RU" noProof="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342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2"/>
          <p:cNvSpPr>
            <a:spLocks noGrp="1"/>
          </p:cNvSpPr>
          <p:nvPr>
            <p:ph type="title"/>
          </p:nvPr>
        </p:nvSpPr>
        <p:spPr>
          <a:xfrm>
            <a:off x="1065213" y="620713"/>
            <a:ext cx="9782175" cy="720725"/>
          </a:xfrm>
        </p:spPr>
        <p:txBody>
          <a:bodyPr/>
          <a:lstStyle/>
          <a:p>
            <a:pPr eaLnBrk="1" hangingPunct="1"/>
            <a:r>
              <a:rPr lang="ru-RU" smtClean="0"/>
              <a:t>Сложности инвестирования и девелопмента</a:t>
            </a:r>
          </a:p>
        </p:txBody>
      </p:sp>
      <p:sp>
        <p:nvSpPr>
          <p:cNvPr id="14339" name="Объект 5"/>
          <p:cNvSpPr>
            <a:spLocks noGrp="1"/>
          </p:cNvSpPr>
          <p:nvPr>
            <p:ph sz="half" idx="1"/>
          </p:nvPr>
        </p:nvSpPr>
        <p:spPr>
          <a:xfrm>
            <a:off x="1065213" y="1828800"/>
            <a:ext cx="4251325" cy="4191000"/>
          </a:xfrm>
        </p:spPr>
        <p:txBody>
          <a:bodyPr/>
          <a:lstStyle/>
          <a:p>
            <a:pPr eaLnBrk="1" hangingPunct="1"/>
            <a:r>
              <a:rPr lang="ru-RU" dirty="0" smtClean="0"/>
              <a:t>Выбор типа застройки</a:t>
            </a:r>
          </a:p>
          <a:p>
            <a:pPr eaLnBrk="1" hangingPunct="1"/>
            <a:r>
              <a:rPr lang="ru-RU" dirty="0" smtClean="0"/>
              <a:t>Выбор класса жилья</a:t>
            </a:r>
          </a:p>
          <a:p>
            <a:pPr eaLnBrk="1" hangingPunct="1"/>
            <a:r>
              <a:rPr lang="ru-RU" dirty="0" smtClean="0"/>
              <a:t>Кластер развития города. Плюсы и минусы кластерной застройки</a:t>
            </a:r>
          </a:p>
          <a:p>
            <a:pPr eaLnBrk="1" hangingPunct="1"/>
            <a:r>
              <a:rPr lang="ru-RU" dirty="0" smtClean="0"/>
              <a:t>Обновление жилого фонда и критериев спроса</a:t>
            </a:r>
          </a:p>
          <a:p>
            <a:pPr eaLnBrk="1" hangingPunct="1"/>
            <a:r>
              <a:rPr lang="ru-RU" dirty="0" smtClean="0"/>
              <a:t>Взаимодействие архитекторов, проектировщиков, </a:t>
            </a:r>
            <a:r>
              <a:rPr lang="ru-RU" dirty="0" smtClean="0"/>
              <a:t>аналитиков</a:t>
            </a:r>
            <a:r>
              <a:rPr lang="ru-RU" dirty="0" smtClean="0"/>
              <a:t> </a:t>
            </a:r>
            <a:r>
              <a:rPr lang="ru-RU" dirty="0" smtClean="0"/>
              <a:t>и специалистов по продажам</a:t>
            </a:r>
            <a:endParaRPr lang="ru-RU" dirty="0" smtClean="0"/>
          </a:p>
        </p:txBody>
      </p:sp>
      <p:graphicFrame>
        <p:nvGraphicFramePr>
          <p:cNvPr id="8" name="Объект 7" descr="Радиальная структура, демонстрирующая отношения между четырьмя задачами и группой"/>
          <p:cNvGraphicFramePr>
            <a:graphicFrameLocks noGrp="1"/>
          </p:cNvGraphicFramePr>
          <p:nvPr>
            <p:ph sz="half" idx="2"/>
          </p:nvPr>
        </p:nvGraphicFramePr>
        <p:xfrm>
          <a:off x="5734372" y="1628800"/>
          <a:ext cx="4734693" cy="439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41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9836" y="908720"/>
            <a:ext cx="9274175" cy="5048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Эволюция потребителя и критериев спроса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3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Объект 7" descr="Радиальная структура, демонстрирующая отношения между четырьмя задачами и группой"/>
          <p:cNvGraphicFramePr>
            <a:graphicFrameLocks noGrp="1"/>
          </p:cNvGraphicFramePr>
          <p:nvPr>
            <p:ph sz="half" idx="2"/>
          </p:nvPr>
        </p:nvGraphicFramePr>
        <p:xfrm>
          <a:off x="6022404" y="1628800"/>
          <a:ext cx="446449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Объект 5"/>
          <p:cNvSpPr>
            <a:spLocks noGrp="1"/>
          </p:cNvSpPr>
          <p:nvPr>
            <p:ph sz="half" idx="1"/>
          </p:nvPr>
        </p:nvSpPr>
        <p:spPr>
          <a:xfrm>
            <a:off x="1065213" y="1828800"/>
            <a:ext cx="4251325" cy="41910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ru-RU" dirty="0" smtClean="0"/>
              <a:t>Критерии более высокого класса жилья</a:t>
            </a:r>
          </a:p>
          <a:p>
            <a:pPr eaLnBrk="1" hangingPunct="1">
              <a:defRPr/>
            </a:pPr>
            <a:r>
              <a:rPr lang="ru-RU" dirty="0" smtClean="0"/>
              <a:t>Цена и место уже не определяет эконом-класс</a:t>
            </a:r>
          </a:p>
          <a:p>
            <a:pPr eaLnBrk="1" hangingPunct="1">
              <a:defRPr/>
            </a:pPr>
            <a:r>
              <a:rPr lang="ru-RU" dirty="0" smtClean="0"/>
              <a:t>Принадлежность к кластеру</a:t>
            </a:r>
          </a:p>
          <a:p>
            <a:pPr eaLnBrk="1" hangingPunct="1">
              <a:defRPr/>
            </a:pPr>
            <a:r>
              <a:rPr lang="ru-RU" dirty="0" smtClean="0"/>
              <a:t>Отрицательная инвестиционная составляющая против качества жизни</a:t>
            </a:r>
          </a:p>
          <a:p>
            <a:pPr eaLnBrk="1" hangingPunct="1">
              <a:defRPr/>
            </a:pPr>
            <a:r>
              <a:rPr lang="ru-RU" dirty="0" err="1" smtClean="0"/>
              <a:t>Персонализация</a:t>
            </a:r>
            <a:r>
              <a:rPr lang="ru-RU" dirty="0" smtClean="0"/>
              <a:t> и локализация</a:t>
            </a:r>
          </a:p>
          <a:p>
            <a:pPr eaLnBrk="1" hangingPunct="1">
              <a:defRPr/>
            </a:pPr>
            <a:r>
              <a:rPr lang="ru-RU" dirty="0" smtClean="0"/>
              <a:t>Расслоение спроса, необходимость новой сегментации рынка и определения значимых факторов цены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053852" y="692696"/>
            <a:ext cx="9709719" cy="879376"/>
          </a:xfrm>
        </p:spPr>
        <p:txBody>
          <a:bodyPr/>
          <a:lstStyle/>
          <a:p>
            <a:pPr eaLnBrk="1" hangingPunct="1"/>
            <a:r>
              <a:rPr lang="ru-RU" sz="3200" dirty="0" smtClean="0"/>
              <a:t>Возможна ли монетизация аналитики рынка</a:t>
            </a:r>
            <a:br>
              <a:rPr lang="ru-RU" sz="3200" dirty="0" smtClean="0"/>
            </a:br>
            <a:r>
              <a:rPr lang="ru-RU" sz="3200" dirty="0" smtClean="0"/>
              <a:t>или «вы за деньги напишете все»</a:t>
            </a:r>
            <a:endParaRPr lang="ru-RU" sz="3200" dirty="0" smtClean="0"/>
          </a:p>
        </p:txBody>
      </p:sp>
      <p:sp>
        <p:nvSpPr>
          <p:cNvPr id="16387" name="Содержимое 2"/>
          <p:cNvSpPr>
            <a:spLocks noGrp="1"/>
          </p:cNvSpPr>
          <p:nvPr>
            <p:ph sz="half" idx="1"/>
          </p:nvPr>
        </p:nvSpPr>
        <p:spPr>
          <a:xfrm>
            <a:off x="1065213" y="1828800"/>
            <a:ext cx="4251325" cy="419100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pitchFamily="34" charset="0"/>
              <a:buChar char="•"/>
            </a:pPr>
            <a:r>
              <a:rPr lang="ru-RU" dirty="0" smtClean="0"/>
              <a:t>Базовые обзоры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dirty="0" smtClean="0"/>
              <a:t>Обзоры по тематикам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dirty="0" smtClean="0"/>
              <a:t>Обзоры по тех. заданиям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dirty="0" smtClean="0"/>
              <a:t>Дополнительные услуги, обеспечивающие окупаемость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dirty="0" smtClean="0"/>
              <a:t>Отстаивание «аналитической» позиции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dirty="0" smtClean="0"/>
              <a:t>Отдельное брендирование направления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dirty="0" smtClean="0"/>
              <a:t>«</a:t>
            </a:r>
            <a:r>
              <a:rPr lang="ru-RU" dirty="0" err="1" smtClean="0"/>
              <a:t>некустарный</a:t>
            </a:r>
            <a:r>
              <a:rPr lang="ru-RU" dirty="0" smtClean="0"/>
              <a:t>» подход, образовательная база</a:t>
            </a:r>
          </a:p>
          <a:p>
            <a:pPr eaLnBrk="1" hangingPunct="1">
              <a:buFont typeface="Arial" pitchFamily="34" charset="0"/>
              <a:buChar char="•"/>
            </a:pPr>
            <a:endParaRPr lang="ru-RU" dirty="0" smtClean="0"/>
          </a:p>
        </p:txBody>
      </p:sp>
      <p:pic>
        <p:nvPicPr>
          <p:cNvPr id="16389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9" descr="http://laboratoria.by/wp-content/uploads/2016/03/market-940x6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46340" y="1700808"/>
            <a:ext cx="5281092" cy="387092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053852" y="692696"/>
            <a:ext cx="9925050" cy="735013"/>
          </a:xfrm>
        </p:spPr>
        <p:txBody>
          <a:bodyPr/>
          <a:lstStyle/>
          <a:p>
            <a:pPr eaLnBrk="1" hangingPunct="1"/>
            <a:r>
              <a:rPr lang="ru-RU" sz="3200" smtClean="0"/>
              <a:t>Факторы успешности локальной аналитики рынка</a:t>
            </a:r>
          </a:p>
        </p:txBody>
      </p:sp>
      <p:graphicFrame>
        <p:nvGraphicFramePr>
          <p:cNvPr id="6" name="Объект 13" descr="Гистограмма с группировкой&#10;2-рядная и 1-строчная смешанная диаграмма для 4 категорий"/>
          <p:cNvGraphicFramePr>
            <a:graphicFrameLocks noGrp="1"/>
          </p:cNvGraphicFramePr>
          <p:nvPr>
            <p:ph idx="1"/>
          </p:nvPr>
        </p:nvGraphicFramePr>
        <p:xfrm>
          <a:off x="5374332" y="1700808"/>
          <a:ext cx="5400600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7412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ъект 5"/>
          <p:cNvSpPr txBox="1">
            <a:spLocks/>
          </p:cNvSpPr>
          <p:nvPr/>
        </p:nvSpPr>
        <p:spPr bwMode="auto">
          <a:xfrm>
            <a:off x="1065213" y="1828800"/>
            <a:ext cx="425132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lang="ru-RU" sz="2000" dirty="0" smtClean="0">
                <a:solidFill>
                  <a:srgbClr val="595959"/>
                </a:solidFill>
                <a:latin typeface="+mn-lt"/>
                <a:cs typeface="+mn-cs"/>
              </a:rPr>
              <a:t>Конкурентные инструменты рынка и их методики</a:t>
            </a:r>
          </a:p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pitchFamily="34" charset="0"/>
              <a:buChar char="•"/>
              <a:tabLst/>
              <a:defRPr/>
            </a:pPr>
            <a:r>
              <a:rPr lang="ru-RU" sz="2000" dirty="0" smtClean="0">
                <a:solidFill>
                  <a:srgbClr val="595959"/>
                </a:solidFill>
                <a:latin typeface="+mn-lt"/>
                <a:cs typeface="+mn-cs"/>
              </a:rPr>
              <a:t>Сохранение и анализ тренда</a:t>
            </a:r>
          </a:p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Некоммерческая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цитируемость</a:t>
            </a:r>
          </a:p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charset="0"/>
              <a:buChar char="•"/>
              <a:tabLst/>
              <a:defRPr/>
            </a:pPr>
            <a:r>
              <a:rPr lang="ru-RU" sz="2000" baseline="0" dirty="0" smtClean="0">
                <a:solidFill>
                  <a:srgbClr val="595959"/>
                </a:solidFill>
                <a:latin typeface="+mn-lt"/>
                <a:cs typeface="+mn-cs"/>
              </a:rPr>
              <a:t>Аналитика</a:t>
            </a:r>
            <a:r>
              <a:rPr lang="ru-RU" sz="2000" dirty="0" smtClean="0">
                <a:solidFill>
                  <a:srgbClr val="595959"/>
                </a:solidFill>
                <a:latin typeface="+mn-lt"/>
                <a:cs typeface="+mn-cs"/>
              </a:rPr>
              <a:t> и выводы вопреки мнению рынка</a:t>
            </a:r>
          </a:p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charset="0"/>
              <a:buChar char="•"/>
              <a:tabLst/>
              <a:defRPr/>
            </a:pPr>
            <a:r>
              <a:rPr lang="ru-RU" sz="2000" dirty="0" smtClean="0">
                <a:solidFill>
                  <a:srgbClr val="595959"/>
                </a:solidFill>
                <a:latin typeface="+mn-lt"/>
                <a:cs typeface="+mn-cs"/>
              </a:rPr>
              <a:t>Прогнозирование по разным моделям</a:t>
            </a:r>
          </a:p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charset="0"/>
              <a:buChar char="•"/>
              <a:tabLst/>
              <a:defRPr/>
            </a:pPr>
            <a:r>
              <a:rPr lang="ru-RU" sz="2000" dirty="0" smtClean="0">
                <a:solidFill>
                  <a:srgbClr val="595959"/>
                </a:solidFill>
                <a:latin typeface="+mn-lt"/>
                <a:cs typeface="+mn-cs"/>
              </a:rPr>
              <a:t>Прогноз и последующий анализ</a:t>
            </a:r>
          </a:p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charset="0"/>
              <a:buChar char="•"/>
              <a:tabLst/>
              <a:defRPr/>
            </a:pPr>
            <a:r>
              <a:rPr lang="ru-RU" sz="2000" dirty="0" smtClean="0">
                <a:solidFill>
                  <a:srgbClr val="595959"/>
                </a:solidFill>
                <a:latin typeface="+mn-lt"/>
                <a:cs typeface="+mn-cs"/>
              </a:rPr>
              <a:t>Отдельное направление </a:t>
            </a:r>
            <a:r>
              <a:rPr lang="ru-RU" sz="2000" dirty="0" err="1" smtClean="0">
                <a:solidFill>
                  <a:srgbClr val="595959"/>
                </a:solidFill>
                <a:latin typeface="+mn-lt"/>
                <a:cs typeface="+mn-cs"/>
              </a:rPr>
              <a:t>НЕриэлторского</a:t>
            </a:r>
            <a:r>
              <a:rPr lang="ru-RU" sz="2000" dirty="0" smtClean="0">
                <a:solidFill>
                  <a:srgbClr val="595959"/>
                </a:solidFill>
                <a:latin typeface="+mn-lt"/>
                <a:cs typeface="+mn-cs"/>
              </a:rPr>
              <a:t> бизнеса</a:t>
            </a:r>
          </a:p>
          <a:p>
            <a:pPr marL="273050" marR="0" lvl="0" indent="-228600" algn="l" defTabSz="914400" rtl="0" eaLnBrk="1" fontAlgn="base" latinLnBrk="0" hangingPunct="1">
              <a:lnSpc>
                <a:spcPct val="90000"/>
              </a:lnSpc>
              <a:spcBef>
                <a:spcPts val="1800"/>
              </a:spcBef>
              <a:spcAft>
                <a:spcPct val="0"/>
              </a:spcAft>
              <a:buClr>
                <a:srgbClr val="595959"/>
              </a:buClr>
              <a:buSzPct val="80000"/>
              <a:buFont typeface="Arial" charset="0"/>
              <a:buChar char="•"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693738" y="533400"/>
            <a:ext cx="4968875" cy="950913"/>
          </a:xfrm>
        </p:spPr>
        <p:txBody>
          <a:bodyPr/>
          <a:lstStyle/>
          <a:p>
            <a:pPr eaLnBrk="1" hangingPunct="1"/>
            <a:r>
              <a:rPr lang="ru-RU" dirty="0" smtClean="0"/>
              <a:t>Спасибо за внимание!</a:t>
            </a:r>
          </a:p>
        </p:txBody>
      </p:sp>
      <p:sp>
        <p:nvSpPr>
          <p:cNvPr id="18435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1557338"/>
            <a:ext cx="10656888" cy="4462462"/>
          </a:xfrm>
        </p:spPr>
        <p:txBody>
          <a:bodyPr/>
          <a:lstStyle/>
          <a:p>
            <a:pPr eaLnBrk="1" hangingPunct="1"/>
            <a:r>
              <a:rPr lang="ru-RU" sz="3600" b="1" dirty="0" smtClean="0">
                <a:latin typeface="Calibri" pitchFamily="34" charset="0"/>
              </a:rPr>
              <a:t>Елена Андреева</a:t>
            </a:r>
            <a:r>
              <a:rPr lang="en-US" sz="3600" b="1" dirty="0" smtClean="0">
                <a:latin typeface="Tw Cen MT" pitchFamily="34" charset="0"/>
              </a:rPr>
              <a:t> </a:t>
            </a:r>
            <a:r>
              <a:rPr lang="ru-RU" sz="3600" b="1" dirty="0" smtClean="0">
                <a:latin typeface="Calibri" pitchFamily="34" charset="0"/>
              </a:rPr>
              <a:t>Ярославовна   </a:t>
            </a:r>
            <a:endParaRPr lang="en-US" sz="3600" b="1" dirty="0" smtClean="0">
              <a:latin typeface="Calibri" pitchFamily="34" charset="0"/>
            </a:endParaRPr>
          </a:p>
          <a:p>
            <a:pPr eaLnBrk="1" hangingPunct="1"/>
            <a:r>
              <a:rPr lang="ru-RU" sz="2400" b="1" dirty="0" smtClean="0">
                <a:latin typeface="Calibri" pitchFamily="34" charset="0"/>
              </a:rPr>
              <a:t>+7</a:t>
            </a:r>
            <a:r>
              <a:rPr lang="en-US" sz="2400" b="1" dirty="0" smtClean="0">
                <a:latin typeface="Calibri" pitchFamily="34" charset="0"/>
              </a:rPr>
              <a:t>-</a:t>
            </a:r>
            <a:r>
              <a:rPr lang="ru-RU" sz="2400" b="1" dirty="0" smtClean="0">
                <a:latin typeface="Calibri" pitchFamily="34" charset="0"/>
              </a:rPr>
              <a:t>909</a:t>
            </a:r>
            <a:r>
              <a:rPr lang="en-US" sz="2400" b="1" dirty="0" smtClean="0">
                <a:latin typeface="Calibri" pitchFamily="34" charset="0"/>
              </a:rPr>
              <a:t>-</a:t>
            </a:r>
            <a:r>
              <a:rPr lang="ru-RU" sz="2400" b="1" dirty="0" smtClean="0">
                <a:latin typeface="Calibri" pitchFamily="34" charset="0"/>
              </a:rPr>
              <a:t>349</a:t>
            </a:r>
            <a:r>
              <a:rPr lang="en-US" sz="2400" b="1" dirty="0" smtClean="0">
                <a:latin typeface="Calibri" pitchFamily="34" charset="0"/>
              </a:rPr>
              <a:t>-</a:t>
            </a:r>
            <a:r>
              <a:rPr lang="ru-RU" sz="2400" b="1" dirty="0" smtClean="0">
                <a:latin typeface="Calibri" pitchFamily="34" charset="0"/>
              </a:rPr>
              <a:t>14</a:t>
            </a:r>
            <a:r>
              <a:rPr lang="en-US" sz="2400" b="1" dirty="0" smtClean="0">
                <a:latin typeface="Calibri" pitchFamily="34" charset="0"/>
              </a:rPr>
              <a:t>-</a:t>
            </a:r>
            <a:r>
              <a:rPr lang="ru-RU" sz="2400" b="1" dirty="0" smtClean="0">
                <a:latin typeface="Calibri" pitchFamily="34" charset="0"/>
              </a:rPr>
              <a:t>14</a:t>
            </a:r>
            <a:endParaRPr lang="ru-RU" sz="2400" b="1" dirty="0" smtClean="0">
              <a:latin typeface="Calibri" pitchFamily="34" charset="0"/>
            </a:endParaRPr>
          </a:p>
          <a:p>
            <a:pPr eaLnBrk="1" hangingPunct="1"/>
            <a:r>
              <a:rPr lang="en-US" sz="2400" b="1" dirty="0" smtClean="0">
                <a:latin typeface="Tw Cen MT" pitchFamily="34" charset="0"/>
                <a:hlinkClick r:id="rId3"/>
              </a:rPr>
              <a:t>Expert-russia@mail.ru</a:t>
            </a:r>
            <a:r>
              <a:rPr lang="ru-RU" sz="2400" b="1" dirty="0" smtClean="0">
                <a:latin typeface="Tw Cen MT" pitchFamily="34" charset="0"/>
              </a:rPr>
              <a:t>   </a:t>
            </a:r>
            <a:r>
              <a:rPr lang="en-US" sz="2400" b="1" dirty="0" smtClean="0">
                <a:latin typeface="Tw Cen MT" pitchFamily="34" charset="0"/>
                <a:hlinkClick r:id="rId4"/>
              </a:rPr>
              <a:t>www.expert-russia.ru</a:t>
            </a:r>
            <a:r>
              <a:rPr lang="en-US" dirty="0" smtClean="0">
                <a:latin typeface="Tw Cen MT" pitchFamily="34" charset="0"/>
              </a:rPr>
              <a:t> </a:t>
            </a:r>
            <a:endParaRPr lang="ru-RU" dirty="0" smtClean="0">
              <a:latin typeface="Tw Cen MT" pitchFamily="34" charset="0"/>
            </a:endParaRPr>
          </a:p>
          <a:p>
            <a:pPr eaLnBrk="1" hangingPunct="1"/>
            <a:r>
              <a:rPr lang="en-US" dirty="0" smtClean="0">
                <a:latin typeface="Calibri" pitchFamily="34" charset="0"/>
              </a:rPr>
              <a:t>      @</a:t>
            </a:r>
            <a:r>
              <a:rPr lang="en-US" dirty="0" err="1" smtClean="0">
                <a:latin typeface="Calibri" pitchFamily="34" charset="0"/>
              </a:rPr>
              <a:t>elenaexpertrussia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r>
              <a:rPr lang="en-US" dirty="0" smtClean="0">
                <a:latin typeface="Calibri" pitchFamily="34" charset="0"/>
              </a:rPr>
              <a:t>       </a:t>
            </a:r>
            <a:r>
              <a:rPr lang="en-US" dirty="0" err="1" smtClean="0">
                <a:latin typeface="Calibri" pitchFamily="34" charset="0"/>
              </a:rPr>
              <a:t>Expertrussia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r>
              <a:rPr lang="en-US" dirty="0" smtClean="0">
                <a:latin typeface="Calibri" pitchFamily="34" charset="0"/>
              </a:rPr>
              <a:t>       </a:t>
            </a:r>
            <a:r>
              <a:rPr lang="en-US" dirty="0" err="1" smtClean="0">
                <a:latin typeface="Calibri" pitchFamily="34" charset="0"/>
              </a:rPr>
              <a:t>Expertrussia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r>
              <a:rPr lang="en-US" dirty="0" smtClean="0">
                <a:latin typeface="Calibri" pitchFamily="34" charset="0"/>
              </a:rPr>
              <a:t>       </a:t>
            </a:r>
            <a:r>
              <a:rPr lang="ru-RU" dirty="0" smtClean="0">
                <a:latin typeface="Calibri" pitchFamily="34" charset="0"/>
              </a:rPr>
              <a:t>+</a:t>
            </a:r>
            <a:r>
              <a:rPr lang="ru-RU" dirty="0" err="1" smtClean="0">
                <a:latin typeface="Calibri" pitchFamily="34" charset="0"/>
              </a:rPr>
              <a:t>АндрееваЕленаЯрославовна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r>
              <a:rPr lang="en-US" dirty="0" smtClean="0">
                <a:latin typeface="Calibri" pitchFamily="34" charset="0"/>
              </a:rPr>
              <a:t>       </a:t>
            </a:r>
            <a:r>
              <a:rPr lang="en-US" dirty="0" err="1" smtClean="0">
                <a:latin typeface="Calibri" pitchFamily="34" charset="0"/>
              </a:rPr>
              <a:t>expertufa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r>
              <a:rPr lang="en-US" dirty="0" smtClean="0">
                <a:latin typeface="Calibri" pitchFamily="34" charset="0"/>
              </a:rPr>
              <a:t>       expertrussia102</a:t>
            </a:r>
            <a:endParaRPr lang="en-US" dirty="0" smtClean="0">
              <a:latin typeface="Calibri" pitchFamily="34" charset="0"/>
            </a:endParaRPr>
          </a:p>
          <a:p>
            <a:pPr eaLnBrk="1" hangingPunct="1"/>
            <a:endParaRPr lang="ru-RU" dirty="0" smtClean="0">
              <a:latin typeface="Calibri" pitchFamily="34" charset="0"/>
            </a:endParaRPr>
          </a:p>
        </p:txBody>
      </p:sp>
      <p:pic>
        <p:nvPicPr>
          <p:cNvPr id="18436" name="Picture 6" descr="D:\НОВЫЕ ЛОГО\ФСАН прозрачный лого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55000" y="115888"/>
            <a:ext cx="3673475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image003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9836" y="3573016"/>
            <a:ext cx="323850" cy="323850"/>
          </a:xfrm>
          <a:prstGeom prst="rect">
            <a:avLst/>
          </a:prstGeom>
          <a:noFill/>
        </p:spPr>
      </p:pic>
      <p:pic>
        <p:nvPicPr>
          <p:cNvPr id="18441" name="Picture 9" descr="image00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9836" y="4005064"/>
            <a:ext cx="314325" cy="314326"/>
          </a:xfrm>
          <a:prstGeom prst="rect">
            <a:avLst/>
          </a:prstGeom>
          <a:noFill/>
        </p:spPr>
      </p:pic>
      <p:pic>
        <p:nvPicPr>
          <p:cNvPr id="18443" name="Picture 11" descr="gplus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09836" y="4365104"/>
            <a:ext cx="304800" cy="304801"/>
          </a:xfrm>
          <a:prstGeom prst="rect">
            <a:avLst/>
          </a:prstGeom>
          <a:noFill/>
        </p:spPr>
      </p:pic>
      <p:pic>
        <p:nvPicPr>
          <p:cNvPr id="18445" name="Picture 13" descr="image005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09836" y="4725144"/>
            <a:ext cx="314325" cy="314326"/>
          </a:xfrm>
          <a:prstGeom prst="rect">
            <a:avLst/>
          </a:prstGeom>
          <a:noFill/>
        </p:spPr>
      </p:pic>
      <p:pic>
        <p:nvPicPr>
          <p:cNvPr id="18447" name="Picture 15" descr="instagram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09836" y="3212976"/>
            <a:ext cx="314325" cy="314326"/>
          </a:xfrm>
          <a:prstGeom prst="rect">
            <a:avLst/>
          </a:prstGeom>
          <a:noFill/>
        </p:spPr>
      </p:pic>
      <p:pic>
        <p:nvPicPr>
          <p:cNvPr id="18449" name="Picture 17" descr="twitter_icon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09836" y="5157192"/>
            <a:ext cx="314325" cy="314326"/>
          </a:xfrm>
          <a:prstGeom prst="rect">
            <a:avLst/>
          </a:prstGeom>
          <a:noFill/>
        </p:spPr>
      </p:pic>
      <p:pic>
        <p:nvPicPr>
          <p:cNvPr id="13" name="Picture 6" descr="http://www.expert-russia.ru/upload/iblock/3b0/600x90%20%D0%BA%D0%BE%D0%BD%D0%B3%D1%80%D0%B5%D1%81%D1%81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34372" y="5085184"/>
            <a:ext cx="57150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tf02895266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15870694_TF02895266.potx" id="{16432B4B-B661-4108-AF30-DE0EBB899A27}" vid="{278A82A8-3C16-41B1-979D-36A195C8C230}"/>
    </a:ext>
  </a:extLst>
</a:theme>
</file>

<file path=ppt/theme/theme2.xml><?xml version="1.0" encoding="utf-8"?>
<a:theme xmlns:a="http://schemas.openxmlformats.org/drawingml/2006/main" name="Тема Offic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02F2BE50-DDB3-465B-A26E-975A276D43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80FAF7-F941-4D3E-A3C3-283A611079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962EF1-AF9F-41C4-905D-2498CCED01D1}">
  <ds:schemaRefs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tf02895266</Template>
  <TotalTime>290</TotalTime>
  <Words>331</Words>
  <Application>Microsoft Office PowerPoint</Application>
  <PresentationFormat>Произвольный</PresentationFormat>
  <Paragraphs>95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Franklin Gothic Medium</vt:lpstr>
      <vt:lpstr>Calibri</vt:lpstr>
      <vt:lpstr>Tw Cen MT</vt:lpstr>
      <vt:lpstr>tf02895266</vt:lpstr>
      <vt:lpstr>Тенденции и перспективы рынка недвижимости в городе Уфа</vt:lpstr>
      <vt:lpstr>Специфика застройки и агломерации Почему столько стоит недвижимость Уфы</vt:lpstr>
      <vt:lpstr>Почему столько стоит недвижимость Уфы</vt:lpstr>
      <vt:lpstr>История застройки города</vt:lpstr>
      <vt:lpstr>Мобильность городского населения и миграции</vt:lpstr>
      <vt:lpstr>Долгосрочный тренд рынка жилья Уфы</vt:lpstr>
      <vt:lpstr>Факторы цены недвижимости. Как учесть</vt:lpstr>
      <vt:lpstr>Сложности инвестирования и девелопмента</vt:lpstr>
      <vt:lpstr>Эволюция потребителя и критериев спроса</vt:lpstr>
      <vt:lpstr>Возможна ли монетизация аналитики рынка или «вы за деньги напишете все»</vt:lpstr>
      <vt:lpstr>Факторы успешности локальной аналитики рынка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Макет заголовка</dc:title>
  <dc:creator>Home</dc:creator>
  <cp:lastModifiedBy>Home</cp:lastModifiedBy>
  <cp:revision>42</cp:revision>
  <dcterms:created xsi:type="dcterms:W3CDTF">2018-09-10T14:57:17Z</dcterms:created>
  <dcterms:modified xsi:type="dcterms:W3CDTF">2018-10-08T14:42:32Z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