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1"/>
  </p:notesMasterIdLst>
  <p:sldIdLst>
    <p:sldId id="695" r:id="rId2"/>
    <p:sldId id="770" r:id="rId3"/>
    <p:sldId id="773" r:id="rId4"/>
    <p:sldId id="771" r:id="rId5"/>
    <p:sldId id="772" r:id="rId6"/>
    <p:sldId id="774" r:id="rId7"/>
    <p:sldId id="775" r:id="rId8"/>
    <p:sldId id="776" r:id="rId9"/>
    <p:sldId id="777" r:id="rId10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6969"/>
    <a:srgbClr val="FF0000"/>
    <a:srgbClr val="0066FF"/>
    <a:srgbClr val="3399FF"/>
    <a:srgbClr val="FF5050"/>
    <a:srgbClr val="339966"/>
    <a:srgbClr val="006600"/>
    <a:srgbClr val="FF7C80"/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8" autoAdjust="0"/>
    <p:restoredTop sz="94579" autoAdjust="0"/>
  </p:normalViewPr>
  <p:slideViewPr>
    <p:cSldViewPr>
      <p:cViewPr varScale="1">
        <p:scale>
          <a:sx n="119" d="100"/>
          <a:sy n="119" d="100"/>
        </p:scale>
        <p:origin x="-13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9" tIns="47785" rIns="95569" bIns="477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5569" tIns="47785" rIns="95569" bIns="477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5569" tIns="47785" rIns="95569" bIns="47785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933932"/>
            <a:ext cx="9144000" cy="214314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Состояние </a:t>
            </a:r>
            <a:r>
              <a:rPr lang="ru-RU" sz="4800" b="1" dirty="0">
                <a:solidFill>
                  <a:srgbClr val="0070C0"/>
                </a:solidFill>
                <a:latin typeface="Calibri" panose="020F0502020204030204" pitchFamily="34" charset="0"/>
              </a:rPr>
              <a:t>оценочной </a:t>
            </a:r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отрасли</a:t>
            </a:r>
            <a:b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48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ru-RU" sz="4800" b="1" dirty="0">
                <a:solidFill>
                  <a:srgbClr val="0070C0"/>
                </a:solidFill>
                <a:latin typeface="Calibri" panose="020F0502020204030204" pitchFamily="34" charset="0"/>
              </a:rPr>
              <a:t>перспективы развития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6497960"/>
            <a:ext cx="6429420" cy="360040"/>
          </a:xfrm>
        </p:spPr>
        <p:txBody>
          <a:bodyPr/>
          <a:lstStyle/>
          <a:p>
            <a:pPr lvl="0" eaLnBrk="1" hangingPunct="1"/>
            <a:r>
              <a:rPr lang="ru-RU" sz="1200" b="1" dirty="0">
                <a:solidFill>
                  <a:srgbClr val="0070C0"/>
                </a:solidFill>
                <a:latin typeface="Calibri" panose="020F0502020204030204" pitchFamily="34" charset="0"/>
              </a:rPr>
              <a:t>Москва, </a:t>
            </a:r>
            <a:r>
              <a:rPr lang="ru-RU" sz="1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2018</a:t>
            </a:r>
            <a:endParaRPr lang="ru-RU" sz="12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2" descr="C:\Users\Ильин МО\Desktop\Документы СРОО\im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973" y="4690670"/>
            <a:ext cx="976945" cy="147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59392" y="5029495"/>
            <a:ext cx="4829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ИЛЬИН Максим Олегович</a:t>
            </a: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Исполнительной директор</a:t>
            </a:r>
          </a:p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Ассоциация «СРОО «Экспертный совет», к.э.н.</a:t>
            </a:r>
          </a:p>
        </p:txBody>
      </p:sp>
      <p:pic>
        <p:nvPicPr>
          <p:cNvPr id="8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" y="44624"/>
            <a:ext cx="3077419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8F5D0A6-A821-4FF2-89F4-3445E4073F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71" t="12258" r="57028" b="76055"/>
          <a:stretch/>
        </p:blipFill>
        <p:spPr bwMode="auto">
          <a:xfrm>
            <a:off x="5176633" y="-1"/>
            <a:ext cx="3931871" cy="9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62327" y="18489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Чем </a:t>
            </a:r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заниматься НЕ надо?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r2d2\Desktop\1430091315_a5d7af50558e49963f4f03eac5e49a8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24" y="836712"/>
            <a:ext cx="7932373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16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54560" y="57062"/>
            <a:ext cx="729796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Чем </a:t>
            </a:r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заниматься перспективно</a:t>
            </a: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?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 descr="ÐÐ° Ð´Ð°Ð½Ð½Ð¾Ð¼ Ð¸Ð·Ð¾Ð±ÑÐ°Ð¶ÐµÐ½Ð¸Ð¸ Ð¼Ð¾Ð¶ÐµÑ Ð½Ð°ÑÐ¾Ð´Ð¸ÑÑÑÑ: ÑÐµÐºÑÑ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13" y="1052736"/>
            <a:ext cx="7487816" cy="561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63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54560" y="-27384"/>
            <a:ext cx="7225952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Чем </a:t>
            </a:r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заниматься перспективно</a:t>
            </a: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?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 descr="http://qrcoder.ru/code/?ftod.ru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200650"/>
            <a:ext cx="16573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73494" y="5844659"/>
            <a:ext cx="881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ftod.ru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10863" r="2750" b="9401"/>
          <a:stretch/>
        </p:blipFill>
        <p:spPr>
          <a:xfrm>
            <a:off x="755576" y="1484784"/>
            <a:ext cx="7844409" cy="361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74776" y="15976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Некоторые итоги </a:t>
            </a:r>
            <a:r>
              <a:rPr lang="ru-RU" sz="4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форсайта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4" name="Picture 2" descr="https://static.tildacdn.com/tild6163-6161-4862-b132-633435373164/7ac77543552641efa3b93eb589bbe3d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776" y="2101227"/>
            <a:ext cx="54102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59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092280" y="1628800"/>
            <a:ext cx="1980000" cy="1800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?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74776" y="15976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Новый рынок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7524" y="4365104"/>
            <a:ext cx="8568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Статья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14 Федерального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закона «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 государственной кадастровой оценке» от 03.07.2016 №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237-ФЗ: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р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азмещается Проект отчета </a:t>
            </a:r>
            <a:r>
              <a:rPr 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~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десятки Гб, сотни </a:t>
            </a:r>
            <a:r>
              <a:rPr 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XML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файлов; </a:t>
            </a:r>
            <a:endParaRPr lang="en-US" sz="2000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50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дней на подачу замечаний;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р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аз в пять дней Проект отчета актуализируется. 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1613284"/>
            <a:ext cx="1980000" cy="1800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Кадастровую оценку</a:t>
            </a:r>
            <a:b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делают ГБУ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1760" y="1613284"/>
            <a:ext cx="1980000" cy="1800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ГБУ принимают замечания</a:t>
            </a:r>
            <a:b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 промежуточным отчетным документам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8024" y="1628800"/>
            <a:ext cx="1980000" cy="1800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Собственники</a:t>
            </a:r>
            <a:b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 могут сами разобраться</a:t>
            </a:r>
            <a:b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в промежуточных отчетных документах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 descr="ÐÐ°ÑÑÐ¸Ð½ÐºÐ¸ Ð¿Ð¾ Ð·Ð°Ð¿ÑÐ¾ÑÑ Ð¿ÑÐ¸ÑÐµ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16832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087504" y="23442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&gt;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15934" y="234888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&gt;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792198" y="233958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77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74776" y="15976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Как проверять Проект отчета?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46123" y="1497709"/>
            <a:ext cx="3780000" cy="2340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Соответствие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фактических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количественных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качественных характеристик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ОН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характеристикам, использованным в Проекте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отчета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60032" y="1497709"/>
            <a:ext cx="3780000" cy="2340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Наличие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у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ОН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специфических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ценообразующих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характеристик, не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учтенных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в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Проекте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отчета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82000" y="4293096"/>
            <a:ext cx="3780000" cy="2340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3.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Корректность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учета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количественных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качественных характеристик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ОН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 Проекте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отчета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68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74776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Алгоритм проверки</a:t>
            </a:r>
          </a:p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Проекта отчета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99185"/>
            <a:ext cx="871296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1.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Сопоставление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фактических количественных и качественных характеристик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ОН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с характеристиками, использованными в Проекте отчета: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достоверности характеристик –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все ли значения верны?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достаточности характеристик – проверка наличия специфических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существенных количественных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и качественных характеристик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ОН,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которые не были учтены в Проекте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отчета.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lvl="0" algn="just">
              <a:spcBef>
                <a:spcPts val="120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2.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Проверка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корректности реализации МУ по ГКО в Проекте отчета, в </a:t>
            </a:r>
            <a:r>
              <a:rPr lang="ru-RU" sz="2000" dirty="0" err="1">
                <a:solidFill>
                  <a:srgbClr val="0070C0"/>
                </a:solidFill>
                <a:latin typeface="Calibri" panose="020F0502020204030204" pitchFamily="34" charset="0"/>
              </a:rPr>
              <a:t>т.ч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.: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корректности группировки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объектов;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обоснованности выбора подхода к оценке и метода расчета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стоимости;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корректности применения выбранного метода расчета (учет всех составляющих согласно принятой методологии);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проверка отсутствия ошибок в расчетах по указанным формулам.</a:t>
            </a:r>
          </a:p>
          <a:p>
            <a:pPr lvl="0" algn="just">
              <a:spcBef>
                <a:spcPts val="120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3.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Анализ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результата, полученного в Проекте отчета, – сопоставление с рыночными данными, данными из анализа рынка (при наличии), результатами расчета после устранения выявленных нарушений.</a:t>
            </a:r>
          </a:p>
          <a:p>
            <a:pPr lvl="0" algn="just">
              <a:spcBef>
                <a:spcPts val="120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4. 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Формирование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замечаний на ошибки (при их наличии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3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0056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74776" y="166925"/>
            <a:ext cx="7158880" cy="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Основные ошибки</a:t>
            </a:r>
          </a:p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itchFamily="34" charset="0"/>
              </a:rPr>
              <a:t>в Проектах отчета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7545" y="453739"/>
            <a:ext cx="151216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1000" b="1" i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rPr>
              <a:t>srosovet.ru</a:t>
            </a:r>
            <a:endParaRPr lang="ru-RU" sz="1000" i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" y="18489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3429" y="1412776"/>
            <a:ext cx="3780000" cy="1512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Некорректный учет функционального назначения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1412776"/>
            <a:ext cx="3780000" cy="1512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Отсутствие информации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о значения количественных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 качественных показателей</a:t>
            </a:r>
          </a:p>
          <a:p>
            <a:pPr lvl="0" algn="ctr"/>
            <a:r>
              <a:rPr lang="ru-RU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(например, нулевой квартал)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1960" y="3284984"/>
            <a:ext cx="3780000" cy="1728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3.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Искажение значений количественных и качественных показателей</a:t>
            </a:r>
          </a:p>
          <a:p>
            <a:pPr lvl="0" algn="ctr"/>
            <a:r>
              <a:rPr lang="ru-RU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(например, КС, износ)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8217" y="3284984"/>
            <a:ext cx="3780000" cy="1728000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4.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Наличие существенных специфических факторов стоимости</a:t>
            </a:r>
          </a:p>
          <a:p>
            <a:pPr lvl="0" algn="ctr"/>
            <a:r>
              <a:rPr lang="ru-RU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(например, нестандартная доля полезной площади)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64208" y="5417929"/>
            <a:ext cx="3780000" cy="1323439"/>
          </a:xfrm>
          <a:prstGeom prst="rect">
            <a:avLst/>
          </a:prstGeom>
          <a:ln w="2222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5.</a:t>
            </a:r>
          </a:p>
          <a:p>
            <a:pPr lvl="0" algn="ctr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Несоответствие кадастровой стоимости</a:t>
            </a:r>
            <a:b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рыночному уровню цен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41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19934</TotalTime>
  <Words>329</Words>
  <Application>Microsoft Office PowerPoint</Application>
  <PresentationFormat>Экран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Оформление по умолчанию</vt:lpstr>
      <vt:lpstr>Состояние оценочной отрасли и перспективы развития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r2d2</cp:lastModifiedBy>
  <cp:revision>812</cp:revision>
  <cp:lastPrinted>2015-06-05T12:19:07Z</cp:lastPrinted>
  <dcterms:created xsi:type="dcterms:W3CDTF">2008-06-01T08:07:10Z</dcterms:created>
  <dcterms:modified xsi:type="dcterms:W3CDTF">2018-11-07T18:09:35Z</dcterms:modified>
</cp:coreProperties>
</file>