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8" r:id="rId3"/>
    <p:sldId id="269" r:id="rId4"/>
    <p:sldId id="270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4" r:id="rId13"/>
    <p:sldId id="265" r:id="rId14"/>
    <p:sldId id="266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73" autoAdjust="0"/>
    <p:restoredTop sz="94669" autoAdjust="0"/>
  </p:normalViewPr>
  <p:slideViewPr>
    <p:cSldViewPr>
      <p:cViewPr varScale="1">
        <p:scale>
          <a:sx n="108" d="100"/>
          <a:sy n="108" d="100"/>
        </p:scale>
        <p:origin x="130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5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180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855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463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78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462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338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855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058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770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606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EF70B-FB63-4949-BA7A-9A16832C2A9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EDB1F-C18B-4459-9A32-718B2BBFB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173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2C230ACE577D23EF773091E53D03DF0E30DCA39683FB9B6C1D7430281E00FDBB6C6C66CC3DEA06HDH2J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268760"/>
            <a:ext cx="7776864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Краткий обзор судебной практики в сфере оценочной </a:t>
            </a:r>
          </a:p>
          <a:p>
            <a:pPr algn="ctr"/>
            <a:r>
              <a:rPr lang="ru-RU" sz="4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деятельности </a:t>
            </a:r>
          </a:p>
          <a:p>
            <a:pPr algn="ctr"/>
            <a:r>
              <a:rPr lang="ru-RU" sz="4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за 2016-2017 годы</a:t>
            </a:r>
          </a:p>
          <a:p>
            <a:pPr algn="ctr"/>
            <a:endParaRPr lang="ru-RU" sz="44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ru-RU" sz="44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36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Адвокат </a:t>
            </a:r>
            <a:r>
              <a:rPr lang="ru-RU" sz="36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В.Е.Петренко</a:t>
            </a:r>
            <a:endParaRPr lang="ru-RU" sz="36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ru-RU" sz="44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4694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b="1" dirty="0"/>
              <a:t>ПРИМЕНЯЕМАЯ СУДОМ НОРМА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Согласно ч. 2 статьи 24.7 Федерального закона «Об оценочной деятельности в Российской Федерации» страховым случаем по договору обязательного страхования ответственности является установленный вступившим в законную силу решением арбитражного суда или признанный страховщиком факт причинения ущерба действиями (бездействием) оценщика в результате нарушения требований федеральных стандартов оценки, стандартов и правил оценочной деятельности, установленных СРОО, членом которой был оценщик в момент причинения ущерба.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617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b="1" dirty="0"/>
              <a:t>ВАЖНЫЕ ПОЗИЦИИ ПО ДЕЛУ: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b="1" dirty="0"/>
              <a:t>Заказчик вправе обратиться напрямую в страховую компанию, поскольку является выгодоприобретателем по договору страхования;</a:t>
            </a:r>
            <a:endParaRPr lang="ru-RU" dirty="0"/>
          </a:p>
          <a:p>
            <a:pPr lvl="0"/>
            <a:r>
              <a:rPr lang="ru-RU" b="1" dirty="0"/>
              <a:t>Решения суда о взыскании суммы ущерба (авансового платежа и др.) с оценщика, вступившие в законную силу, являются достаточным основанием для взыскания страхового возмещения.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    </a:t>
            </a:r>
            <a:r>
              <a:rPr lang="ru-RU" b="1" dirty="0"/>
              <a:t>Схожие дела - А03-776/2016, А03-6903/2015</a:t>
            </a:r>
          </a:p>
        </p:txBody>
      </p:sp>
    </p:spTree>
    <p:extLst>
      <p:ext uri="{BB962C8B-B14F-4D97-AF65-F5344CB8AC3E}">
        <p14:creationId xmlns:p14="http://schemas.microsoft.com/office/powerpoint/2010/main" val="3891859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50304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100" b="1" dirty="0"/>
              <a:t>Дело №А82-8653/2016</a:t>
            </a:r>
            <a:br>
              <a:rPr lang="ru-RU" sz="3100" b="1" dirty="0"/>
            </a:br>
            <a:r>
              <a:rPr lang="ru-RU" sz="3100" b="1" dirty="0"/>
              <a:t>Сбербанк России против ИП </a:t>
            </a:r>
            <a:r>
              <a:rPr lang="ru-RU" sz="3100" b="1" dirty="0" err="1"/>
              <a:t>Огорелова</a:t>
            </a:r>
            <a:r>
              <a:rPr lang="ru-RU" sz="3100" b="1" dirty="0"/>
              <a:t> И.А. и СРО «НКСО»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В целях оценки закладываемого имущества ИП </a:t>
            </a:r>
            <a:r>
              <a:rPr lang="ru-RU" b="1" dirty="0" err="1"/>
              <a:t>Огореловым</a:t>
            </a:r>
            <a:r>
              <a:rPr lang="ru-RU" b="1" dirty="0"/>
              <a:t> И.А. составлен отчет об оценке рыночной стоимости земельного участка и жилого дома, согласно которому наиболее вероятная рыночная стоимость составляет 70 000 000 рублей. </a:t>
            </a:r>
            <a:r>
              <a:rPr lang="ru-RU" b="1" dirty="0" err="1"/>
              <a:t>Замщику</a:t>
            </a:r>
            <a:r>
              <a:rPr lang="ru-RU" b="1" dirty="0"/>
              <a:t> на основании указанного отчета выдан кредит на 48 млн. рублей. </a:t>
            </a:r>
          </a:p>
          <a:p>
            <a:r>
              <a:rPr lang="ru-RU" b="1" dirty="0"/>
              <a:t>Просрочка возврата кредита повлекла взыскание суммы долга в судебном порядке. Судом также обращено взыскание на предмет залога, однако его стоимость определена в 11 480 000 рублей. </a:t>
            </a:r>
          </a:p>
          <a:p>
            <a:r>
              <a:rPr lang="ru-RU" b="1" dirty="0"/>
              <a:t>Банк, посчитав, что оценщик </a:t>
            </a:r>
            <a:r>
              <a:rPr lang="ru-RU" b="1" dirty="0" err="1"/>
              <a:t>Огорелов</a:t>
            </a:r>
            <a:r>
              <a:rPr lang="ru-RU" b="1" dirty="0"/>
              <a:t> занизил рыночную стоимость предмета залога, подал иск о взыскании ущерба в сумме 43 млн. рублей к индивидуальному предпринимателю и СРО. </a:t>
            </a:r>
          </a:p>
          <a:p>
            <a:r>
              <a:rPr lang="ru-RU" b="1" dirty="0"/>
              <a:t>Судами всех инстанций в удовлетворении исковых требований отказано.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6724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b="1" dirty="0"/>
              <a:t>Важные правовые позиции: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ru-RU" sz="4900" b="1" dirty="0"/>
              <a:t>В рассмотренном случае оценка заложенного недвижимого имущества не являлась для сторон указанного договора обязательной, носила рекомендательных характер, и, соответственно, стороны имели право определить стоимость заложенного имущества как самостоятельно, так и на основании отчета, составленного ответчиком.</a:t>
            </a:r>
          </a:p>
          <a:p>
            <a:r>
              <a:rPr lang="ru-RU" sz="4900" b="1" dirty="0"/>
              <a:t>Величина оценки, указанная в отчете, сама по себе не могла повлечь причинение истцу убытков. </a:t>
            </a:r>
          </a:p>
          <a:p>
            <a:r>
              <a:rPr lang="ru-RU" sz="4900" b="1" dirty="0"/>
              <a:t>Доказательств того, что оценщик действовал намеренно, с тем чтобы ввести Банк в заблуждение относительно стоимости объекта оценки, не представлено. </a:t>
            </a:r>
          </a:p>
          <a:p>
            <a:r>
              <a:rPr lang="ru-RU" sz="4900" b="1" dirty="0"/>
              <a:t>Банк, осуществляя предпринимательскую деятельность в сфере предоставления финансовых услуг, имел возможность, действуя разумно и осмотрительно, предпринять любые действия по проверке достоверности представленного отчета.</a:t>
            </a:r>
          </a:p>
          <a:p>
            <a:r>
              <a:rPr lang="ru-RU" sz="4900" b="1" dirty="0"/>
              <a:t>Согласно правовой позиции, изложенной в </a:t>
            </a:r>
            <a:r>
              <a:rPr lang="ru-RU" sz="4900" b="1" dirty="0">
                <a:hlinkClick r:id="rId2"/>
              </a:rPr>
              <a:t>пункте 1</a:t>
            </a:r>
            <a:r>
              <a:rPr lang="ru-RU" sz="4900" b="1" dirty="0"/>
              <a:t> информационного письма Президиума Высшего Арбитражного Суда Российской Федерации от 30.05.2005 N 92 "О рассмотрении арбитражными судами дел об оспаривании оценки имущества, произведенной независимым оценщиком", оспаривание согласованной сторонами стоимости объекта недвижимости после заключения договора по мотиву недостоверности произведенной ранее оценки не допускается.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1507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/>
              <a:t>Дело №А65-12566/2016 Магазин «Ровесник» против КБ «Гудвилл»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400" dirty="0"/>
              <a:t>ОБСТОЯТЕЛЬСТВА ДЕЛА:</a:t>
            </a:r>
            <a:endParaRPr lang="en-US" sz="3400" dirty="0"/>
          </a:p>
          <a:p>
            <a:pPr marL="0" indent="0">
              <a:buNone/>
            </a:pPr>
            <a:r>
              <a:rPr lang="ru-RU" sz="3400" dirty="0"/>
              <a:t>КБ «Гудвилл» по заказу муниципалитете произвело оценку магазина в целях его выкупа арендатором в рамках Закона №159-ФЗ;</a:t>
            </a:r>
          </a:p>
          <a:p>
            <a:pPr marL="0" indent="0">
              <a:buNone/>
            </a:pPr>
            <a:r>
              <a:rPr lang="ru-RU" sz="3400" dirty="0"/>
              <a:t>В суде арендатору удалось признать отчет недостоверным и пересмотреть цену выкупа в сторону понижения. </a:t>
            </a:r>
          </a:p>
          <a:p>
            <a:pPr marL="0" indent="0">
              <a:buNone/>
            </a:pPr>
            <a:r>
              <a:rPr lang="ru-RU" sz="3400" dirty="0"/>
              <a:t>Посчитав, что за период судебных разбирательств арендатор понес убытки в сумме арендных платежей, он обращается в суд с иском к муниципалитету, полагая, что последний не смог организовать проведение надлежащей оценки магазина. </a:t>
            </a:r>
          </a:p>
          <a:p>
            <a:pPr marL="0" indent="0">
              <a:buNone/>
            </a:pPr>
            <a:r>
              <a:rPr lang="ru-RU" sz="3400" dirty="0"/>
              <a:t>После отказа суда взыскать убытки с муниципалитета арендатор подал иск о взыскании убытков в сумме 3 млн. рублей с оценочной компании.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7185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/>
              <a:t>Решения судов: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86003"/>
          </a:xfrm>
        </p:spPr>
        <p:txBody>
          <a:bodyPr>
            <a:normAutofit fontScale="70000" lnSpcReduction="20000"/>
          </a:bodyPr>
          <a:lstStyle/>
          <a:p>
            <a:r>
              <a:rPr lang="ru-RU" sz="3400" dirty="0"/>
              <a:t>Суд первой инстанции назначил экспертизу качества отчета. Из заключения усматриваются многочисленные нарушения оценщиком законодательства и стандартов. Руководствуясь выводами экспертов суд взыскивает убытки с оценочной компании в полном объеме. </a:t>
            </a:r>
          </a:p>
          <a:p>
            <a:r>
              <a:rPr lang="ru-RU" sz="3400" dirty="0"/>
              <a:t>Суд апелляционной инстанции руководствуется правовыми позициями ВС РФ (Определение от 27.12.2015г. по делу № 310-ЭС15-11302), отменил  решение суда первой инстанции и отказал во взыскании убытков в полном объеме;</a:t>
            </a:r>
          </a:p>
          <a:p>
            <a:r>
              <a:rPr lang="ru-RU" sz="3400" dirty="0"/>
              <a:t>Суды кассационной инстанции, включая Верховный Суд РФ в пересмотре апелляционного постановления отказали. </a:t>
            </a:r>
          </a:p>
          <a:p>
            <a:r>
              <a:rPr lang="ru-RU" sz="3400" dirty="0"/>
              <a:t>Суд первой инстанции взыскал с Ответчика 130 000 рублей на оплату услуг адвоката.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7659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58417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200" dirty="0"/>
              <a:t>Рассмотрение в Верховном Суде административного иска о признании недействительным Приказа №257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32048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ПОЗИЦИЯ ИСТЦОВ:</a:t>
            </a:r>
          </a:p>
          <a:p>
            <a:pPr marL="0" lvl="0" indent="0">
              <a:buNone/>
            </a:pPr>
            <a:r>
              <a:rPr lang="ru-RU" dirty="0"/>
              <a:t>        Процедурные нарушения принятия Приказа:</a:t>
            </a:r>
          </a:p>
          <a:p>
            <a:r>
              <a:rPr lang="ru-RU" dirty="0"/>
              <a:t>- Приказ не прошел общественный контроль;</a:t>
            </a:r>
          </a:p>
          <a:p>
            <a:r>
              <a:rPr lang="ru-RU" dirty="0"/>
              <a:t>- Приказ </a:t>
            </a:r>
            <a:r>
              <a:rPr lang="ru-RU" dirty="0" err="1"/>
              <a:t>Приказ</a:t>
            </a:r>
            <a:r>
              <a:rPr lang="ru-RU" dirty="0"/>
              <a:t> не прошел надлежащую антикоррупционную экспертизу и содержит множество </a:t>
            </a:r>
            <a:r>
              <a:rPr lang="ru-RU" dirty="0" err="1"/>
              <a:t>коррупциогенных</a:t>
            </a:r>
            <a:r>
              <a:rPr lang="ru-RU" dirty="0"/>
              <a:t> факторов;</a:t>
            </a:r>
          </a:p>
          <a:p>
            <a:r>
              <a:rPr lang="ru-RU" dirty="0"/>
              <a:t>- Приказ не согласован с Советом при президенте по НОК.</a:t>
            </a:r>
          </a:p>
          <a:p>
            <a:pPr marL="0" indent="0">
              <a:buNone/>
            </a:pPr>
            <a:r>
              <a:rPr lang="ru-RU" dirty="0"/>
              <a:t>        Противоречия между положениями Приказа и федеральным законодательством:</a:t>
            </a:r>
          </a:p>
          <a:p>
            <a:r>
              <a:rPr lang="ru-RU" dirty="0"/>
              <a:t>- нарушен принцип свободы доступа граждан к информации, затрагивающей их права и свободы;</a:t>
            </a:r>
          </a:p>
          <a:p>
            <a:r>
              <a:rPr lang="ru-RU" dirty="0"/>
              <a:t>- нарушено право граждан на труд и занятие предпринимательской деятельностью;</a:t>
            </a:r>
          </a:p>
          <a:p>
            <a:r>
              <a:rPr lang="ru-RU" dirty="0"/>
              <a:t>- экзамен не соотносится с профессиональным стандартом, закрытость базы вопросов препятствует их </a:t>
            </a:r>
            <a:r>
              <a:rPr lang="ru-RU" dirty="0" err="1"/>
              <a:t>валидации</a:t>
            </a:r>
            <a:r>
              <a:rPr lang="ru-RU" dirty="0"/>
              <a:t> профессиональным сообществом.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0103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/>
              <a:t>Позиция Ответчиков: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- Высказанные в ходе общественного обсуждения замечания частично учтены;</a:t>
            </a:r>
          </a:p>
          <a:p>
            <a:r>
              <a:rPr lang="ru-RU" dirty="0"/>
              <a:t>- Минюст провел антикоррупционную экспертизу, в ходе которой </a:t>
            </a:r>
            <a:r>
              <a:rPr lang="ru-RU" dirty="0" err="1"/>
              <a:t>коррупциогенных</a:t>
            </a:r>
            <a:r>
              <a:rPr lang="ru-RU" dirty="0"/>
              <a:t> факторов не обнаружилось, заключения независимых экспертов имеют рекомендательный характер;</a:t>
            </a:r>
          </a:p>
          <a:p>
            <a:r>
              <a:rPr lang="ru-RU" dirty="0"/>
              <a:t>Системы НОК и квалификационный экзамен имеют различное регулирование;</a:t>
            </a:r>
          </a:p>
          <a:p>
            <a:r>
              <a:rPr lang="ru-RU" dirty="0"/>
              <a:t>Закрытость перечня вопросов не нарушает права оценщиков, поскольку в Интернет выложены темы для подготовки к экзамену.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7629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/>
              <a:t>Отдельные тезисы решения Верховного Суда РФ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1.	Перечень вопросов нельзя признать закрытым, поскольку информация о вопросах раскрывается претендентам в ходе квалификационного экзамена;</a:t>
            </a:r>
          </a:p>
          <a:p>
            <a:r>
              <a:rPr lang="ru-RU" dirty="0"/>
              <a:t>2.	Обладатель информации вправе принимать решение об ограничении ее использования. </a:t>
            </a:r>
          </a:p>
          <a:p>
            <a:r>
              <a:rPr lang="ru-RU" dirty="0"/>
              <a:t>3.	Раскрытие базы вопросов не позволит решить задачи, стоящие перед квалификационным экзаменом.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7668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9816" y="260648"/>
            <a:ext cx="7772400" cy="18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200" b="1" dirty="0"/>
              <a:t>Дело №</a:t>
            </a:r>
            <a:r>
              <a:rPr lang="ru-RU" sz="3200" b="1" dirty="0">
                <a:solidFill>
                  <a:schemeClr val="bg1"/>
                </a:solidFill>
              </a:rPr>
              <a:t>А40-236864/2016</a:t>
            </a:r>
            <a:br>
              <a:rPr lang="ru-RU" sz="3200" dirty="0"/>
            </a:br>
            <a:r>
              <a:rPr lang="ru-RU" sz="3200" b="1" dirty="0"/>
              <a:t>АВЕРС </a:t>
            </a:r>
            <a:r>
              <a:rPr lang="en-US" sz="3200" b="1" dirty="0" err="1"/>
              <a:t>vs</a:t>
            </a:r>
            <a:r>
              <a:rPr lang="en-US" sz="3200" b="1" dirty="0"/>
              <a:t> </a:t>
            </a:r>
            <a:r>
              <a:rPr lang="ru-RU" sz="3200" b="1" dirty="0" err="1"/>
              <a:t>Росимущества</a:t>
            </a:r>
            <a:r>
              <a:rPr lang="ru-RU" sz="3200" b="1" dirty="0"/>
              <a:t> </a:t>
            </a:r>
            <a:br>
              <a:rPr lang="ru-RU" sz="3200" b="1" dirty="0"/>
            </a:br>
            <a:r>
              <a:rPr lang="ru-RU" sz="3200" b="1" dirty="0"/>
              <a:t>и Генеральной прокуратуры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2060848"/>
            <a:ext cx="792088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u="sng" dirty="0"/>
          </a:p>
          <a:p>
            <a:pPr algn="just"/>
            <a:r>
              <a:rPr lang="ru-RU" sz="2000" b="1" dirty="0"/>
              <a:t>Обстоятельства дела:</a:t>
            </a:r>
          </a:p>
          <a:p>
            <a:pPr algn="just"/>
            <a:r>
              <a:rPr lang="ru-RU" sz="2000" b="1" dirty="0"/>
              <a:t>В целях приватизации ОАО «</a:t>
            </a:r>
            <a:r>
              <a:rPr lang="ru-RU" sz="2000" b="1" dirty="0" err="1"/>
              <a:t>Туровский</a:t>
            </a:r>
            <a:r>
              <a:rPr lang="ru-RU" sz="2000" b="1" dirty="0"/>
              <a:t>» ООО «Центр оценки Аверс» была в 2014 году проведена оценка 100 процентов акций предприятия. </a:t>
            </a:r>
          </a:p>
          <a:p>
            <a:pPr algn="just"/>
            <a:endParaRPr lang="ru-RU" sz="2000" b="1" dirty="0"/>
          </a:p>
          <a:p>
            <a:pPr algn="just"/>
            <a:r>
              <a:rPr lang="ru-RU" sz="2000" b="1" dirty="0"/>
              <a:t>Комиссией ФАУГИ (</a:t>
            </a:r>
            <a:r>
              <a:rPr lang="ru-RU" sz="2000" b="1" dirty="0" err="1"/>
              <a:t>Росимущества</a:t>
            </a:r>
            <a:r>
              <a:rPr lang="ru-RU" sz="2000" b="1" dirty="0"/>
              <a:t>) пакет акций выставлен на аукцион по начальной цене 435 000 000 рублей. В ходе аукциона цена продажи была установлена на уровне 445 000 000 рублей, пакет акций приобретен ООО «</a:t>
            </a:r>
            <a:r>
              <a:rPr lang="ru-RU" sz="2000" b="1" dirty="0" err="1"/>
              <a:t>Серпуховский</a:t>
            </a:r>
            <a:r>
              <a:rPr lang="ru-RU" sz="2000" b="1" dirty="0"/>
              <a:t> агрокомплекс». </a:t>
            </a:r>
          </a:p>
          <a:p>
            <a:pPr algn="just"/>
            <a:endParaRPr lang="ru-RU" sz="2000" b="1" dirty="0"/>
          </a:p>
          <a:p>
            <a:pPr algn="just"/>
            <a:r>
              <a:rPr lang="ru-RU" sz="2000" b="1" dirty="0"/>
              <a:t>В ноябре 2016 года ФАУГИ подает исковое заявление о взыскании убытков с оценщика.</a:t>
            </a:r>
            <a:endParaRPr lang="ru-RU" sz="2000" dirty="0"/>
          </a:p>
          <a:p>
            <a:pPr algn="just"/>
            <a:r>
              <a:rPr lang="ru-RU" b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044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000" b="1" dirty="0"/>
              <a:t>Позиция </a:t>
            </a:r>
            <a:r>
              <a:rPr lang="ru-RU" sz="4000" b="1" dirty="0" err="1"/>
              <a:t>Росимущества</a:t>
            </a:r>
            <a:r>
              <a:rPr lang="ru-RU" sz="4000" b="1" dirty="0"/>
              <a:t>: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/>
              <a:t>В результате занижения оценщиком стоимости пакета акций государству причинен ущерб на 150 000 000 рублей, отчет об оценке составлен с нарушением действующих стандартов:</a:t>
            </a:r>
            <a:endParaRPr lang="ru-RU" dirty="0"/>
          </a:p>
          <a:p>
            <a:r>
              <a:rPr lang="ru-RU" b="1" dirty="0"/>
              <a:t>- земельные участки Общества при оценке объединены в один участок, установлено их равное удаление от МКАД, не проведено сравнительное исследование и корректировки по каждому участку;</a:t>
            </a:r>
            <a:endParaRPr lang="ru-RU" dirty="0"/>
          </a:p>
          <a:p>
            <a:r>
              <a:rPr lang="ru-RU" b="1" dirty="0"/>
              <a:t>- при корректировке стоимости площади земельных участков применены устаревшие сведения (из статьи Власова 2005 года, Справочника оценщика недвижимости 2011 года), а именно коэффициент 17% вместо 11-13%;</a:t>
            </a:r>
            <a:endParaRPr lang="ru-RU" dirty="0"/>
          </a:p>
          <a:p>
            <a:r>
              <a:rPr lang="ru-RU" b="1" dirty="0"/>
              <a:t>-  объекты оценивались как земли промышленного назначения, однако относятся к землям сельскохозяйственного назначения;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0411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/>
              <a:t>Позиция АВЕРСА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fontScale="55000" lnSpcReduction="20000"/>
          </a:bodyPr>
          <a:lstStyle/>
          <a:p>
            <a:pPr lvl="0" algn="just"/>
            <a:endParaRPr lang="ru-RU" b="1" dirty="0"/>
          </a:p>
          <a:p>
            <a:pPr lvl="0" algn="just"/>
            <a:r>
              <a:rPr lang="ru-RU" b="1" dirty="0"/>
              <a:t>Первоначальная цена сделки определена не оценщиком, а утверждена Комиссией ФАУГИ. Результаты оценки имели рекомендательный характер и могли быть проигнорированы ФАУГИ (Информационной письмо ВАС №92, Положение о Комиссии по определению условий приватизации федерального имущества от 18 июня 2009 года №177);</a:t>
            </a:r>
            <a:endParaRPr lang="ru-RU" dirty="0"/>
          </a:p>
          <a:p>
            <a:pPr lvl="0" algn="just"/>
            <a:r>
              <a:rPr lang="ru-RU" b="1" dirty="0"/>
              <a:t>Итоговая цена сделки определена в результате аукциона, в связи с чем размер первоначальной стоимости не имел юридического значения;</a:t>
            </a:r>
            <a:endParaRPr lang="ru-RU" dirty="0"/>
          </a:p>
          <a:p>
            <a:pPr lvl="0" algn="just"/>
            <a:r>
              <a:rPr lang="ru-RU" b="1" dirty="0"/>
              <a:t>Земельные участки в целях оценки могли объединяться, поскольку находятся близко друг друга, при этом указывается диапазон удаленности (60-90 км). Объектом оценки являются не земельные участки, а 100%-</a:t>
            </a:r>
            <a:r>
              <a:rPr lang="ru-RU" b="1" dirty="0" err="1"/>
              <a:t>ый</a:t>
            </a:r>
            <a:r>
              <a:rPr lang="ru-RU" b="1" dirty="0"/>
              <a:t> пакет акций предприятия;</a:t>
            </a:r>
            <a:endParaRPr lang="ru-RU" dirty="0"/>
          </a:p>
          <a:p>
            <a:pPr lvl="0" algn="just"/>
            <a:r>
              <a:rPr lang="ru-RU" b="1" dirty="0"/>
              <a:t>Обоснование корректировок в исследовании А.Д. Власова 2005 года не зависит от экономической ситуации и изменения стоимости недвижимого имущества и могло использоваться;</a:t>
            </a:r>
            <a:endParaRPr lang="ru-RU" dirty="0"/>
          </a:p>
          <a:p>
            <a:pPr lvl="0" algn="just"/>
            <a:r>
              <a:rPr lang="ru-RU" b="1" dirty="0"/>
              <a:t>Коэффициент 17% взят из справочника оценщика недвижимости 2011 года, поскольку Справочник 2014 года на момент проведения оценки еще не был выпущен.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2170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332656"/>
            <a:ext cx="7992888" cy="13849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/>
              <a:t>ДЕЛО № А50-26203/2016</a:t>
            </a:r>
            <a:endParaRPr lang="ru-RU" sz="3600" dirty="0"/>
          </a:p>
          <a:p>
            <a:pPr algn="ctr"/>
            <a:r>
              <a:rPr lang="ru-RU" sz="2400" b="1" dirty="0"/>
              <a:t>ФГУП «Ульяновский машиностроительный прибор» против ВСК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93792" y="1772816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ОБСТОЯТЕЛЬСТВА ДЕЛА:</a:t>
            </a:r>
          </a:p>
          <a:p>
            <a:r>
              <a:rPr lang="ru-RU" b="1" dirty="0"/>
              <a:t>ФГУП «УМЗ» заключил с ООО «Ратибор-</a:t>
            </a:r>
            <a:r>
              <a:rPr lang="ru-RU" b="1" dirty="0" err="1"/>
              <a:t>прикамье</a:t>
            </a:r>
            <a:r>
              <a:rPr lang="ru-RU" b="1" dirty="0"/>
              <a:t>» договор на оценку 47 объектов движимого и недвижимого имущества в целях его последующей реализации в ходе процедуры банкротства;</a:t>
            </a:r>
          </a:p>
          <a:p>
            <a:r>
              <a:rPr lang="ru-RU" b="1" dirty="0"/>
              <a:t>Обязательным условие проведения оценки являлось получение положительных заключений СРО оценщиков на все отчеты;</a:t>
            </a:r>
            <a:endParaRPr lang="ru-RU" dirty="0"/>
          </a:p>
          <a:p>
            <a:r>
              <a:rPr lang="ru-RU" b="1" dirty="0"/>
              <a:t>В целях оказания услуг оценщику перечислен аванс 2 200 000 рублей;</a:t>
            </a:r>
            <a:endParaRPr lang="ru-RU" dirty="0"/>
          </a:p>
          <a:p>
            <a:r>
              <a:rPr lang="ru-RU" b="1" dirty="0"/>
              <a:t>Оценщик не смог получить положительного заключения экспертов на отчеты по 46 из 47 оцененных объектов даже после неоднократного исправления выявленных экспертами ошибок. Договор на оценку расторгнут, но аванс не возвращен;</a:t>
            </a:r>
            <a:endParaRPr lang="ru-RU" dirty="0"/>
          </a:p>
          <a:p>
            <a:r>
              <a:rPr lang="ru-RU" b="1" dirty="0"/>
              <a:t>Аванс взыскан заказчиком в судебном порядке;</a:t>
            </a:r>
            <a:endParaRPr lang="ru-RU" dirty="0"/>
          </a:p>
          <a:p>
            <a:r>
              <a:rPr lang="ru-RU" b="1" dirty="0"/>
              <a:t>В связи с банкротством оценщика Заказчик подал иск к страховой компании ВСК, которая страховала ответственность оценочной компании.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0162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220" y="1268760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ru-RU" b="1" dirty="0"/>
              <a:t>1. Судом первой инстанции в удовлетворении иска отказано. </a:t>
            </a:r>
            <a:endParaRPr lang="ru-RU" dirty="0"/>
          </a:p>
          <a:p>
            <a:pPr marL="0" indent="0" algn="just">
              <a:buNone/>
            </a:pPr>
            <a:r>
              <a:rPr lang="ru-RU" b="1" dirty="0"/>
              <a:t>      Суд не признал утрату аванса в качестве страхового случая по мотивам отсутствия причинно-следственной связи между нарушением требований стандартов и законодательства при проведении оценки и невозвратом аванса;</a:t>
            </a:r>
            <a:endParaRPr lang="ru-RU" dirty="0"/>
          </a:p>
          <a:p>
            <a:pPr marL="0" indent="0" algn="just">
              <a:buNone/>
            </a:pPr>
            <a:r>
              <a:rPr lang="ru-RU" b="1" dirty="0"/>
              <a:t>      Суд принял во внимание, что аванс уже взыскивается судебными приставами с оценочной компании;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/>
              <a:t>2. Судом апелляционной инстанции вынесено новое решение – иск удовлетворен в полном объеме. Суд установил, что решения арбитражного суда о взыскании суммы аванса достаточно для того, чтобы считать страховой случай имевшим место. 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3. Окружной суд Уральского округа и Верховный Суд РФ (№ 309-ЭС17-11084 от 25 августа 2017 года) поддержали позицию апелляционного суда.</a:t>
            </a:r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476672"/>
            <a:ext cx="7848872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/>
              <a:t>ИСТОРИЯ РАССМОТРЕНИЯ ДЕЛА:</a:t>
            </a:r>
          </a:p>
        </p:txBody>
      </p:sp>
    </p:spTree>
    <p:extLst>
      <p:ext uri="{BB962C8B-B14F-4D97-AF65-F5344CB8AC3E}">
        <p14:creationId xmlns:p14="http://schemas.microsoft.com/office/powerpoint/2010/main" val="514764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1121</Words>
  <Application>Microsoft Office PowerPoint</Application>
  <PresentationFormat>Экран (4:3)</PresentationFormat>
  <Paragraphs>93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Презентация PowerPoint</vt:lpstr>
      <vt:lpstr>Рассмотрение в Верховном Суде административного иска о признании недействительным Приказа №257</vt:lpstr>
      <vt:lpstr>Позиция Ответчиков:</vt:lpstr>
      <vt:lpstr>Отдельные тезисы решения Верховного Суда РФ</vt:lpstr>
      <vt:lpstr>Дело №А40-236864/2016 АВЕРС vs Росимущества  и Генеральной прокуратуры</vt:lpstr>
      <vt:lpstr>Позиция Росимущества:</vt:lpstr>
      <vt:lpstr>Позиция АВЕРСА</vt:lpstr>
      <vt:lpstr>Презентация PowerPoint</vt:lpstr>
      <vt:lpstr>Презентация PowerPoint</vt:lpstr>
      <vt:lpstr>ПРИМЕНЯЕМАЯ СУДОМ НОРМА </vt:lpstr>
      <vt:lpstr>ВАЖНЫЕ ПОЗИЦИИ ПО ДЕЛУ:</vt:lpstr>
      <vt:lpstr>Дело №А82-8653/2016 Сбербанк России против ИП Огорелова И.А. и СРО «НКСО»</vt:lpstr>
      <vt:lpstr>Важные правовые позиции:</vt:lpstr>
      <vt:lpstr>Дело №А65-12566/2016 Магазин «Ровесник» против КБ «Гудвилл»</vt:lpstr>
      <vt:lpstr>Решения судов: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Дело №А40-236864/2016 АВЕРС vs Росимущества  и Генеральной прокуратуры</dc:title>
  <dc:creator>Iceman</dc:creator>
  <cp:lastModifiedBy>Арина Потоцкая</cp:lastModifiedBy>
  <cp:revision>29</cp:revision>
  <dcterms:created xsi:type="dcterms:W3CDTF">2017-12-08T07:27:59Z</dcterms:created>
  <dcterms:modified xsi:type="dcterms:W3CDTF">2017-12-13T09:51:46Z</dcterms:modified>
</cp:coreProperties>
</file>