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32" r:id="rId3"/>
    <p:sldId id="324" r:id="rId4"/>
    <p:sldId id="318" r:id="rId5"/>
    <p:sldId id="322" r:id="rId6"/>
    <p:sldId id="325" r:id="rId7"/>
    <p:sldId id="328" r:id="rId8"/>
    <p:sldId id="323" r:id="rId9"/>
    <p:sldId id="330" r:id="rId10"/>
    <p:sldId id="331" r:id="rId11"/>
    <p:sldId id="334" r:id="rId12"/>
    <p:sldId id="326" r:id="rId13"/>
    <p:sldId id="333" r:id="rId14"/>
    <p:sldId id="319" r:id="rId1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хаил Лапин" initials="МЛ" lastIdx="2" clrIdx="0">
    <p:extLst>
      <p:ext uri="{19B8F6BF-5375-455C-9EA6-DF929625EA0E}">
        <p15:presenceInfo xmlns:p15="http://schemas.microsoft.com/office/powerpoint/2012/main" userId="S-1-5-21-1890589421-740247267-2357336876-13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4627" autoAdjust="0"/>
  </p:normalViewPr>
  <p:slideViewPr>
    <p:cSldViewPr>
      <p:cViewPr varScale="1">
        <p:scale>
          <a:sx n="70" d="100"/>
          <a:sy n="70" d="100"/>
        </p:scale>
        <p:origin x="2184" y="7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940D7F-349B-4EF5-AB56-CB192D828F1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D1BB408-69DD-40D8-B17B-3112A3BED642}">
      <dgm:prSet/>
      <dgm:spPr/>
      <dgm:t>
        <a:bodyPr/>
        <a:lstStyle/>
        <a:p>
          <a:pPr rtl="0"/>
          <a:r>
            <a:rPr lang="ru-RU" dirty="0"/>
            <a:t>Оценщик поясняет факты, изложенные в жалобе</a:t>
          </a:r>
        </a:p>
      </dgm:t>
    </dgm:pt>
    <dgm:pt modelId="{594F8586-177E-4029-8AE2-86C370D08BC6}" type="parTrans" cxnId="{3302D7D2-7CDF-4E6B-A350-1FDDFF16621B}">
      <dgm:prSet/>
      <dgm:spPr/>
      <dgm:t>
        <a:bodyPr/>
        <a:lstStyle/>
        <a:p>
          <a:endParaRPr lang="ru-RU"/>
        </a:p>
      </dgm:t>
    </dgm:pt>
    <dgm:pt modelId="{DCFB7D59-41AC-4BBE-A918-F79CB9BEF2B8}" type="sibTrans" cxnId="{3302D7D2-7CDF-4E6B-A350-1FDDFF16621B}">
      <dgm:prSet/>
      <dgm:spPr/>
      <dgm:t>
        <a:bodyPr/>
        <a:lstStyle/>
        <a:p>
          <a:endParaRPr lang="ru-RU"/>
        </a:p>
      </dgm:t>
    </dgm:pt>
    <dgm:pt modelId="{6FA3187C-D0B0-41EA-BD06-0A3600EB8EE8}">
      <dgm:prSet/>
      <dgm:spPr/>
      <dgm:t>
        <a:bodyPr/>
        <a:lstStyle/>
        <a:p>
          <a:pPr rtl="0"/>
          <a:r>
            <a:rPr lang="ru-RU" dirty="0"/>
            <a:t>ДК при принятии решения не ограничивается пояснениями оценщика</a:t>
          </a:r>
        </a:p>
      </dgm:t>
    </dgm:pt>
    <dgm:pt modelId="{A0AA49A0-06B1-44DB-8F82-D27E8B03B520}" type="parTrans" cxnId="{E6EE26C5-7BA2-4939-BB32-14F1534E79E6}">
      <dgm:prSet/>
      <dgm:spPr/>
      <dgm:t>
        <a:bodyPr/>
        <a:lstStyle/>
        <a:p>
          <a:endParaRPr lang="ru-RU"/>
        </a:p>
      </dgm:t>
    </dgm:pt>
    <dgm:pt modelId="{3B616C8F-C86B-4D35-BEF2-12F94BC39128}" type="sibTrans" cxnId="{E6EE26C5-7BA2-4939-BB32-14F1534E79E6}">
      <dgm:prSet/>
      <dgm:spPr/>
      <dgm:t>
        <a:bodyPr/>
        <a:lstStyle/>
        <a:p>
          <a:endParaRPr lang="ru-RU"/>
        </a:p>
      </dgm:t>
    </dgm:pt>
    <dgm:pt modelId="{17648A58-4D18-4EE6-9A22-683BB0C5BED9}" type="pres">
      <dgm:prSet presAssocID="{16940D7F-349B-4EF5-AB56-CB192D828F15}" presName="Name0" presStyleCnt="0">
        <dgm:presLayoutVars>
          <dgm:dir/>
          <dgm:resizeHandles val="exact"/>
        </dgm:presLayoutVars>
      </dgm:prSet>
      <dgm:spPr/>
    </dgm:pt>
    <dgm:pt modelId="{C3012E6B-29F4-46AE-AFFB-364319E46D50}" type="pres">
      <dgm:prSet presAssocID="{16940D7F-349B-4EF5-AB56-CB192D828F15}" presName="arrow" presStyleLbl="bgShp" presStyleIdx="0" presStyleCnt="1" custLinFactNeighborX="277"/>
      <dgm:spPr/>
    </dgm:pt>
    <dgm:pt modelId="{559EDEFD-F415-4A25-A40C-BCD5EF79B528}" type="pres">
      <dgm:prSet presAssocID="{16940D7F-349B-4EF5-AB56-CB192D828F15}" presName="points" presStyleCnt="0"/>
      <dgm:spPr/>
    </dgm:pt>
    <dgm:pt modelId="{DFE08EDD-6103-4407-99D0-9C6F343752CD}" type="pres">
      <dgm:prSet presAssocID="{AD1BB408-69DD-40D8-B17B-3112A3BED642}" presName="compositeA" presStyleCnt="0"/>
      <dgm:spPr/>
    </dgm:pt>
    <dgm:pt modelId="{ED9DDE5D-E39E-4CD3-B4B9-963D6F100DA8}" type="pres">
      <dgm:prSet presAssocID="{AD1BB408-69DD-40D8-B17B-3112A3BED642}" presName="textA" presStyleLbl="revTx" presStyleIdx="0" presStyleCnt="2">
        <dgm:presLayoutVars>
          <dgm:bulletEnabled val="1"/>
        </dgm:presLayoutVars>
      </dgm:prSet>
      <dgm:spPr/>
    </dgm:pt>
    <dgm:pt modelId="{33BE5DB6-7601-4226-AB2F-2A6FBDF73788}" type="pres">
      <dgm:prSet presAssocID="{AD1BB408-69DD-40D8-B17B-3112A3BED642}" presName="circleA" presStyleLbl="node1" presStyleIdx="0" presStyleCnt="2"/>
      <dgm:spPr/>
    </dgm:pt>
    <dgm:pt modelId="{A7E2CE10-3823-48EB-B766-D4D4F4CFFB53}" type="pres">
      <dgm:prSet presAssocID="{AD1BB408-69DD-40D8-B17B-3112A3BED642}" presName="spaceA" presStyleCnt="0"/>
      <dgm:spPr/>
    </dgm:pt>
    <dgm:pt modelId="{2D5153CF-6B57-4521-9227-368AE0D645F9}" type="pres">
      <dgm:prSet presAssocID="{DCFB7D59-41AC-4BBE-A918-F79CB9BEF2B8}" presName="space" presStyleCnt="0"/>
      <dgm:spPr/>
    </dgm:pt>
    <dgm:pt modelId="{4BB4143B-8FF6-4F71-8A19-58D415F47AC6}" type="pres">
      <dgm:prSet presAssocID="{6FA3187C-D0B0-41EA-BD06-0A3600EB8EE8}" presName="compositeB" presStyleCnt="0"/>
      <dgm:spPr/>
    </dgm:pt>
    <dgm:pt modelId="{68A81439-2A56-4A61-A853-A52FE548A584}" type="pres">
      <dgm:prSet presAssocID="{6FA3187C-D0B0-41EA-BD06-0A3600EB8EE8}" presName="textB" presStyleLbl="revTx" presStyleIdx="1" presStyleCnt="2">
        <dgm:presLayoutVars>
          <dgm:bulletEnabled val="1"/>
        </dgm:presLayoutVars>
      </dgm:prSet>
      <dgm:spPr/>
    </dgm:pt>
    <dgm:pt modelId="{F5B3B75D-F5F8-4F70-AFC7-EE4AD3A10B3A}" type="pres">
      <dgm:prSet presAssocID="{6FA3187C-D0B0-41EA-BD06-0A3600EB8EE8}" presName="circleB" presStyleLbl="node1" presStyleIdx="1" presStyleCnt="2" custLinFactNeighborY="-2270"/>
      <dgm:spPr/>
    </dgm:pt>
    <dgm:pt modelId="{C1E7F929-E629-495B-8F9A-FF0880760A81}" type="pres">
      <dgm:prSet presAssocID="{6FA3187C-D0B0-41EA-BD06-0A3600EB8EE8}" presName="spaceB" presStyleCnt="0"/>
      <dgm:spPr/>
    </dgm:pt>
  </dgm:ptLst>
  <dgm:cxnLst>
    <dgm:cxn modelId="{3A9A8610-649B-4779-A0F9-97622FA80186}" type="presOf" srcId="{6FA3187C-D0B0-41EA-BD06-0A3600EB8EE8}" destId="{68A81439-2A56-4A61-A853-A52FE548A584}" srcOrd="0" destOrd="0" presId="urn:microsoft.com/office/officeart/2005/8/layout/hProcess11"/>
    <dgm:cxn modelId="{A1AF946D-1C26-497C-86C0-D4C46B88463F}" type="presOf" srcId="{16940D7F-349B-4EF5-AB56-CB192D828F15}" destId="{17648A58-4D18-4EE6-9A22-683BB0C5BED9}" srcOrd="0" destOrd="0" presId="urn:microsoft.com/office/officeart/2005/8/layout/hProcess11"/>
    <dgm:cxn modelId="{EBDA3EB7-6F90-4D03-A01C-7E87C4AFC6C0}" type="presOf" srcId="{AD1BB408-69DD-40D8-B17B-3112A3BED642}" destId="{ED9DDE5D-E39E-4CD3-B4B9-963D6F100DA8}" srcOrd="0" destOrd="0" presId="urn:microsoft.com/office/officeart/2005/8/layout/hProcess11"/>
    <dgm:cxn modelId="{E6EE26C5-7BA2-4939-BB32-14F1534E79E6}" srcId="{16940D7F-349B-4EF5-AB56-CB192D828F15}" destId="{6FA3187C-D0B0-41EA-BD06-0A3600EB8EE8}" srcOrd="1" destOrd="0" parTransId="{A0AA49A0-06B1-44DB-8F82-D27E8B03B520}" sibTransId="{3B616C8F-C86B-4D35-BEF2-12F94BC39128}"/>
    <dgm:cxn modelId="{3302D7D2-7CDF-4E6B-A350-1FDDFF16621B}" srcId="{16940D7F-349B-4EF5-AB56-CB192D828F15}" destId="{AD1BB408-69DD-40D8-B17B-3112A3BED642}" srcOrd="0" destOrd="0" parTransId="{594F8586-177E-4029-8AE2-86C370D08BC6}" sibTransId="{DCFB7D59-41AC-4BBE-A918-F79CB9BEF2B8}"/>
    <dgm:cxn modelId="{A2953A9F-8F9D-454D-AD14-A9D4FB660078}" type="presParOf" srcId="{17648A58-4D18-4EE6-9A22-683BB0C5BED9}" destId="{C3012E6B-29F4-46AE-AFFB-364319E46D50}" srcOrd="0" destOrd="0" presId="urn:microsoft.com/office/officeart/2005/8/layout/hProcess11"/>
    <dgm:cxn modelId="{AB366AD7-09A0-45B6-B7C8-CB0041AA295C}" type="presParOf" srcId="{17648A58-4D18-4EE6-9A22-683BB0C5BED9}" destId="{559EDEFD-F415-4A25-A40C-BCD5EF79B528}" srcOrd="1" destOrd="0" presId="urn:microsoft.com/office/officeart/2005/8/layout/hProcess11"/>
    <dgm:cxn modelId="{DAB415D3-710B-479A-A636-A31B163189A3}" type="presParOf" srcId="{559EDEFD-F415-4A25-A40C-BCD5EF79B528}" destId="{DFE08EDD-6103-4407-99D0-9C6F343752CD}" srcOrd="0" destOrd="0" presId="urn:microsoft.com/office/officeart/2005/8/layout/hProcess11"/>
    <dgm:cxn modelId="{2F4768A9-0D18-4963-8E9D-4E65A3A63F61}" type="presParOf" srcId="{DFE08EDD-6103-4407-99D0-9C6F343752CD}" destId="{ED9DDE5D-E39E-4CD3-B4B9-963D6F100DA8}" srcOrd="0" destOrd="0" presId="urn:microsoft.com/office/officeart/2005/8/layout/hProcess11"/>
    <dgm:cxn modelId="{B0CF01D5-179C-4A89-80B4-A635D41E0AA1}" type="presParOf" srcId="{DFE08EDD-6103-4407-99D0-9C6F343752CD}" destId="{33BE5DB6-7601-4226-AB2F-2A6FBDF73788}" srcOrd="1" destOrd="0" presId="urn:microsoft.com/office/officeart/2005/8/layout/hProcess11"/>
    <dgm:cxn modelId="{09B8249F-9C47-4B2C-AF89-DDE360430AD4}" type="presParOf" srcId="{DFE08EDD-6103-4407-99D0-9C6F343752CD}" destId="{A7E2CE10-3823-48EB-B766-D4D4F4CFFB53}" srcOrd="2" destOrd="0" presId="urn:microsoft.com/office/officeart/2005/8/layout/hProcess11"/>
    <dgm:cxn modelId="{1EA91EDF-8D21-4001-9D61-F63C591F40CF}" type="presParOf" srcId="{559EDEFD-F415-4A25-A40C-BCD5EF79B528}" destId="{2D5153CF-6B57-4521-9227-368AE0D645F9}" srcOrd="1" destOrd="0" presId="urn:microsoft.com/office/officeart/2005/8/layout/hProcess11"/>
    <dgm:cxn modelId="{F20E22E4-1BDD-4DD8-BF2A-2A8D39BFEBCC}" type="presParOf" srcId="{559EDEFD-F415-4A25-A40C-BCD5EF79B528}" destId="{4BB4143B-8FF6-4F71-8A19-58D415F47AC6}" srcOrd="2" destOrd="0" presId="urn:microsoft.com/office/officeart/2005/8/layout/hProcess11"/>
    <dgm:cxn modelId="{911D6881-738F-4683-BA17-6EE7DC98C218}" type="presParOf" srcId="{4BB4143B-8FF6-4F71-8A19-58D415F47AC6}" destId="{68A81439-2A56-4A61-A853-A52FE548A584}" srcOrd="0" destOrd="0" presId="urn:microsoft.com/office/officeart/2005/8/layout/hProcess11"/>
    <dgm:cxn modelId="{7D0A2A34-B6E8-4903-A0B1-52F00407EA10}" type="presParOf" srcId="{4BB4143B-8FF6-4F71-8A19-58D415F47AC6}" destId="{F5B3B75D-F5F8-4F70-AFC7-EE4AD3A10B3A}" srcOrd="1" destOrd="0" presId="urn:microsoft.com/office/officeart/2005/8/layout/hProcess11"/>
    <dgm:cxn modelId="{71373D7B-4D00-40B7-A534-8D64EA42C004}" type="presParOf" srcId="{4BB4143B-8FF6-4F71-8A19-58D415F47AC6}" destId="{C1E7F929-E629-495B-8F9A-FF0880760A8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012E6B-29F4-46AE-AFFB-364319E46D50}">
      <dsp:nvSpPr>
        <dsp:cNvPr id="0" name=""/>
        <dsp:cNvSpPr/>
      </dsp:nvSpPr>
      <dsp:spPr>
        <a:xfrm>
          <a:off x="0" y="907524"/>
          <a:ext cx="5328591" cy="121003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9DDE5D-E39E-4CD3-B4B9-963D6F100DA8}">
      <dsp:nvSpPr>
        <dsp:cNvPr id="0" name=""/>
        <dsp:cNvSpPr/>
      </dsp:nvSpPr>
      <dsp:spPr>
        <a:xfrm>
          <a:off x="58" y="0"/>
          <a:ext cx="2339324" cy="121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Оценщик поясняет факты, изложенные в жалобе</a:t>
          </a:r>
        </a:p>
      </dsp:txBody>
      <dsp:txXfrm>
        <a:off x="58" y="0"/>
        <a:ext cx="2339324" cy="1210032"/>
      </dsp:txXfrm>
    </dsp:sp>
    <dsp:sp modelId="{33BE5DB6-7601-4226-AB2F-2A6FBDF73788}">
      <dsp:nvSpPr>
        <dsp:cNvPr id="0" name=""/>
        <dsp:cNvSpPr/>
      </dsp:nvSpPr>
      <dsp:spPr>
        <a:xfrm>
          <a:off x="1018466" y="1361286"/>
          <a:ext cx="302508" cy="3025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81439-2A56-4A61-A853-A52FE548A584}">
      <dsp:nvSpPr>
        <dsp:cNvPr id="0" name=""/>
        <dsp:cNvSpPr/>
      </dsp:nvSpPr>
      <dsp:spPr>
        <a:xfrm>
          <a:off x="2456349" y="1815048"/>
          <a:ext cx="2339324" cy="1210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ДК при принятии решения не ограничивается пояснениями оценщика</a:t>
          </a:r>
        </a:p>
      </dsp:txBody>
      <dsp:txXfrm>
        <a:off x="2456349" y="1815048"/>
        <a:ext cx="2339324" cy="1210032"/>
      </dsp:txXfrm>
    </dsp:sp>
    <dsp:sp modelId="{F5B3B75D-F5F8-4F70-AFC7-EE4AD3A10B3A}">
      <dsp:nvSpPr>
        <dsp:cNvPr id="0" name=""/>
        <dsp:cNvSpPr/>
      </dsp:nvSpPr>
      <dsp:spPr>
        <a:xfrm>
          <a:off x="3474757" y="1354419"/>
          <a:ext cx="302508" cy="3025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1868" tIns="45933" rIns="91868" bIns="4593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921"/>
          </a:xfrm>
          <a:prstGeom prst="rect">
            <a:avLst/>
          </a:prstGeom>
        </p:spPr>
        <p:txBody>
          <a:bodyPr vert="horz" lIns="91868" tIns="45933" rIns="91868" bIns="45933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765"/>
            <a:ext cx="2972547" cy="497920"/>
          </a:xfrm>
          <a:prstGeom prst="rect">
            <a:avLst/>
          </a:prstGeom>
        </p:spPr>
        <p:txBody>
          <a:bodyPr vert="horz" lIns="91868" tIns="45933" rIns="91868" bIns="4593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765"/>
            <a:ext cx="2972547" cy="497920"/>
          </a:xfrm>
          <a:prstGeom prst="rect">
            <a:avLst/>
          </a:prstGeom>
        </p:spPr>
        <p:txBody>
          <a:bodyPr vert="horz" lIns="91868" tIns="45933" rIns="91868" bIns="45933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1868" tIns="45933" rIns="91868" bIns="4593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7" cy="497921"/>
          </a:xfrm>
          <a:prstGeom prst="rect">
            <a:avLst/>
          </a:prstGeom>
        </p:spPr>
        <p:txBody>
          <a:bodyPr vert="horz" lIns="91868" tIns="45933" rIns="91868" bIns="45933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8" tIns="45933" rIns="91868" bIns="4593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1" y="4724678"/>
            <a:ext cx="5487041" cy="4476512"/>
          </a:xfrm>
          <a:prstGeom prst="rect">
            <a:avLst/>
          </a:prstGeom>
        </p:spPr>
        <p:txBody>
          <a:bodyPr vert="horz" lIns="91868" tIns="45933" rIns="91868" bIns="4593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765"/>
            <a:ext cx="2972547" cy="497920"/>
          </a:xfrm>
          <a:prstGeom prst="rect">
            <a:avLst/>
          </a:prstGeom>
        </p:spPr>
        <p:txBody>
          <a:bodyPr vert="horz" lIns="91868" tIns="45933" rIns="91868" bIns="4593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47765"/>
            <a:ext cx="2972547" cy="497920"/>
          </a:xfrm>
          <a:prstGeom prst="rect">
            <a:avLst/>
          </a:prstGeom>
        </p:spPr>
        <p:txBody>
          <a:bodyPr vert="horz" lIns="91868" tIns="45933" rIns="91868" bIns="45933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/>
              <a:t>В предыдущие годы уже обращал внимание, что ДК при принятии решения не ограничивается пояснениями оценщика</a:t>
            </a:r>
          </a:p>
          <a:p>
            <a:r>
              <a:rPr lang="ru-RU" sz="1600" dirty="0"/>
              <a:t>В этом году хочу сделать дополнительный акцент:</a:t>
            </a:r>
          </a:p>
          <a:p>
            <a:r>
              <a:rPr lang="ru-RU" sz="1600" u="sng" dirty="0"/>
              <a:t>вне зависимости от того, выдано ли на отчет заключение СРО или нет</a:t>
            </a:r>
          </a:p>
          <a:p>
            <a:r>
              <a:rPr lang="ru-RU" sz="1600" u="sng" dirty="0"/>
              <a:t>вне зависимости от того, какая СРО его выдала</a:t>
            </a:r>
          </a:p>
          <a:p>
            <a:r>
              <a:rPr lang="ru-RU" sz="1600" u="sng" dirty="0"/>
              <a:t>вне зависимости от того, положительное оно или отрицательное</a:t>
            </a:r>
          </a:p>
          <a:p>
            <a:r>
              <a:rPr lang="ru-RU" sz="1600" dirty="0"/>
              <a:t>ДК рассматривает жалобу объективно</a:t>
            </a:r>
          </a:p>
          <a:p>
            <a:r>
              <a:rPr lang="ru-RU" sz="1600" dirty="0"/>
              <a:t>В этом году на ДК рассматривали жалобу на отчеты, на которые были выданы положительные заключения</a:t>
            </a:r>
          </a:p>
          <a:p>
            <a:r>
              <a:rPr lang="ru-RU" sz="1600" dirty="0"/>
              <a:t>Хорошо, что это были заключения от других СРО, иначе пришлось бы на эту тему серьезно общаться с экспертом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150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Не собирался включать эту мысль в доклад, так как многократно ее повторял на разных площадках</a:t>
            </a:r>
          </a:p>
          <a:p>
            <a:r>
              <a:rPr lang="ru-RU" dirty="0"/>
              <a:t>Но до сих пор оценщики, в том числе, очень опытные, как мантру повторяют, что ни в одном нормативно-правовом акте не содержится требование совпадения значений, полученных по подходам...</a:t>
            </a:r>
          </a:p>
          <a:p>
            <a:r>
              <a:rPr lang="ru-RU" dirty="0"/>
              <a:t>В качестве шутки Максим Олегович на это отвечает, что такое требование содержится в ч. 4 ст. 159 УК РФ</a:t>
            </a:r>
          </a:p>
          <a:p>
            <a:r>
              <a:rPr lang="ru-RU" dirty="0"/>
              <a:t>Если серьезно, то есть требование п. 5 ФСО №3 в части однозначности полученных результатов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... Совпадения никто не требует, но нужен, как минимум, детальный анализ причин расхождения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А если нет ни того, ни другого, то возникают серьезные сомнения в компетентности оценщика</a:t>
            </a:r>
          </a:p>
          <a:p>
            <a:r>
              <a:rPr lang="ru-RU" dirty="0"/>
              <a:t>Формализовать это требование в конкретных величинах процентов отклонения на данный момент невозможно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124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1. При отступлении оценщика от независимой позиции ситуация иногда доходит до абсурда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Оценщик для изъятия оценивал квартиру в старом доме барачного вида и, защищая обездоленного собственника, начал изыскивать способы повышения РС ОО и выяснил, что у этого барака земельный участок больше нормы, и на величину превышения (соотнесенную с площадью квартиры) увеличил стоимость ОО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Увидев этот маневр, собственник пожаловался, что в расчетах учтена не вся площадь участка, относящегося к квартире, а только его небольшая часть... Занавес!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2. Про несколько версий отчета: даже если оценщик абсолютно правильно поменяет реквизиты отчета, устранит ошибки, содержавшиеся в ранних версиях отчета, у пользователя отчета, недовольного результатами оценки, перед глазами будет 2 варианта, которые можно будет сравнить...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3. Про допущения и пределы применения...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3248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97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200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 всех случаях вывод один: соблюдайте требования законодательства, отслеживайте его изменения...</a:t>
            </a:r>
          </a:p>
          <a:p>
            <a:r>
              <a:rPr lang="ru-RU" dirty="0"/>
              <a:t>СРО со своей стороны старается своевременно информировать о них на сайте и через рассылку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 первому тезису: это продолжение давней дискуссии среди оценщиков о том, зачем нужно указывать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/>
              <a:t>Предполагаемое использование результатов оценки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/>
              <a:t>Ограничения, связанные с предполагаемым использованием результатов оценки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/>
              <a:t>Ограничения и пределы применения результатов оценки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В суде две группы лиц пытаются поделить имущество, одно из них приносит в суд отчет, составленный, например, для оспаривания КС </a:t>
            </a:r>
            <a:r>
              <a:rPr lang="ru-RU" dirty="0" err="1"/>
              <a:t>ОКСа</a:t>
            </a:r>
            <a:r>
              <a:rPr lang="ru-RU" dirty="0"/>
              <a:t>, на другую дату...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Прав ли суд, что принял к сведению этот отчет...? как вообще узнать, принял ли он его к сведению как доказательство или просто полистал...?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/>
              <a:t>В законодательстве РФ об оценочной деятельности не содержится требование об обязательном указании в отчете фактических данных о затратах на регистрацию товарных знаках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/>
              <a:t>Что бы оценщик не имел ввиду, и как бы мы ни трактовали содержание отчета, корректировка при равенстве характеристик объектов не требуется, и никакого влияние на стоимость участка не прослеживается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7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Например, непонятно, откуда взято количество рулонов обоев, количество напольного покрытия превышает площадь пола, оценщик это отличие не комментирует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262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Замечания, касающиеся выбора аналогов, регулярно появляются в жалобах</a:t>
            </a:r>
          </a:p>
          <a:p>
            <a:r>
              <a:rPr lang="ru-RU" dirty="0"/>
              <a:t>Заявители отмечают как сущностную сторону этого вопроса, так и формальную, зафиксированную, например в ФСО №7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7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Из того, что заказчик работ их не принял, и того, что у него сейчас нет денег, не следует, что с него невозможно истребовать оплату этих работ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40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Здесь комментарии не требуются... Полагаю, что причина в спешке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249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Оценщик указал в отчете, что удаленность от КАД СПб является значимым ЦОФ, при этом аналоги для объекта оценки, находящегося в 30 км от КАД, подбирает на удалении около 100 км; поправку на удаление не вносит, аргументируя тем, что все объекты находятся в Ленинградской области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467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rosovet.ru/activities/Metod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6512" y="2564904"/>
            <a:ext cx="9180512" cy="144016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Доклад Председателя Дисциплинарного комитета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93974" y="200024"/>
            <a:ext cx="6550025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2000" b="1" dirty="0">
                <a:solidFill>
                  <a:srgbClr val="002060"/>
                </a:solidFill>
              </a:rPr>
              <a:t>Материалы к Общему собранию членов </a:t>
            </a:r>
            <a:br>
              <a:rPr lang="ru-RU" sz="2000" b="1">
                <a:solidFill>
                  <a:srgbClr val="002060"/>
                </a:solidFill>
              </a:rPr>
            </a:br>
            <a:r>
              <a:rPr lang="ru-RU" sz="2000" b="1">
                <a:solidFill>
                  <a:srgbClr val="002060"/>
                </a:solidFill>
              </a:rPr>
              <a:t>Ассоциации </a:t>
            </a:r>
            <a:r>
              <a:rPr lang="ru-RU" sz="2000" b="1" dirty="0">
                <a:solidFill>
                  <a:srgbClr val="002060"/>
                </a:solidFill>
              </a:rPr>
              <a:t>«СРОО «Экспертный совет»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275856" y="6222379"/>
            <a:ext cx="288032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2000" b="1" dirty="0">
                <a:solidFill>
                  <a:srgbClr val="002060"/>
                </a:solidFill>
              </a:rPr>
              <a:t>8 декабря 2017 года</a:t>
            </a:r>
          </a:p>
        </p:txBody>
      </p:sp>
      <p:pic>
        <p:nvPicPr>
          <p:cNvPr id="6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0234" y="6487287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игнорирование в расчетной части одного из ЦОФ (тем более, указанного самим оценщиком), непроведение анализа влияния этого ЦОФ при значительном отличии объекта оценки от аналогов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06030" y="-2406"/>
            <a:ext cx="71127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Подтвердившиеся нарушения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в отчетах</a:t>
            </a:r>
            <a:endParaRPr lang="ru-RU" sz="4400" dirty="0"/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Картинки по запросу стрелы в мишени">
            <a:extLst>
              <a:ext uri="{FF2B5EF4-FFF2-40B4-BE49-F238E27FC236}">
                <a16:creationId xmlns:a16="http://schemas.microsoft.com/office/drawing/2014/main" id="{6D9FCDA5-AE31-48B2-BF5B-53ED3935B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581635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433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67966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существенное расхождение результатов, полученных с применением различных подходов/скорректированных цен аналогов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997646" y="-22820"/>
            <a:ext cx="71211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Подтвердившиеся нарушения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в отчетах</a:t>
            </a:r>
            <a:endParaRPr lang="ru-RU" sz="4400" dirty="0"/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Картинки по запросу стрелы в мишени">
            <a:extLst>
              <a:ext uri="{FF2B5EF4-FFF2-40B4-BE49-F238E27FC236}">
                <a16:creationId xmlns:a16="http://schemas.microsoft.com/office/drawing/2014/main" id="{F869C6F7-DF81-4FF8-86EC-7CBDE8740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581819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667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0234" y="6470343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dirty="0"/>
              <a:t>отступление оценщика от независимой позиции (!)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dirty="0"/>
              <a:t>несколько версий отчета (!)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dirty="0" err="1"/>
              <a:t>неучет</a:t>
            </a:r>
            <a:r>
              <a:rPr lang="ru-RU" dirty="0"/>
              <a:t> существенных обстоятельств оценки в допущениях/ограничениях/пределах применения результатов оценки (!)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dirty="0"/>
              <a:t>конфликтная ситуация между заказчиком и его оппонентами (в любом виде)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dirty="0"/>
              <a:t>спешка при выполнении отчета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dirty="0"/>
              <a:t>незнание специфики местного рынка недвижимости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dirty="0"/>
              <a:t>недостаточная компетенция оценщика (сложный/редкий объект/специфический сегмент рынка)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287870" y="0"/>
            <a:ext cx="68561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Факторы, повышающие риски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для Оценщика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164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85160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будьте внимательны </a:t>
            </a:r>
            <a:r>
              <a:rPr lang="ru-RU" sz="2800" b="1" dirty="0"/>
              <a:t>при оценке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/>
              <a:t>Вы – лицо СРО. Статус эксперта не дает дополнительной защиты вам как оценщикам, но обязывает ему соответствовать</a:t>
            </a:r>
          </a:p>
          <a:p>
            <a:pPr algn="just">
              <a:spcBef>
                <a:spcPts val="600"/>
              </a:spcBef>
            </a:pPr>
            <a:r>
              <a:rPr lang="ru-RU" sz="2800" dirty="0"/>
              <a:t>будьте внимательны </a:t>
            </a:r>
            <a:r>
              <a:rPr lang="ru-RU" sz="2800" b="1" dirty="0"/>
              <a:t>при экспертизе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/>
              <a:t>Положительное заключение на некачественный отчет или отрицательное на отчет, полностью соответствующий требованиям законодательства, могут повлечь за собой дисциплинарную ответственность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06030" y="-15405"/>
            <a:ext cx="71127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Неожиданно – выводы, адресованные экспертам СРОО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Картинки по запросу мудрость">
            <a:extLst>
              <a:ext uri="{FF2B5EF4-FFF2-40B4-BE49-F238E27FC236}">
                <a16:creationId xmlns:a16="http://schemas.microsoft.com/office/drawing/2014/main" id="{8A0E3A4A-7D1F-4B15-B7A1-C07EE1969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334931"/>
            <a:ext cx="2459324" cy="147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374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536459"/>
            <a:ext cx="2133600" cy="313010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730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образовательные мероприятия</a:t>
            </a:r>
          </a:p>
          <a:p>
            <a:pPr algn="just">
              <a:spcBef>
                <a:spcPts val="1200"/>
              </a:spcBef>
            </a:pPr>
            <a:r>
              <a:rPr lang="ru-RU" dirty="0"/>
              <a:t>консультации оценщиков</a:t>
            </a:r>
          </a:p>
          <a:p>
            <a:pPr algn="just">
              <a:spcBef>
                <a:spcPts val="1200"/>
              </a:spcBef>
            </a:pPr>
            <a:r>
              <a:rPr lang="ru-RU" dirty="0"/>
              <a:t>подготовка методических материалов: </a:t>
            </a:r>
          </a:p>
          <a:p>
            <a:pPr lvl="1" algn="just"/>
            <a:r>
              <a:rPr lang="ru-RU" dirty="0"/>
              <a:t>шаблоны/примеры отчетов;</a:t>
            </a:r>
          </a:p>
          <a:p>
            <a:pPr lvl="1" algn="just"/>
            <a:r>
              <a:rPr lang="ru-RU" dirty="0"/>
              <a:t>рекомендуемая структура отчета;</a:t>
            </a:r>
          </a:p>
          <a:p>
            <a:pPr lvl="1" algn="just"/>
            <a:r>
              <a:rPr lang="ru-RU" dirty="0"/>
              <a:t>рекомендации по формированию раздела «Допущения и ограничения»;</a:t>
            </a:r>
          </a:p>
          <a:p>
            <a:pPr lvl="1" algn="just"/>
            <a:r>
              <a:rPr lang="ru-RU" dirty="0"/>
              <a:t>проверочные таблицы.</a:t>
            </a:r>
          </a:p>
          <a:p>
            <a:pPr lvl="1" algn="just">
              <a:buNone/>
            </a:pPr>
            <a:r>
              <a:rPr lang="en-US" dirty="0">
                <a:hlinkClick r:id="rId3"/>
              </a:rPr>
              <a:t>http://srosovet.ru/activities/Metod/</a:t>
            </a:r>
            <a:r>
              <a:rPr lang="ru-RU" dirty="0"/>
              <a:t> 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30826" y="-35309"/>
            <a:ext cx="708793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Учет практики ДК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Картинки по запросу равновесие">
            <a:extLst>
              <a:ext uri="{FF2B5EF4-FFF2-40B4-BE49-F238E27FC236}">
                <a16:creationId xmlns:a16="http://schemas.microsoft.com/office/drawing/2014/main" id="{10F94F72-039B-4013-9181-6928D33FD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0"/>
          <a:stretch/>
        </p:blipFill>
        <p:spPr bwMode="auto">
          <a:xfrm>
            <a:off x="6300192" y="4437112"/>
            <a:ext cx="1871814" cy="234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94318" y="6481243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5" name="Содержимое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3520295"/>
              </p:ext>
            </p:extLst>
          </p:nvPr>
        </p:nvGraphicFramePr>
        <p:xfrm>
          <a:off x="1763688" y="1121345"/>
          <a:ext cx="5328592" cy="3025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2636168" y="1970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80668" y="11632"/>
            <a:ext cx="693809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  <a:latin typeface="+mj-lt"/>
              </a:rPr>
              <a:t>Комплексное рассмотрение жалобы</a:t>
            </a:r>
          </a:p>
        </p:txBody>
      </p:sp>
      <p:pic>
        <p:nvPicPr>
          <p:cNvPr id="12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держимое 7">
            <a:extLst>
              <a:ext uri="{FF2B5EF4-FFF2-40B4-BE49-F238E27FC236}">
                <a16:creationId xmlns:a16="http://schemas.microsoft.com/office/drawing/2014/main" id="{2C169908-BCC4-4366-8155-E9EC40FBDCB1}"/>
              </a:ext>
            </a:extLst>
          </p:cNvPr>
          <p:cNvSpPr txBox="1">
            <a:spLocks/>
          </p:cNvSpPr>
          <p:nvPr/>
        </p:nvSpPr>
        <p:spPr>
          <a:xfrm>
            <a:off x="251520" y="4653926"/>
            <a:ext cx="8640960" cy="17477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800" dirty="0"/>
              <a:t>Жалобы рассматриваются в соответствии с законом: </a:t>
            </a:r>
            <a:r>
              <a:rPr lang="ru-RU" sz="2800" u="sng" dirty="0"/>
              <a:t>вне зависимости от наличия экспертного заключения</a:t>
            </a:r>
            <a:r>
              <a:rPr lang="ru-RU" sz="2800" dirty="0"/>
              <a:t> на отчет, наличие фактов, изложенных заявителем</a:t>
            </a:r>
            <a:br>
              <a:rPr lang="ru-RU" sz="2800" dirty="0"/>
            </a:br>
            <a:r>
              <a:rPr lang="ru-RU" sz="2800" dirty="0"/>
              <a:t>в жалобе, будет изучено объективно.</a:t>
            </a:r>
          </a:p>
        </p:txBody>
      </p:sp>
    </p:spTree>
    <p:extLst>
      <p:ext uri="{BB962C8B-B14F-4D97-AF65-F5344CB8AC3E}">
        <p14:creationId xmlns:p14="http://schemas.microsoft.com/office/powerpoint/2010/main" val="930122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94319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заявители жалоб начали отслеживать отчетность оценщиков на сайте СРОО;</a:t>
            </a:r>
            <a:endParaRPr lang="ru-RU" u="sng" dirty="0"/>
          </a:p>
          <a:p>
            <a:pPr algn="just"/>
            <a:r>
              <a:rPr lang="ru-RU" dirty="0"/>
              <a:t>исключение оценщиков из СРОО на основании серии жалоб от ЦБ;</a:t>
            </a:r>
          </a:p>
          <a:p>
            <a:pPr algn="just"/>
            <a:r>
              <a:rPr lang="ru-RU" dirty="0"/>
              <a:t>жалобы, в том числе, на членов Экспертного совета СРОО.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123728" y="0"/>
            <a:ext cx="6995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Новые тенденции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новости">
            <a:extLst>
              <a:ext uri="{FF2B5EF4-FFF2-40B4-BE49-F238E27FC236}">
                <a16:creationId xmlns:a16="http://schemas.microsoft.com/office/drawing/2014/main" id="{C61C9C07-4A5D-4C2B-A563-78AE046A5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656" y="4797152"/>
            <a:ext cx="206084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87258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51520" y="1196975"/>
            <a:ext cx="8640960" cy="5060776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ru-RU" sz="2800" dirty="0"/>
              <a:t>не доказан факт нарушения прав заявителя жалобы и/или их причинно-следственная связь с наличием нарушений в отчете;</a:t>
            </a:r>
          </a:p>
          <a:p>
            <a:pPr algn="just">
              <a:spcBef>
                <a:spcPts val="1200"/>
              </a:spcBef>
            </a:pPr>
            <a:r>
              <a:rPr lang="ru-RU" sz="2800" dirty="0"/>
              <a:t>по мнению заявителя жалобы, оценщик нарушает действующее законодательство, но в части, не относящейся к оценочной деятельности;</a:t>
            </a:r>
          </a:p>
          <a:p>
            <a:pPr algn="just">
              <a:spcBef>
                <a:spcPts val="1200"/>
              </a:spcBef>
            </a:pPr>
            <a:r>
              <a:rPr lang="ru-RU" sz="2800" dirty="0"/>
              <a:t>жалоба не на действия оценщика (ФЛ), а на действия оценочной организации;</a:t>
            </a:r>
          </a:p>
          <a:p>
            <a:pPr algn="just">
              <a:spcBef>
                <a:spcPts val="1200"/>
              </a:spcBef>
            </a:pPr>
            <a:r>
              <a:rPr lang="ru-RU" sz="2800" dirty="0"/>
              <a:t>жалоба не на отчет, а на заключение эксперта.</a:t>
            </a:r>
          </a:p>
          <a:p>
            <a:pPr algn="just">
              <a:spcBef>
                <a:spcPts val="1200"/>
              </a:spcBef>
            </a:pPr>
            <a:endParaRPr lang="ru-RU" sz="28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06030" y="0"/>
            <a:ext cx="71379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+mj-lt"/>
              </a:rPr>
              <a:t>Не применяется мера дисциплинарного взыскания</a:t>
            </a: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щит">
            <a:extLst>
              <a:ext uri="{FF2B5EF4-FFF2-40B4-BE49-F238E27FC236}">
                <a16:creationId xmlns:a16="http://schemas.microsoft.com/office/drawing/2014/main" id="{8E4370A6-7088-404C-B78E-1533B6355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661025"/>
            <a:ext cx="11475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0234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51520" y="1251099"/>
            <a:ext cx="8640960" cy="49971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800" dirty="0" err="1"/>
              <a:t>неподтвердившиеся</a:t>
            </a:r>
            <a:r>
              <a:rPr lang="ru-RU" sz="2800" dirty="0"/>
              <a:t> «ошибки» (в большинстве случаев связаны с неверной трактовкой требований законодательства, содержания отчета или с непониманием оценочной методологии):</a:t>
            </a:r>
          </a:p>
          <a:p>
            <a:pPr lvl="1" algn="just"/>
            <a:r>
              <a:rPr lang="ru-RU" sz="2400" dirty="0"/>
              <a:t>«В Отчете не приведены фактические  данные  о затратах  по регистрации товарных знаков, нарушен  </a:t>
            </a:r>
            <a:r>
              <a:rPr lang="ru-RU" sz="2400" dirty="0" err="1"/>
              <a:t>пп</a:t>
            </a:r>
            <a:r>
              <a:rPr lang="ru-RU" sz="2400" dirty="0"/>
              <a:t>. 8 ФСО №3, п. 6 ФСО №10».</a:t>
            </a:r>
          </a:p>
          <a:p>
            <a:pPr lvl="1" algn="just"/>
            <a:r>
              <a:rPr lang="ru-RU" sz="2400" dirty="0"/>
              <a:t>«Оценщик указал, что «</a:t>
            </a:r>
            <a:r>
              <a:rPr lang="ru-RU" sz="2400" u="sng" dirty="0"/>
              <a:t>для оцениваемого объекта  и объектов-аналогов</a:t>
            </a:r>
            <a:r>
              <a:rPr lang="ru-RU" sz="2400" dirty="0"/>
              <a:t> коммуникации  по границе  участка»,  однако далее при обосновании корректировки  на наличие инженерного  обеспечения написал: «</a:t>
            </a:r>
            <a:r>
              <a:rPr lang="ru-RU" sz="2400" u="sng" dirty="0"/>
              <a:t>к оцениваемому объекту и объектам-аналогам</a:t>
            </a:r>
            <a:r>
              <a:rPr lang="ru-RU" sz="2400" dirty="0"/>
              <a:t>  подведены все инженерные коммуникации.  Корректировка  не  требуется».  Оценщик  приравнивает теоретическую  возможность  проведения  коммуникаций к непосредственно проведению, что оказывает  существенное  влияние  на стоимость участка».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06030" y="0"/>
            <a:ext cx="71127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rgbClr val="002060"/>
                </a:solidFill>
                <a:latin typeface="+mj-lt"/>
              </a:rPr>
              <a:t>Не применяется мера дисциплинарного взыскания</a:t>
            </a: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щит">
            <a:extLst>
              <a:ext uri="{FF2B5EF4-FFF2-40B4-BE49-F238E27FC236}">
                <a16:creationId xmlns:a16="http://schemas.microsoft.com/office/drawing/2014/main" id="{94E6FB43-4CDF-45D1-973F-6DA755C56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733256"/>
            <a:ext cx="1147501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9559" y="646246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при оценке «ущерба» не обоснованы и/или противоречивы объемы работ и количество требуемых материалов</a:t>
            </a:r>
          </a:p>
          <a:p>
            <a:pPr algn="just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79106" y="-22820"/>
            <a:ext cx="706489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Подтвердившиеся нарушения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в отчетах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Картинки по запросу стрелы в мишени">
            <a:extLst>
              <a:ext uri="{FF2B5EF4-FFF2-40B4-BE49-F238E27FC236}">
                <a16:creationId xmlns:a16="http://schemas.microsoft.com/office/drawing/2014/main" id="{B22F0D1C-3188-48E8-8901-0D6EA615F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580274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66137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формальная сторона обоснования выбора аналогов (объем данных, правила отбора...)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адекватность выбора аналогов с точки зрения рыночного уровня (нелогичный отсев, например, более дешевых объектов)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12034" y="-22820"/>
            <a:ext cx="71067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Подтвердившиеся нарушения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в отчетах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стрелы в мишени">
            <a:extLst>
              <a:ext uri="{FF2B5EF4-FFF2-40B4-BE49-F238E27FC236}">
                <a16:creationId xmlns:a16="http://schemas.microsoft.com/office/drawing/2014/main" id="{E49059BC-09EA-4F61-BC91-6F05AE2F8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580274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932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при оценке ДЗ не проанализированы все законные возможности правообладателя по взысканию долга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61448" y="0"/>
            <a:ext cx="70573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Подтвердившиеся нарушения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в отчетах</a:t>
            </a:r>
            <a:endParaRPr lang="ru-RU" sz="4400" dirty="0"/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Картинки по запросу стрелы в мишени">
            <a:extLst>
              <a:ext uri="{FF2B5EF4-FFF2-40B4-BE49-F238E27FC236}">
                <a16:creationId xmlns:a16="http://schemas.microsoft.com/office/drawing/2014/main" id="{526F2E11-DEF0-4F79-89B5-A91D04EE3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576932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71648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44624"/>
            <a:ext cx="62030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 расчетной части не учтено одно из значимых строений, входящих в состав объекта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06030" y="-22820"/>
            <a:ext cx="71127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Подтвердившиеся нарушения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в отчетах</a:t>
            </a:r>
            <a:endParaRPr lang="ru-RU" sz="4400" dirty="0"/>
          </a:p>
        </p:txBody>
      </p:sp>
      <p:pic>
        <p:nvPicPr>
          <p:cNvPr id="10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Картинки по запросу стрелы в мишени">
            <a:extLst>
              <a:ext uri="{FF2B5EF4-FFF2-40B4-BE49-F238E27FC236}">
                <a16:creationId xmlns:a16="http://schemas.microsoft.com/office/drawing/2014/main" id="{28AAC5E5-8CD2-419F-A17A-C7438D982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577800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8193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8875</TotalTime>
  <Words>1223</Words>
  <Application>Microsoft Office PowerPoint</Application>
  <PresentationFormat>Экран (4:3)</PresentationFormat>
  <Paragraphs>118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Доклад Председателя Дисциплинарного комитета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Михаил Лапин</cp:lastModifiedBy>
  <cp:revision>660</cp:revision>
  <cp:lastPrinted>2017-12-01T12:28:18Z</cp:lastPrinted>
  <dcterms:created xsi:type="dcterms:W3CDTF">2011-04-20T12:27:46Z</dcterms:created>
  <dcterms:modified xsi:type="dcterms:W3CDTF">2017-12-04T14:07:32Z</dcterms:modified>
</cp:coreProperties>
</file>