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65" r:id="rId3"/>
    <p:sldId id="368" r:id="rId4"/>
    <p:sldId id="356" r:id="rId5"/>
    <p:sldId id="366" r:id="rId6"/>
    <p:sldId id="345" r:id="rId7"/>
    <p:sldId id="350" r:id="rId8"/>
    <p:sldId id="369" r:id="rId9"/>
    <p:sldId id="359" r:id="rId1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спертный Совет НП СРОО" initials="ЭСНС" lastIdx="2" clrIdx="0">
    <p:extLst>
      <p:ext uri="{19B8F6BF-5375-455C-9EA6-DF929625EA0E}">
        <p15:presenceInfo xmlns:p15="http://schemas.microsoft.com/office/powerpoint/2012/main" userId="7dfb73436d9b0f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01" autoAdjust="0"/>
  </p:normalViewPr>
  <p:slideViewPr>
    <p:cSldViewPr>
      <p:cViewPr varScale="1">
        <p:scale>
          <a:sx n="99" d="100"/>
          <a:sy n="99" d="100"/>
        </p:scale>
        <p:origin x="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867669024429391E-2"/>
          <c:y val="0.10735525381094546"/>
          <c:w val="0.88933769263732598"/>
          <c:h val="0.574129919782439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Лист1!$D$6</c:f>
              <c:strCache>
                <c:ptCount val="1"/>
                <c:pt idx="0">
                  <c:v>Всего членов, включенных в план проверок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Лист1!$E$5:$G$5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Лист1!$E$6:$G$6</c:f>
              <c:numCache>
                <c:formatCode>General</c:formatCode>
                <c:ptCount val="3"/>
                <c:pt idx="0">
                  <c:v>355</c:v>
                </c:pt>
                <c:pt idx="1">
                  <c:v>667</c:v>
                </c:pt>
                <c:pt idx="2">
                  <c:v>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60-45EB-A0B8-158E524C4CC0}"/>
            </c:ext>
          </c:extLst>
        </c:ser>
        <c:ser>
          <c:idx val="1"/>
          <c:order val="1"/>
          <c:tx>
            <c:strRef>
              <c:f>Лист1!$D$7</c:f>
              <c:strCache>
                <c:ptCount val="1"/>
                <c:pt idx="0">
                  <c:v>Количество членов, прошедших плановую проверку без замечаний</c:v>
                </c:pt>
              </c:strCache>
            </c:strRef>
          </c:tx>
          <c:spPr>
            <a:gradFill rotWithShape="1">
              <a:gsLst>
                <a:gs pos="100000">
                  <a:srgbClr val="92D050"/>
                </a:gs>
                <a:gs pos="10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1"/>
              <c:layout>
                <c:manualLayout>
                  <c:x val="1.3997562881020172E-2"/>
                  <c:y val="-3.0672778710813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893920075899857E-2"/>
                      <c:h val="3.82838012816816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39C-4671-88FF-4664E4BDB99E}"/>
                </c:ext>
              </c:extLst>
            </c:dLbl>
            <c:dLbl>
              <c:idx val="2"/>
              <c:layout>
                <c:manualLayout>
                  <c:x val="2.2396100609632336E-2"/>
                  <c:y val="-1.1502348622601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9C-4671-88FF-4664E4BDB9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Лист1!$E$5:$G$5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Лист1!$E$7:$G$7</c:f>
              <c:numCache>
                <c:formatCode>General</c:formatCode>
                <c:ptCount val="3"/>
                <c:pt idx="0">
                  <c:v>353</c:v>
                </c:pt>
                <c:pt idx="1">
                  <c:v>615</c:v>
                </c:pt>
                <c:pt idx="2">
                  <c:v>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60-45EB-A0B8-158E524C4CC0}"/>
            </c:ext>
          </c:extLst>
        </c:ser>
        <c:ser>
          <c:idx val="2"/>
          <c:order val="2"/>
          <c:tx>
            <c:strRef>
              <c:f>Лист1!$D$8</c:f>
              <c:strCache>
                <c:ptCount val="1"/>
                <c:pt idx="0">
                  <c:v>Количество членов, в отношении которых применены меры дисциплинарного воздействия</c:v>
                </c:pt>
              </c:strCache>
            </c:strRef>
          </c:tx>
          <c:spPr>
            <a:gradFill rotWithShape="1">
              <a:gsLst>
                <a:gs pos="0">
                  <a:srgbClr val="FF0000"/>
                </a:gs>
                <a:gs pos="100000">
                  <a:srgbClr val="FF0000"/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2.2396210826662946E-2"/>
                  <c:y val="-3.833965258076840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36236538091887E-2"/>
                      <c:h val="7.27908471494855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B39C-4671-88FF-4664E4BDB99E}"/>
                </c:ext>
              </c:extLst>
            </c:dLbl>
            <c:dLbl>
              <c:idx val="1"/>
              <c:layout>
                <c:manualLayout>
                  <c:x val="1.9596588033428383E-2"/>
                  <c:y val="-2.3004697245202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9C-4671-88FF-4664E4BDB99E}"/>
                </c:ext>
              </c:extLst>
            </c:dLbl>
            <c:dLbl>
              <c:idx val="2"/>
              <c:layout>
                <c:manualLayout>
                  <c:x val="1.3997562881020172E-2"/>
                  <c:y val="-3.83411620753376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9C-4671-88FF-4664E4BDB9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Лист1!$E$5:$G$5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Лист1!$E$8:$G$8</c:f>
              <c:numCache>
                <c:formatCode>General</c:formatCode>
                <c:ptCount val="3"/>
                <c:pt idx="0">
                  <c:v>2</c:v>
                </c:pt>
                <c:pt idx="1">
                  <c:v>52</c:v>
                </c:pt>
                <c:pt idx="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60-45EB-A0B8-158E524C4C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433936"/>
        <c:axId val="198433608"/>
        <c:axId val="0"/>
      </c:bar3DChart>
      <c:catAx>
        <c:axId val="19843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33608"/>
        <c:crosses val="autoZero"/>
        <c:auto val="1"/>
        <c:lblAlgn val="ctr"/>
        <c:lblOffset val="100"/>
        <c:noMultiLvlLbl val="0"/>
      </c:catAx>
      <c:valAx>
        <c:axId val="198433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3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035764985548345E-2"/>
          <c:y val="0.73975709817179069"/>
          <c:w val="0.87392824959484217"/>
          <c:h val="0.237238204583006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Лист1!$D$15</c:f>
              <c:strCache>
                <c:ptCount val="1"/>
                <c:pt idx="0">
                  <c:v>Исполнена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Лист1!$E$13</c:f>
              <c:strCache>
                <c:ptCount val="1"/>
                <c:pt idx="0">
                  <c:v>2015-2017 </c:v>
                </c:pt>
              </c:strCache>
            </c:strRef>
          </c:cat>
          <c:val>
            <c:numRef>
              <c:f>Лист1!$E$15</c:f>
              <c:numCache>
                <c:formatCode>0</c:formatCode>
                <c:ptCount val="1"/>
                <c:pt idx="0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1-4F33-ABA4-51475A578363}"/>
            </c:ext>
          </c:extLst>
        </c:ser>
        <c:ser>
          <c:idx val="1"/>
          <c:order val="1"/>
          <c:tx>
            <c:strRef>
              <c:f>Лист1!$D$16</c:f>
              <c:strCache>
                <c:ptCount val="1"/>
                <c:pt idx="0">
                  <c:v>Исключены за нарушения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Лист1!$E$13</c:f>
              <c:strCache>
                <c:ptCount val="1"/>
                <c:pt idx="0">
                  <c:v>2015-2017 </c:v>
                </c:pt>
              </c:strCache>
            </c:strRef>
          </c:cat>
          <c:val>
            <c:numRef>
              <c:f>Лист1!$E$16</c:f>
              <c:numCache>
                <c:formatCode>0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41-4F33-ABA4-51475A578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3"/>
        <c:gapDepth val="63"/>
        <c:shape val="box"/>
        <c:axId val="274945072"/>
        <c:axId val="274945400"/>
        <c:axId val="0"/>
      </c:bar3DChart>
      <c:catAx>
        <c:axId val="27494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945400"/>
        <c:crosses val="autoZero"/>
        <c:auto val="1"/>
        <c:lblAlgn val="ctr"/>
        <c:lblOffset val="100"/>
        <c:noMultiLvlLbl val="0"/>
      </c:catAx>
      <c:valAx>
        <c:axId val="2749454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945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86701662292213"/>
          <c:y val="0.89409667541557303"/>
          <c:w val="0.73182130358705177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Лист2!$B$5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Лист2!$C$4:$I$4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2017*</c:v>
                </c:pt>
              </c:strCache>
            </c:strRef>
          </c:cat>
          <c:val>
            <c:numRef>
              <c:f>Лист2!$C$5:$I$5</c:f>
              <c:numCache>
                <c:formatCode>0</c:formatCode>
                <c:ptCount val="7"/>
                <c:pt idx="0">
                  <c:v>10</c:v>
                </c:pt>
                <c:pt idx="1">
                  <c:v>22</c:v>
                </c:pt>
                <c:pt idx="2">
                  <c:v>49</c:v>
                </c:pt>
                <c:pt idx="3">
                  <c:v>35</c:v>
                </c:pt>
                <c:pt idx="4">
                  <c:v>81</c:v>
                </c:pt>
                <c:pt idx="5">
                  <c:v>44</c:v>
                </c:pt>
                <c:pt idx="6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C3-4AAE-8CA8-6FCC92FEB6F1}"/>
            </c:ext>
          </c:extLst>
        </c:ser>
        <c:ser>
          <c:idx val="1"/>
          <c:order val="1"/>
          <c:tx>
            <c:strRef>
              <c:f>Лист2!$B$6</c:f>
              <c:strCache>
                <c:ptCount val="1"/>
                <c:pt idx="0">
                  <c:v>Обращения, не соответствующие критериям жалобы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Лист2!$C$4:$I$4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2017*</c:v>
                </c:pt>
              </c:strCache>
            </c:strRef>
          </c:cat>
          <c:val>
            <c:numRef>
              <c:f>Лист2!$C$6:$I$6</c:f>
              <c:numCache>
                <c:formatCode>0</c:formatCode>
                <c:ptCount val="7"/>
                <c:pt idx="0">
                  <c:v>8</c:v>
                </c:pt>
                <c:pt idx="1">
                  <c:v>16</c:v>
                </c:pt>
                <c:pt idx="2">
                  <c:v>23</c:v>
                </c:pt>
                <c:pt idx="3">
                  <c:v>18</c:v>
                </c:pt>
                <c:pt idx="4">
                  <c:v>35</c:v>
                </c:pt>
                <c:pt idx="5">
                  <c:v>23</c:v>
                </c:pt>
                <c:pt idx="6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C3-4AAE-8CA8-6FCC92FEB6F1}"/>
            </c:ext>
          </c:extLst>
        </c:ser>
        <c:ser>
          <c:idx val="2"/>
          <c:order val="2"/>
          <c:tx>
            <c:strRef>
              <c:f>Лист2!$B$7</c:f>
              <c:strCache>
                <c:ptCount val="1"/>
                <c:pt idx="0">
                  <c:v>Жалобы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Лист2!$C$4:$I$4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2017*</c:v>
                </c:pt>
              </c:strCache>
            </c:strRef>
          </c:cat>
          <c:val>
            <c:numRef>
              <c:f>Лист2!$C$7:$I$7</c:f>
              <c:numCache>
                <c:formatCode>0</c:formatCode>
                <c:ptCount val="7"/>
                <c:pt idx="0">
                  <c:v>2</c:v>
                </c:pt>
                <c:pt idx="1">
                  <c:v>6</c:v>
                </c:pt>
                <c:pt idx="2">
                  <c:v>26</c:v>
                </c:pt>
                <c:pt idx="3">
                  <c:v>17</c:v>
                </c:pt>
                <c:pt idx="4">
                  <c:v>46</c:v>
                </c:pt>
                <c:pt idx="5">
                  <c:v>21</c:v>
                </c:pt>
                <c:pt idx="6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C3-4AAE-8CA8-6FCC92FEB6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9892096"/>
        <c:axId val="409892752"/>
      </c:barChart>
      <c:catAx>
        <c:axId val="40989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892752"/>
        <c:crosses val="autoZero"/>
        <c:auto val="1"/>
        <c:lblAlgn val="ctr"/>
        <c:lblOffset val="100"/>
        <c:noMultiLvlLbl val="0"/>
      </c:catAx>
      <c:valAx>
        <c:axId val="40989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89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2936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ОТЧЕТ</a:t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en-US" sz="5400" b="1" dirty="0">
                <a:solidFill>
                  <a:srgbClr val="FF0000"/>
                </a:solidFill>
              </a:rPr>
              <a:t>Д</a:t>
            </a:r>
            <a:r>
              <a:rPr lang="ru-RU" sz="5400" b="1" dirty="0">
                <a:solidFill>
                  <a:srgbClr val="FF0000"/>
                </a:solidFill>
              </a:rPr>
              <a:t>е</a:t>
            </a:r>
            <a:r>
              <a:rPr lang="en-US" sz="5400" b="1" dirty="0">
                <a:solidFill>
                  <a:srgbClr val="FF0000"/>
                </a:solidFill>
              </a:rPr>
              <a:t>п</a:t>
            </a:r>
            <a:r>
              <a:rPr lang="ru-RU" sz="5400" b="1" dirty="0">
                <a:solidFill>
                  <a:srgbClr val="FF0000"/>
                </a:solidFill>
              </a:rPr>
              <a:t>а</a:t>
            </a:r>
            <a:r>
              <a:rPr lang="en-US" sz="5400" b="1" dirty="0">
                <a:solidFill>
                  <a:srgbClr val="FF0000"/>
                </a:solidFill>
              </a:rPr>
              <a:t>р</a:t>
            </a:r>
            <a:r>
              <a:rPr lang="ru-RU" sz="5400" b="1" dirty="0">
                <a:solidFill>
                  <a:srgbClr val="FF0000"/>
                </a:solidFill>
              </a:rPr>
              <a:t>т</a:t>
            </a:r>
            <a:r>
              <a:rPr lang="en-US" sz="5400" b="1" dirty="0">
                <a:solidFill>
                  <a:srgbClr val="FF0000"/>
                </a:solidFill>
              </a:rPr>
              <a:t>а</a:t>
            </a:r>
            <a:r>
              <a:rPr lang="ru-RU" sz="5400" b="1" dirty="0">
                <a:solidFill>
                  <a:srgbClr val="FF0000"/>
                </a:solidFill>
              </a:rPr>
              <a:t>м</a:t>
            </a:r>
            <a:r>
              <a:rPr lang="en-US" sz="5400" b="1" dirty="0">
                <a:solidFill>
                  <a:srgbClr val="FF0000"/>
                </a:solidFill>
              </a:rPr>
              <a:t>е</a:t>
            </a:r>
            <a:r>
              <a:rPr lang="ru-RU" sz="5400" b="1" dirty="0">
                <a:solidFill>
                  <a:srgbClr val="FF0000"/>
                </a:solidFill>
              </a:rPr>
              <a:t>н</a:t>
            </a:r>
            <a:r>
              <a:rPr lang="en-US" sz="5400" b="1" dirty="0">
                <a:solidFill>
                  <a:srgbClr val="FF0000"/>
                </a:solidFill>
              </a:rPr>
              <a:t>т</a:t>
            </a:r>
            <a:r>
              <a:rPr lang="ru-RU" sz="5400" b="1" dirty="0">
                <a:solidFill>
                  <a:srgbClr val="FF0000"/>
                </a:solidFill>
              </a:rPr>
              <a:t>а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</a:rPr>
              <a:t>к</a:t>
            </a:r>
            <a:r>
              <a:rPr lang="en-US" sz="5400" b="1" dirty="0">
                <a:solidFill>
                  <a:srgbClr val="FF0000"/>
                </a:solidFill>
              </a:rPr>
              <a:t>о</a:t>
            </a:r>
            <a:r>
              <a:rPr lang="ru-RU" sz="5400" b="1" dirty="0">
                <a:solidFill>
                  <a:srgbClr val="FF0000"/>
                </a:solidFill>
              </a:rPr>
              <a:t>н</a:t>
            </a:r>
            <a:r>
              <a:rPr lang="en-US" sz="5400" b="1" dirty="0">
                <a:solidFill>
                  <a:srgbClr val="FF0000"/>
                </a:solidFill>
              </a:rPr>
              <a:t>т</a:t>
            </a:r>
            <a:r>
              <a:rPr lang="ru-RU" sz="5400" b="1" dirty="0">
                <a:solidFill>
                  <a:srgbClr val="FF0000"/>
                </a:solidFill>
              </a:rPr>
              <a:t>р</a:t>
            </a:r>
            <a:r>
              <a:rPr lang="en-US" sz="5400" b="1" dirty="0">
                <a:solidFill>
                  <a:srgbClr val="FF0000"/>
                </a:solidFill>
              </a:rPr>
              <a:t>о</a:t>
            </a:r>
            <a:r>
              <a:rPr lang="ru-RU" sz="5400" b="1" dirty="0">
                <a:solidFill>
                  <a:srgbClr val="FF0000"/>
                </a:solidFill>
              </a:rPr>
              <a:t>л</a:t>
            </a:r>
            <a:r>
              <a:rPr lang="en-US" sz="5400" b="1" dirty="0">
                <a:solidFill>
                  <a:srgbClr val="FF0000"/>
                </a:solidFill>
              </a:rPr>
              <a:t>я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о результатах деятельности в 2017 году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9C2FD8-6BF1-40A1-B6F7-FDBCDE1F03A3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08.12.2017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76884" y="4130484"/>
            <a:ext cx="3816424" cy="461665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П</a:t>
            </a:r>
            <a:r>
              <a:rPr lang="ru-RU" sz="2400" b="1" dirty="0">
                <a:solidFill>
                  <a:srgbClr val="0070C0"/>
                </a:solidFill>
              </a:rPr>
              <a:t>л</a:t>
            </a:r>
            <a:r>
              <a:rPr lang="en-US" sz="2400" b="1" dirty="0">
                <a:solidFill>
                  <a:srgbClr val="0070C0"/>
                </a:solidFill>
              </a:rPr>
              <a:t>а</a:t>
            </a:r>
            <a:r>
              <a:rPr lang="ru-RU" sz="2400" b="1" dirty="0">
                <a:solidFill>
                  <a:srgbClr val="0070C0"/>
                </a:solidFill>
              </a:rPr>
              <a:t>н</a:t>
            </a:r>
            <a:r>
              <a:rPr lang="en-US" sz="2400" b="1" dirty="0">
                <a:solidFill>
                  <a:srgbClr val="0070C0"/>
                </a:solidFill>
              </a:rPr>
              <a:t>о</a:t>
            </a:r>
            <a:r>
              <a:rPr lang="ru-RU" sz="2400" b="1" dirty="0">
                <a:solidFill>
                  <a:srgbClr val="0070C0"/>
                </a:solidFill>
              </a:rPr>
              <a:t>в</a:t>
            </a:r>
            <a:r>
              <a:rPr lang="en-US" sz="2400" b="1" dirty="0">
                <a:solidFill>
                  <a:srgbClr val="0070C0"/>
                </a:solidFill>
              </a:rPr>
              <a:t>ы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к</a:t>
            </a:r>
            <a:r>
              <a:rPr lang="en-US" sz="2400" b="1" dirty="0">
                <a:solidFill>
                  <a:srgbClr val="0070C0"/>
                </a:solidFill>
              </a:rPr>
              <a:t>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1300635"/>
            <a:ext cx="4275112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н</a:t>
            </a:r>
            <a:r>
              <a:rPr lang="en-US" sz="2400" b="1" dirty="0">
                <a:solidFill>
                  <a:srgbClr val="0070C0"/>
                </a:solidFill>
              </a:rPr>
              <a:t>е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л</a:t>
            </a:r>
            <a:r>
              <a:rPr lang="ru-RU" sz="2400" b="1" dirty="0">
                <a:solidFill>
                  <a:srgbClr val="0070C0"/>
                </a:solidFill>
              </a:rPr>
              <a:t>а</a:t>
            </a:r>
            <a:r>
              <a:rPr lang="en-US" sz="2400" b="1" dirty="0">
                <a:solidFill>
                  <a:srgbClr val="0070C0"/>
                </a:solidFill>
              </a:rPr>
              <a:t>н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ы</a:t>
            </a:r>
            <a:r>
              <a:rPr lang="en-US" sz="2400" b="1" dirty="0">
                <a:solidFill>
                  <a:srgbClr val="0070C0"/>
                </a:solidFill>
              </a:rPr>
              <a:t>е 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к</a:t>
            </a:r>
            <a:r>
              <a:rPr lang="en-US" sz="2400" b="1" dirty="0">
                <a:solidFill>
                  <a:srgbClr val="0070C0"/>
                </a:solidFill>
              </a:rPr>
              <a:t>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Контроль за деятельностью 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членов Ассоциации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37E2F5-D0BD-4CCF-8A67-086D4E0D4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37173"/>
            <a:ext cx="2351040" cy="1758577"/>
          </a:xfrm>
          <a:prstGeom prst="rect">
            <a:avLst/>
          </a:prstGeom>
        </p:spPr>
      </p:pic>
      <p:pic>
        <p:nvPicPr>
          <p:cNvPr id="1028" name="Picture 4" descr="https://avavatar.ru/images/original/4/Rvl8nAyD2BHl7FvO.jpg">
            <a:extLst>
              <a:ext uri="{FF2B5EF4-FFF2-40B4-BE49-F238E27FC236}">
                <a16:creationId xmlns:a16="http://schemas.microsoft.com/office/drawing/2014/main" id="{C50FC927-936F-49B7-B90C-D00B0BD7D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29082"/>
            <a:ext cx="2152333" cy="246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435434-96EF-4642-932F-5590E41697CE}"/>
              </a:ext>
            </a:extLst>
          </p:cNvPr>
          <p:cNvSpPr/>
          <p:nvPr/>
        </p:nvSpPr>
        <p:spPr>
          <a:xfrm>
            <a:off x="539552" y="4912056"/>
            <a:ext cx="7947520" cy="1613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/>
              <a:t>На официальном сайте Ассоциации в разделе «Раскрытие информации» размещаются планы</a:t>
            </a:r>
            <a:r>
              <a:rPr lang="en-US" sz="1400" dirty="0"/>
              <a:t> </a:t>
            </a:r>
            <a:r>
              <a:rPr lang="ru-RU" sz="1400" dirty="0"/>
              <a:t>проверок оценщиков, результаты плановых </a:t>
            </a:r>
            <a:r>
              <a:rPr lang="en-US" sz="1400" dirty="0"/>
              <a:t>и </a:t>
            </a:r>
            <a:r>
              <a:rPr lang="ru-RU" sz="1400" dirty="0"/>
              <a:t>в</a:t>
            </a:r>
            <a:r>
              <a:rPr lang="en-US" sz="1400" dirty="0"/>
              <a:t>н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л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о</a:t>
            </a:r>
            <a:r>
              <a:rPr lang="ru-RU" sz="1400" dirty="0"/>
              <a:t>в</a:t>
            </a:r>
            <a:r>
              <a:rPr lang="en-US" sz="1400" dirty="0"/>
              <a:t>ы</a:t>
            </a:r>
            <a:r>
              <a:rPr lang="ru-RU" sz="1400" dirty="0"/>
              <a:t>х</a:t>
            </a:r>
            <a:r>
              <a:rPr lang="en-US" sz="1400" dirty="0"/>
              <a:t> </a:t>
            </a:r>
            <a:r>
              <a:rPr lang="ru-RU" sz="1400" dirty="0"/>
              <a:t>проверок оценщиков, протоколы заседаний Дисциплинарного комитета и заседаний Совета 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с</a:t>
            </a:r>
            <a:r>
              <a:rPr lang="ru-RU" sz="1400" dirty="0"/>
              <a:t>о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а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и.</a:t>
            </a:r>
          </a:p>
          <a:p>
            <a:pPr algn="just"/>
            <a:r>
              <a:rPr lang="ru-RU" sz="1400" dirty="0"/>
              <a:t>В 2015 г. было проведено </a:t>
            </a:r>
            <a:r>
              <a:rPr lang="en-US" sz="1400" dirty="0"/>
              <a:t>24</a:t>
            </a:r>
            <a:r>
              <a:rPr lang="ru-RU" sz="1400" dirty="0"/>
              <a:t> заседани</a:t>
            </a:r>
            <a:r>
              <a:rPr lang="en-US" sz="1400" dirty="0"/>
              <a:t>я</a:t>
            </a:r>
            <a:r>
              <a:rPr lang="ru-RU" sz="1400" dirty="0"/>
              <a:t> Д</a:t>
            </a:r>
            <a:r>
              <a:rPr lang="en-US" sz="1400" dirty="0"/>
              <a:t>и</a:t>
            </a:r>
            <a:r>
              <a:rPr lang="ru-RU" sz="1400" dirty="0"/>
              <a:t>с</a:t>
            </a:r>
            <a:r>
              <a:rPr lang="en-US" sz="1400" dirty="0"/>
              <a:t>циплинарного комитета (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л</a:t>
            </a:r>
            <a:r>
              <a:rPr lang="en-US" sz="1400" dirty="0"/>
              <a:t>е</a:t>
            </a:r>
            <a:r>
              <a:rPr lang="ru-RU" sz="1400" dirty="0"/>
              <a:t>е</a:t>
            </a:r>
            <a:r>
              <a:rPr lang="en-US" sz="1400" dirty="0"/>
              <a:t> - </a:t>
            </a:r>
            <a:r>
              <a:rPr lang="ru-RU" sz="1400" dirty="0"/>
              <a:t>Д</a:t>
            </a:r>
            <a:r>
              <a:rPr lang="en-US" sz="1400" dirty="0"/>
              <a:t>К);</a:t>
            </a:r>
            <a:endParaRPr lang="ru-RU" sz="1400" dirty="0"/>
          </a:p>
          <a:p>
            <a:pPr algn="just"/>
            <a:r>
              <a:rPr lang="ru-RU" sz="1400" dirty="0"/>
              <a:t>в 2016 г. — </a:t>
            </a:r>
            <a:r>
              <a:rPr lang="en-US" sz="1400" dirty="0"/>
              <a:t>23</a:t>
            </a:r>
            <a:r>
              <a:rPr lang="ru-RU" sz="1400" dirty="0"/>
              <a:t> заседания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К;</a:t>
            </a:r>
          </a:p>
          <a:p>
            <a:pPr algn="just"/>
            <a:r>
              <a:rPr lang="ru-RU" sz="1400" dirty="0"/>
              <a:t>В</a:t>
            </a:r>
            <a:r>
              <a:rPr lang="en-US" sz="1400" dirty="0"/>
              <a:t> 2017 г. (</a:t>
            </a:r>
            <a:r>
              <a:rPr lang="ru-RU" sz="1400" dirty="0"/>
              <a:t>п</a:t>
            </a:r>
            <a:r>
              <a:rPr lang="en-US" sz="1400" dirty="0"/>
              <a:t>о 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о</a:t>
            </a:r>
            <a:r>
              <a:rPr lang="en-US" sz="1400" dirty="0"/>
              <a:t>я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ю</a:t>
            </a:r>
            <a:r>
              <a:rPr lang="en-US" sz="1400" dirty="0"/>
              <a:t> </a:t>
            </a:r>
            <a:r>
              <a:rPr lang="ru-RU" sz="1400" dirty="0"/>
              <a:t>н</a:t>
            </a:r>
            <a:r>
              <a:rPr lang="en-US" sz="1400" dirty="0"/>
              <a:t>а 08.12.2017 </a:t>
            </a:r>
            <a:r>
              <a:rPr lang="ru-RU" sz="1400" dirty="0"/>
              <a:t>г</a:t>
            </a:r>
            <a:r>
              <a:rPr lang="en-US" sz="1400" dirty="0"/>
              <a:t>.)- </a:t>
            </a:r>
            <a:r>
              <a:rPr lang="ru-RU" sz="1400" dirty="0"/>
              <a:t> </a:t>
            </a:r>
            <a:r>
              <a:rPr lang="en-US" sz="1400" dirty="0"/>
              <a:t>24 </a:t>
            </a:r>
            <a:r>
              <a:rPr lang="ru-RU" sz="1400" dirty="0"/>
              <a:t>з</a:t>
            </a:r>
            <a:r>
              <a:rPr lang="en-US" sz="1400" dirty="0"/>
              <a:t>аседания ДК.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7"/>
            <a:ext cx="8352928" cy="5760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Регламентация проведения проверок 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12968" cy="4824536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Федеральный закон от 01.12.2007г. № 315-ФЗ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«О саморегулируемых организациях»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Федеральный закон от 29.07.1998 № 135-ФЗ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«Об оценочной деятельности в Российской Федерации»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Приказ Минэкономразвития России от 25.12.2015 </a:t>
            </a:r>
            <a:r>
              <a:rPr lang="en-US" dirty="0">
                <a:solidFill>
                  <a:schemeClr val="tx1"/>
                </a:solidFill>
              </a:rPr>
              <a:t>№</a:t>
            </a:r>
            <a:r>
              <a:rPr lang="ru-RU" dirty="0">
                <a:solidFill>
                  <a:schemeClr val="tx1"/>
                </a:solidFill>
              </a:rPr>
              <a:t> 989 "Об утверждении требований к рассмотрению саморегулируемой организацией оценщиков жалобы на нарушение ее членом требований Федерального закона от 29 июля 1998 г. N 135-ФЗ "Об оценочной деятельности в Российской Федерации", федеральных стандартов оценки, иных нормативных правовых актов Российской Федерации в области оценочной деятельности, стандартов и правил оценочной деятельности, правил деловой и профессиональной этики“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Положение Ассоциации о Дисциплинарном комитете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Положение Ассоциации о Департаменте контроля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Инструкция по проведению внеплановых проверок членов Ассоциации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Инструкция по проведению плановых проверок членов Ассоциации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944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54D61C-5342-402D-B718-959EB594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738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Этапы 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й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я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проведен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 плановых проверок</a:t>
            </a:r>
          </a:p>
        </p:txBody>
      </p:sp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id="{F7836EF6-6D9B-4BBF-B703-BD02E2BC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FE25317-F169-4396-81B2-DF0CF671C974}"/>
              </a:ext>
            </a:extLst>
          </p:cNvPr>
          <p:cNvSpPr/>
          <p:nvPr/>
        </p:nvSpPr>
        <p:spPr>
          <a:xfrm>
            <a:off x="755576" y="1124744"/>
            <a:ext cx="187220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а</a:t>
            </a:r>
            <a:r>
              <a:rPr lang="en-US" sz="1400" dirty="0"/>
              <a:t>р</a:t>
            </a:r>
            <a:r>
              <a:rPr lang="ru-RU" sz="1400" dirty="0"/>
              <a:t>т</a:t>
            </a:r>
            <a:r>
              <a:rPr lang="en-US" sz="1400" dirty="0"/>
              <a:t>а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т </a:t>
            </a:r>
            <a:r>
              <a:rPr lang="ru-RU" sz="1400" dirty="0"/>
              <a:t>к</a:t>
            </a:r>
            <a:r>
              <a:rPr lang="en-US" sz="1400" dirty="0"/>
              <a:t>о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р</a:t>
            </a:r>
            <a:r>
              <a:rPr lang="en-US" sz="1400" dirty="0"/>
              <a:t>о</a:t>
            </a:r>
            <a:r>
              <a:rPr lang="ru-RU" sz="1400" dirty="0"/>
              <a:t>л</a:t>
            </a:r>
            <a:r>
              <a:rPr lang="en-US" sz="1400" dirty="0"/>
              <a:t>я</a:t>
            </a:r>
            <a:endParaRPr lang="ru-RU" sz="1400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8392931-6597-4ED7-A64F-0EA5CF12BE73}"/>
              </a:ext>
            </a:extLst>
          </p:cNvPr>
          <p:cNvCxnSpPr>
            <a:cxnSpLocks/>
          </p:cNvCxnSpPr>
          <p:nvPr/>
        </p:nvCxnSpPr>
        <p:spPr>
          <a:xfrm>
            <a:off x="2771800" y="2422750"/>
            <a:ext cx="4032448" cy="430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1200238-5312-49CC-BFB2-40064D6CC944}"/>
              </a:ext>
            </a:extLst>
          </p:cNvPr>
          <p:cNvSpPr/>
          <p:nvPr/>
        </p:nvSpPr>
        <p:spPr>
          <a:xfrm>
            <a:off x="6660232" y="1124745"/>
            <a:ext cx="1944216" cy="6480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Член </a:t>
            </a:r>
          </a:p>
          <a:p>
            <a:pPr algn="ctr"/>
            <a:r>
              <a:rPr lang="en-US" sz="1400" dirty="0"/>
              <a:t>Ассоциации</a:t>
            </a:r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FF58B45-B273-49C9-BC62-5B987DD59F09}"/>
              </a:ext>
            </a:extLst>
          </p:cNvPr>
          <p:cNvSpPr/>
          <p:nvPr/>
        </p:nvSpPr>
        <p:spPr>
          <a:xfrm>
            <a:off x="3434228" y="1874262"/>
            <a:ext cx="3226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Рассылка </a:t>
            </a:r>
            <a:r>
              <a:rPr lang="ru-RU" sz="1200" dirty="0">
                <a:solidFill>
                  <a:srgbClr val="FF0000"/>
                </a:solidFill>
              </a:rPr>
              <a:t>уведомления</a:t>
            </a:r>
            <a:r>
              <a:rPr lang="ru-RU" sz="1200" dirty="0"/>
              <a:t> в срок не позднее 20 календарных дней до начала плановой проверки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2185CC5-688A-4D2A-BDE2-5CE36B4BE2A6}"/>
              </a:ext>
            </a:extLst>
          </p:cNvPr>
          <p:cNvSpPr/>
          <p:nvPr/>
        </p:nvSpPr>
        <p:spPr>
          <a:xfrm>
            <a:off x="755576" y="2039225"/>
            <a:ext cx="1872208" cy="7670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1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098" name="Овал 4097">
            <a:extLst>
              <a:ext uri="{FF2B5EF4-FFF2-40B4-BE49-F238E27FC236}">
                <a16:creationId xmlns:a16="http://schemas.microsoft.com/office/drawing/2014/main" id="{8326EEEA-E4B0-4935-8EAD-1756589BC7D6}"/>
              </a:ext>
            </a:extLst>
          </p:cNvPr>
          <p:cNvSpPr/>
          <p:nvPr/>
        </p:nvSpPr>
        <p:spPr>
          <a:xfrm>
            <a:off x="6804248" y="2701764"/>
            <a:ext cx="1800200" cy="786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cxnSp>
        <p:nvCxnSpPr>
          <p:cNvPr id="4101" name="Прямая со стрелкой 4100">
            <a:extLst>
              <a:ext uri="{FF2B5EF4-FFF2-40B4-BE49-F238E27FC236}">
                <a16:creationId xmlns:a16="http://schemas.microsoft.com/office/drawing/2014/main" id="{A14A5534-DD90-48ED-936D-C544F376D00F}"/>
              </a:ext>
            </a:extLst>
          </p:cNvPr>
          <p:cNvCxnSpPr/>
          <p:nvPr/>
        </p:nvCxnSpPr>
        <p:spPr>
          <a:xfrm flipH="1">
            <a:off x="2771800" y="3212976"/>
            <a:ext cx="396044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Овал 4101">
            <a:extLst>
              <a:ext uri="{FF2B5EF4-FFF2-40B4-BE49-F238E27FC236}">
                <a16:creationId xmlns:a16="http://schemas.microsoft.com/office/drawing/2014/main" id="{A52AB631-C5E3-4867-B119-BC6D1074B29D}"/>
              </a:ext>
            </a:extLst>
          </p:cNvPr>
          <p:cNvSpPr/>
          <p:nvPr/>
        </p:nvSpPr>
        <p:spPr>
          <a:xfrm>
            <a:off x="755576" y="3543300"/>
            <a:ext cx="1872208" cy="804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103" name="Прямоугольник 4102">
            <a:extLst>
              <a:ext uri="{FF2B5EF4-FFF2-40B4-BE49-F238E27FC236}">
                <a16:creationId xmlns:a16="http://schemas.microsoft.com/office/drawing/2014/main" id="{930F66BF-3341-4C47-9B6F-7AFE904AECD1}"/>
              </a:ext>
            </a:extLst>
          </p:cNvPr>
          <p:cNvSpPr/>
          <p:nvPr/>
        </p:nvSpPr>
        <p:spPr>
          <a:xfrm>
            <a:off x="2898668" y="2587389"/>
            <a:ext cx="28351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Не менее чем за 3 рабочих дня до начала плановой проверки член Ассоциации представляет в Ассоциацию </a:t>
            </a:r>
            <a:r>
              <a:rPr lang="ru-RU" sz="1200" dirty="0">
                <a:solidFill>
                  <a:srgbClr val="FF0000"/>
                </a:solidFill>
              </a:rPr>
              <a:t>все необходимые документы и информацию</a:t>
            </a:r>
          </a:p>
        </p:txBody>
      </p:sp>
      <p:cxnSp>
        <p:nvCxnSpPr>
          <p:cNvPr id="4105" name="Прямая со стрелкой 4104">
            <a:extLst>
              <a:ext uri="{FF2B5EF4-FFF2-40B4-BE49-F238E27FC236}">
                <a16:creationId xmlns:a16="http://schemas.microsoft.com/office/drawing/2014/main" id="{8DCB4E7D-9E4F-4DEE-94F5-DCED2A442AE9}"/>
              </a:ext>
            </a:extLst>
          </p:cNvPr>
          <p:cNvCxnSpPr/>
          <p:nvPr/>
        </p:nvCxnSpPr>
        <p:spPr>
          <a:xfrm>
            <a:off x="2771800" y="4093844"/>
            <a:ext cx="4032448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Прямоугольник 4107">
            <a:extLst>
              <a:ext uri="{FF2B5EF4-FFF2-40B4-BE49-F238E27FC236}">
                <a16:creationId xmlns:a16="http://schemas.microsoft.com/office/drawing/2014/main" id="{91E12A4B-2120-43BE-81CD-2F35B8873197}"/>
              </a:ext>
            </a:extLst>
          </p:cNvPr>
          <p:cNvSpPr/>
          <p:nvPr/>
        </p:nvSpPr>
        <p:spPr>
          <a:xfrm>
            <a:off x="3462689" y="3569073"/>
            <a:ext cx="351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случае  если член Ассоциации не предоставил всю необходимую информацию в установленный срок </a:t>
            </a:r>
            <a:r>
              <a:rPr lang="en-US" sz="1200" dirty="0"/>
              <a:t>е</a:t>
            </a:r>
            <a:r>
              <a:rPr lang="ru-RU" sz="1200" dirty="0"/>
              <a:t>м</a:t>
            </a:r>
            <a:r>
              <a:rPr lang="en-US" sz="1200" dirty="0"/>
              <a:t>у </a:t>
            </a:r>
            <a:r>
              <a:rPr lang="ru-RU" sz="1200" dirty="0"/>
              <a:t>направляет</a:t>
            </a:r>
            <a:r>
              <a:rPr lang="en-US" sz="1200" dirty="0"/>
              <a:t>с</a:t>
            </a:r>
            <a:r>
              <a:rPr lang="ru-RU" sz="1200" dirty="0"/>
              <a:t>я </a:t>
            </a:r>
            <a:r>
              <a:rPr lang="ru-RU" sz="1200" dirty="0">
                <a:solidFill>
                  <a:srgbClr val="FF0000"/>
                </a:solidFill>
              </a:rPr>
              <a:t>повторное уведомление</a:t>
            </a:r>
          </a:p>
        </p:txBody>
      </p:sp>
      <p:sp>
        <p:nvSpPr>
          <p:cNvPr id="4109" name="Овал 4108">
            <a:extLst>
              <a:ext uri="{FF2B5EF4-FFF2-40B4-BE49-F238E27FC236}">
                <a16:creationId xmlns:a16="http://schemas.microsoft.com/office/drawing/2014/main" id="{14CC77DE-7F17-49A1-9EAE-D42D31C52987}"/>
              </a:ext>
            </a:extLst>
          </p:cNvPr>
          <p:cNvSpPr/>
          <p:nvPr/>
        </p:nvSpPr>
        <p:spPr>
          <a:xfrm>
            <a:off x="6951406" y="4350540"/>
            <a:ext cx="1691149" cy="7753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110" name="Прямоугольник 4109">
            <a:extLst>
              <a:ext uri="{FF2B5EF4-FFF2-40B4-BE49-F238E27FC236}">
                <a16:creationId xmlns:a16="http://schemas.microsoft.com/office/drawing/2014/main" id="{6977D6B2-DB84-46E1-838D-BEE4A968685F}"/>
              </a:ext>
            </a:extLst>
          </p:cNvPr>
          <p:cNvSpPr/>
          <p:nvPr/>
        </p:nvSpPr>
        <p:spPr>
          <a:xfrm>
            <a:off x="2654975" y="4433169"/>
            <a:ext cx="40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течение 2 рабочих дней после получения комплекта документов от члена Ассоциации сотрудник Департамента контроля проверяет его на предмет наличия всех запрашиваемых документов</a:t>
            </a:r>
          </a:p>
        </p:txBody>
      </p:sp>
      <p:cxnSp>
        <p:nvCxnSpPr>
          <p:cNvPr id="4112" name="Прямая со стрелкой 4111">
            <a:extLst>
              <a:ext uri="{FF2B5EF4-FFF2-40B4-BE49-F238E27FC236}">
                <a16:creationId xmlns:a16="http://schemas.microsoft.com/office/drawing/2014/main" id="{9B9A067C-E557-4CA6-BAC8-80D7876D4863}"/>
              </a:ext>
            </a:extLst>
          </p:cNvPr>
          <p:cNvCxnSpPr/>
          <p:nvPr/>
        </p:nvCxnSpPr>
        <p:spPr>
          <a:xfrm flipH="1">
            <a:off x="2771800" y="4941168"/>
            <a:ext cx="4201025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3" name="Овал 4112">
            <a:extLst>
              <a:ext uri="{FF2B5EF4-FFF2-40B4-BE49-F238E27FC236}">
                <a16:creationId xmlns:a16="http://schemas.microsoft.com/office/drawing/2014/main" id="{7DD2561F-0F7B-41B3-819A-A578B8358BC5}"/>
              </a:ext>
            </a:extLst>
          </p:cNvPr>
          <p:cNvSpPr/>
          <p:nvPr/>
        </p:nvSpPr>
        <p:spPr>
          <a:xfrm>
            <a:off x="726925" y="5120827"/>
            <a:ext cx="1869637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АКТ плановой проверки</a:t>
            </a:r>
            <a:endParaRPr lang="ru-RU" dirty="0"/>
          </a:p>
        </p:txBody>
      </p:sp>
      <p:sp>
        <p:nvSpPr>
          <p:cNvPr id="4115" name="Стрелка: вниз 4114">
            <a:extLst>
              <a:ext uri="{FF2B5EF4-FFF2-40B4-BE49-F238E27FC236}">
                <a16:creationId xmlns:a16="http://schemas.microsoft.com/office/drawing/2014/main" id="{07493C20-75BA-4C40-B865-7043BABC9137}"/>
              </a:ext>
            </a:extLst>
          </p:cNvPr>
          <p:cNvSpPr/>
          <p:nvPr/>
        </p:nvSpPr>
        <p:spPr>
          <a:xfrm>
            <a:off x="1619672" y="1772816"/>
            <a:ext cx="144016" cy="266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6" name="Стрелка: вниз 4115">
            <a:extLst>
              <a:ext uri="{FF2B5EF4-FFF2-40B4-BE49-F238E27FC236}">
                <a16:creationId xmlns:a16="http://schemas.microsoft.com/office/drawing/2014/main" id="{09E504FD-5931-46F2-A638-64375289EFDD}"/>
              </a:ext>
            </a:extLst>
          </p:cNvPr>
          <p:cNvSpPr/>
          <p:nvPr/>
        </p:nvSpPr>
        <p:spPr>
          <a:xfrm>
            <a:off x="7610692" y="1807466"/>
            <a:ext cx="129660" cy="894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18" name="Прямая со стрелкой 4117">
            <a:extLst>
              <a:ext uri="{FF2B5EF4-FFF2-40B4-BE49-F238E27FC236}">
                <a16:creationId xmlns:a16="http://schemas.microsoft.com/office/drawing/2014/main" id="{D7012C27-B109-4405-A162-AB7143E16180}"/>
              </a:ext>
            </a:extLst>
          </p:cNvPr>
          <p:cNvCxnSpPr/>
          <p:nvPr/>
        </p:nvCxnSpPr>
        <p:spPr>
          <a:xfrm>
            <a:off x="2771800" y="5805264"/>
            <a:ext cx="2275430" cy="323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9" name="Овал 4118">
            <a:extLst>
              <a:ext uri="{FF2B5EF4-FFF2-40B4-BE49-F238E27FC236}">
                <a16:creationId xmlns:a16="http://schemas.microsoft.com/office/drawing/2014/main" id="{B5CCEF86-851E-4DDD-9D18-154ECC46C3C5}"/>
              </a:ext>
            </a:extLst>
          </p:cNvPr>
          <p:cNvSpPr/>
          <p:nvPr/>
        </p:nvSpPr>
        <p:spPr>
          <a:xfrm>
            <a:off x="5047230" y="5517231"/>
            <a:ext cx="3701234" cy="1188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Информация о проверке размещается на сайте Ассоциации и направляется в Росреестр</a:t>
            </a:r>
          </a:p>
        </p:txBody>
      </p:sp>
    </p:spTree>
    <p:extLst>
      <p:ext uri="{BB962C8B-B14F-4D97-AF65-F5344CB8AC3E}">
        <p14:creationId xmlns:p14="http://schemas.microsoft.com/office/powerpoint/2010/main" val="4167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578A5-3F7E-445A-B6DC-7704680A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2211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en-US" sz="4000" b="1" dirty="0">
                <a:solidFill>
                  <a:srgbClr val="0070C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н</a:t>
            </a:r>
            <a:r>
              <a:rPr lang="en-US" sz="4000" b="1" dirty="0">
                <a:solidFill>
                  <a:srgbClr val="0070C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о</a:t>
            </a:r>
            <a:r>
              <a:rPr lang="en-US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en-US" sz="4000" b="1" dirty="0">
                <a:solidFill>
                  <a:srgbClr val="0070C0"/>
                </a:solidFill>
              </a:rPr>
              <a:t>и</a:t>
            </a:r>
            <a:br>
              <a:rPr lang="en-US" sz="4000" b="1" dirty="0">
                <a:solidFill>
                  <a:srgbClr val="0070C0"/>
                </a:solidFill>
              </a:rPr>
            </a:br>
            <a:r>
              <a:rPr lang="en-US" sz="2200" b="1" dirty="0">
                <a:solidFill>
                  <a:srgbClr val="0070C0"/>
                </a:solidFill>
              </a:rPr>
              <a:t>(</a:t>
            </a:r>
            <a:r>
              <a:rPr lang="ru-RU" sz="2200" b="1" dirty="0">
                <a:solidFill>
                  <a:srgbClr val="0070C0"/>
                </a:solidFill>
              </a:rPr>
              <a:t>проводится не реже одного раза в три года и не чаще одного раза в год</a:t>
            </a:r>
            <a:r>
              <a:rPr lang="en-US" sz="2200" b="1" dirty="0">
                <a:solidFill>
                  <a:srgbClr val="0070C0"/>
                </a:solidFill>
              </a:rPr>
              <a:t>)</a:t>
            </a: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A1CE5B-D2DF-46C6-99A9-2915BCC9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990416C-EA09-42F5-BFC8-3D6744C6C7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2955306"/>
              </p:ext>
            </p:extLst>
          </p:nvPr>
        </p:nvGraphicFramePr>
        <p:xfrm>
          <a:off x="251520" y="2514041"/>
          <a:ext cx="4536504" cy="3312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F914BB4-0798-470C-8D93-553B94E904BF}"/>
              </a:ext>
            </a:extLst>
          </p:cNvPr>
          <p:cNvSpPr txBox="1"/>
          <p:nvPr/>
        </p:nvSpPr>
        <p:spPr>
          <a:xfrm>
            <a:off x="467544" y="1543911"/>
            <a:ext cx="4104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При проведении плановой проверки </a:t>
            </a:r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а</a:t>
            </a:r>
            <a:r>
              <a:rPr lang="en-US" sz="1400" dirty="0"/>
              <a:t>р</a:t>
            </a:r>
            <a:r>
              <a:rPr lang="ru-RU" sz="1400" dirty="0"/>
              <a:t>т</a:t>
            </a:r>
            <a:r>
              <a:rPr lang="en-US" sz="1400" dirty="0"/>
              <a:t>а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 контроля</a:t>
            </a:r>
            <a:r>
              <a:rPr lang="en-US" sz="1400" dirty="0"/>
              <a:t> </a:t>
            </a:r>
            <a:r>
              <a:rPr lang="ru-RU" sz="1400" dirty="0"/>
              <a:t>осуществляет тесное взаимодействие с проверяемыми оценщиками и оказывает всестороннюю помощь</a:t>
            </a:r>
            <a:r>
              <a:rPr lang="en-US" sz="1400" dirty="0"/>
              <a:t> </a:t>
            </a:r>
            <a:r>
              <a:rPr lang="ru-RU" sz="1400" dirty="0"/>
              <a:t>по устранению нарушений законодательства, допущенного оценщиками.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263DD3-C4C0-4FAF-BB28-030F1303226E}"/>
              </a:ext>
            </a:extLst>
          </p:cNvPr>
          <p:cNvSpPr txBox="1"/>
          <p:nvPr/>
        </p:nvSpPr>
        <p:spPr>
          <a:xfrm>
            <a:off x="395535" y="6356350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о</a:t>
            </a:r>
            <a:r>
              <a:rPr lang="ru-RU" sz="1200" dirty="0"/>
              <a:t>с</a:t>
            </a:r>
            <a:r>
              <a:rPr lang="en-US" sz="1200" dirty="0"/>
              <a:t>т</a:t>
            </a:r>
            <a:r>
              <a:rPr lang="ru-RU" sz="1200" dirty="0"/>
              <a:t>о</a:t>
            </a:r>
            <a:r>
              <a:rPr lang="en-US" sz="1200" dirty="0"/>
              <a:t>я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н</a:t>
            </a:r>
            <a:r>
              <a:rPr lang="en-US" sz="1200" dirty="0"/>
              <a:t>а 08.12.2017</a:t>
            </a:r>
            <a:r>
              <a:rPr lang="ru-RU" sz="1200" dirty="0"/>
              <a:t>г</a:t>
            </a:r>
            <a:r>
              <a:rPr lang="en-US" sz="1200" dirty="0"/>
              <a:t>.</a:t>
            </a:r>
            <a:endParaRPr lang="ru-RU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1912A5-B696-4642-B9F5-CFA396467FFD}"/>
              </a:ext>
            </a:extLst>
          </p:cNvPr>
          <p:cNvSpPr txBox="1"/>
          <p:nvPr/>
        </p:nvSpPr>
        <p:spPr>
          <a:xfrm>
            <a:off x="4788024" y="4512269"/>
            <a:ext cx="39875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К</a:t>
            </a:r>
            <a:r>
              <a:rPr lang="ru-RU" sz="1400" dirty="0"/>
              <a:t>о</a:t>
            </a:r>
            <a:r>
              <a:rPr lang="en-US" sz="1400" dirty="0"/>
              <a:t>н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о</a:t>
            </a:r>
            <a:r>
              <a:rPr lang="en-US" sz="1400" dirty="0"/>
              <a:t>л</a:t>
            </a:r>
            <a:r>
              <a:rPr lang="ru-RU" sz="1400" dirty="0"/>
              <a:t>ь</a:t>
            </a:r>
            <a:r>
              <a:rPr lang="en-US" sz="1400" dirty="0"/>
              <a:t> исполнения мер </a:t>
            </a:r>
            <a:r>
              <a:rPr lang="ru-RU" sz="1400" dirty="0"/>
              <a:t>д</a:t>
            </a:r>
            <a:r>
              <a:rPr lang="en-US" sz="1400" dirty="0"/>
              <a:t>и</a:t>
            </a:r>
            <a:r>
              <a:rPr lang="ru-RU" sz="1400" dirty="0"/>
              <a:t>с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п</a:t>
            </a:r>
            <a:r>
              <a:rPr lang="ru-RU" sz="1400" dirty="0"/>
              <a:t>л</a:t>
            </a:r>
            <a:r>
              <a:rPr lang="en-US" sz="1400" dirty="0"/>
              <a:t>и</a:t>
            </a:r>
            <a:r>
              <a:rPr lang="ru-RU" sz="1400" dirty="0"/>
              <a:t>н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г</a:t>
            </a:r>
            <a:r>
              <a:rPr lang="ru-RU" sz="1400" dirty="0"/>
              <a:t>о</a:t>
            </a:r>
            <a:r>
              <a:rPr lang="en-US" sz="1400" dirty="0"/>
              <a:t> </a:t>
            </a:r>
            <a:r>
              <a:rPr lang="ru-RU" sz="1400" dirty="0"/>
              <a:t>в</a:t>
            </a:r>
            <a:r>
              <a:rPr lang="en-US" sz="1400" dirty="0"/>
              <a:t>о</a:t>
            </a:r>
            <a:r>
              <a:rPr lang="ru-RU" sz="1400" dirty="0"/>
              <a:t>з</a:t>
            </a:r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й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, 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у</a:t>
            </a:r>
            <a:r>
              <a:rPr lang="en-US" sz="1400" dirty="0"/>
              <a:t>щ</a:t>
            </a:r>
            <a:r>
              <a:rPr lang="ru-RU" sz="1400" dirty="0"/>
              <a:t>е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в</a:t>
            </a:r>
            <a:r>
              <a:rPr lang="ru-RU" sz="1400" dirty="0"/>
              <a:t>л</a:t>
            </a:r>
            <a:r>
              <a:rPr lang="en-US" sz="1400" dirty="0"/>
              <a:t>я</a:t>
            </a:r>
            <a:r>
              <a:rPr lang="ru-RU" sz="1400" dirty="0"/>
              <a:t>е</a:t>
            </a:r>
            <a:r>
              <a:rPr lang="en-US" sz="1400" dirty="0"/>
              <a:t>м</a:t>
            </a:r>
            <a:r>
              <a:rPr lang="ru-RU" sz="1400" dirty="0"/>
              <a:t>ы</a:t>
            </a:r>
            <a:r>
              <a:rPr lang="en-US" sz="1400" dirty="0"/>
              <a:t>й </a:t>
            </a:r>
            <a:r>
              <a:rPr lang="ru-RU" sz="1400" dirty="0"/>
              <a:t>Д</a:t>
            </a:r>
            <a:r>
              <a:rPr lang="en-US" sz="1400" dirty="0"/>
              <a:t>е</a:t>
            </a:r>
            <a:r>
              <a:rPr lang="ru-RU" sz="1400" dirty="0"/>
              <a:t>п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т</a:t>
            </a:r>
            <a:r>
              <a:rPr lang="ru-RU" sz="1400" dirty="0"/>
              <a:t>а</a:t>
            </a:r>
            <a:r>
              <a:rPr lang="en-US" sz="1400" dirty="0"/>
              <a:t>м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т</a:t>
            </a:r>
            <a:r>
              <a:rPr lang="en-US" sz="1400" dirty="0"/>
              <a:t>о</a:t>
            </a:r>
            <a:r>
              <a:rPr lang="ru-RU" sz="1400" dirty="0"/>
              <a:t>м</a:t>
            </a:r>
            <a:r>
              <a:rPr lang="en-US" sz="1400" dirty="0"/>
              <a:t> </a:t>
            </a:r>
            <a:r>
              <a:rPr lang="ru-RU" sz="1400" dirty="0"/>
              <a:t>к</a:t>
            </a:r>
            <a:r>
              <a:rPr lang="en-US" sz="1400" dirty="0"/>
              <a:t>о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р</a:t>
            </a:r>
            <a:r>
              <a:rPr lang="en-US" sz="1400" dirty="0"/>
              <a:t>о</a:t>
            </a:r>
            <a:r>
              <a:rPr lang="ru-RU" sz="1400" dirty="0"/>
              <a:t>л</a:t>
            </a:r>
            <a:r>
              <a:rPr lang="en-US" sz="1400" dirty="0"/>
              <a:t>я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и, </a:t>
            </a:r>
            <a:r>
              <a:rPr lang="ru-RU" sz="1400" dirty="0"/>
              <a:t>с</a:t>
            </a:r>
            <a:r>
              <a:rPr lang="en-US" sz="1400" dirty="0"/>
              <a:t>п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о</a:t>
            </a:r>
            <a:r>
              <a:rPr lang="en-US" sz="1400" dirty="0"/>
              <a:t>б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у</a:t>
            </a:r>
            <a:r>
              <a:rPr lang="ru-RU" sz="1400" dirty="0"/>
              <a:t>е</a:t>
            </a:r>
            <a:r>
              <a:rPr lang="en-US" sz="1400" dirty="0"/>
              <a:t>т с</a:t>
            </a:r>
            <a:r>
              <a:rPr lang="ru-RU" sz="1400" dirty="0"/>
              <a:t>в</a:t>
            </a:r>
            <a:r>
              <a:rPr lang="en-US" sz="1400" dirty="0"/>
              <a:t>о</a:t>
            </a:r>
            <a:r>
              <a:rPr lang="ru-RU" sz="1400" dirty="0"/>
              <a:t>е</a:t>
            </a:r>
            <a:r>
              <a:rPr lang="en-US" sz="1400" dirty="0"/>
              <a:t>в</a:t>
            </a:r>
            <a:r>
              <a:rPr lang="ru-RU" sz="1400" dirty="0"/>
              <a:t>р</a:t>
            </a:r>
            <a:r>
              <a:rPr lang="en-US" sz="1400" dirty="0"/>
              <a:t>е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м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у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н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ю </a:t>
            </a:r>
            <a:r>
              <a:rPr lang="ru-RU" sz="1400" dirty="0"/>
              <a:t>в</a:t>
            </a:r>
            <a:r>
              <a:rPr lang="en-US" sz="1400" dirty="0"/>
              <a:t>ы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л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н</a:t>
            </a:r>
            <a:r>
              <a:rPr lang="ru-RU" sz="1400" dirty="0"/>
              <a:t>ы</a:t>
            </a:r>
            <a:r>
              <a:rPr lang="en-US" sz="1400" dirty="0"/>
              <a:t>х </a:t>
            </a:r>
            <a:r>
              <a:rPr lang="ru-RU" sz="1400" dirty="0"/>
              <a:t>н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у</a:t>
            </a:r>
            <a:r>
              <a:rPr lang="ru-RU" sz="1400" dirty="0"/>
              <a:t>ш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й</a:t>
            </a:r>
            <a:r>
              <a:rPr lang="en-US" sz="1400" dirty="0"/>
              <a:t>.  </a:t>
            </a:r>
            <a:endParaRPr lang="ru-RU" sz="1400" dirty="0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0930E601-240E-458C-9C29-E868DE21C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583036"/>
              </p:ext>
            </p:extLst>
          </p:nvPr>
        </p:nvGraphicFramePr>
        <p:xfrm>
          <a:off x="4784206" y="1768659"/>
          <a:ext cx="390259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414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ECEF439-6EA7-4B37-9D95-A6A48D354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41795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л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ы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 проверки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62B6097-4592-4CB0-9063-E36182212EBF}"/>
              </a:ext>
            </a:extLst>
          </p:cNvPr>
          <p:cNvSpPr/>
          <p:nvPr/>
        </p:nvSpPr>
        <p:spPr>
          <a:xfrm>
            <a:off x="3239852" y="849783"/>
            <a:ext cx="2664296" cy="1008112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О</a:t>
            </a:r>
            <a:r>
              <a:rPr lang="ru-RU" dirty="0"/>
              <a:t>с</a:t>
            </a:r>
            <a:r>
              <a:rPr lang="en-US" dirty="0"/>
              <a:t>н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а</a:t>
            </a:r>
            <a:r>
              <a:rPr lang="en-US" dirty="0"/>
              <a:t>н</a:t>
            </a:r>
            <a:r>
              <a:rPr lang="ru-RU" dirty="0"/>
              <a:t>и</a:t>
            </a:r>
            <a:r>
              <a:rPr lang="en-US" dirty="0"/>
              <a:t>я </a:t>
            </a:r>
            <a:r>
              <a:rPr lang="ru-RU" dirty="0"/>
              <a:t>в</a:t>
            </a:r>
            <a:r>
              <a:rPr lang="en-US" dirty="0"/>
              <a:t>н</a:t>
            </a:r>
            <a:r>
              <a:rPr lang="ru-RU" dirty="0"/>
              <a:t>е</a:t>
            </a:r>
            <a:r>
              <a:rPr lang="en-US" dirty="0"/>
              <a:t>п</a:t>
            </a:r>
            <a:r>
              <a:rPr lang="ru-RU" dirty="0"/>
              <a:t>л</a:t>
            </a:r>
            <a:r>
              <a:rPr lang="en-US" dirty="0"/>
              <a:t>а</a:t>
            </a:r>
            <a:r>
              <a:rPr lang="ru-RU" dirty="0"/>
              <a:t>н</a:t>
            </a:r>
            <a:r>
              <a:rPr lang="en-US" dirty="0"/>
              <a:t>о</a:t>
            </a:r>
            <a:r>
              <a:rPr lang="ru-RU" dirty="0"/>
              <a:t>в</a:t>
            </a:r>
            <a:r>
              <a:rPr lang="en-US" dirty="0"/>
              <a:t>ы</a:t>
            </a:r>
            <a:r>
              <a:rPr lang="ru-RU" dirty="0"/>
              <a:t>х</a:t>
            </a:r>
            <a:r>
              <a:rPr lang="en-US" dirty="0"/>
              <a:t> </a:t>
            </a:r>
            <a:r>
              <a:rPr lang="ru-RU" dirty="0"/>
              <a:t>п</a:t>
            </a:r>
            <a:r>
              <a:rPr lang="en-US" dirty="0"/>
              <a:t>р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е</a:t>
            </a:r>
            <a:r>
              <a:rPr lang="en-US" dirty="0"/>
              <a:t>р</a:t>
            </a:r>
            <a:r>
              <a:rPr lang="ru-RU" dirty="0"/>
              <a:t>о</a:t>
            </a:r>
            <a:r>
              <a:rPr lang="en-US" dirty="0"/>
              <a:t>к</a:t>
            </a:r>
            <a:endParaRPr lang="ru-RU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EE43D25-C06C-45EF-8544-65EF7369F826}"/>
              </a:ext>
            </a:extLst>
          </p:cNvPr>
          <p:cNvCxnSpPr>
            <a:cxnSpLocks/>
          </p:cNvCxnSpPr>
          <p:nvPr/>
        </p:nvCxnSpPr>
        <p:spPr>
          <a:xfrm flipH="1">
            <a:off x="3212661" y="1867757"/>
            <a:ext cx="1155921" cy="1129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178A577-1C94-4445-98D0-FE8FEC2A9857}"/>
              </a:ext>
            </a:extLst>
          </p:cNvPr>
          <p:cNvCxnSpPr>
            <a:cxnSpLocks/>
          </p:cNvCxnSpPr>
          <p:nvPr/>
        </p:nvCxnSpPr>
        <p:spPr>
          <a:xfrm>
            <a:off x="4796428" y="1867757"/>
            <a:ext cx="1080120" cy="1129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008C090-89EA-49B9-BABA-64055A55F36C}"/>
              </a:ext>
            </a:extLst>
          </p:cNvPr>
          <p:cNvSpPr/>
          <p:nvPr/>
        </p:nvSpPr>
        <p:spPr>
          <a:xfrm>
            <a:off x="539552" y="2996952"/>
            <a:ext cx="3672408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CD30E56-1762-4C0B-8CDE-2E569D747EDF}"/>
              </a:ext>
            </a:extLst>
          </p:cNvPr>
          <p:cNvSpPr/>
          <p:nvPr/>
        </p:nvSpPr>
        <p:spPr>
          <a:xfrm>
            <a:off x="5220072" y="2996952"/>
            <a:ext cx="3528392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066AC6F-22BD-49EC-83F2-5FC2DB50D661}"/>
              </a:ext>
            </a:extLst>
          </p:cNvPr>
          <p:cNvSpPr/>
          <p:nvPr/>
        </p:nvSpPr>
        <p:spPr>
          <a:xfrm>
            <a:off x="656692" y="2996952"/>
            <a:ext cx="3366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Ж</a:t>
            </a:r>
            <a:r>
              <a:rPr lang="ru-RU" dirty="0">
                <a:solidFill>
                  <a:srgbClr val="FF0000"/>
                </a:solidFill>
              </a:rPr>
              <a:t>алоба </a:t>
            </a:r>
            <a:r>
              <a:rPr lang="ru-RU" dirty="0"/>
              <a:t>на нарушение оценщиком или экспертом требований законодательства об оценочной деятельности, стандартов и правил оценочной деятельности, а также правил деловой и профессиональной этики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A4E3158-83E3-404B-9591-95D2CF3C5320}"/>
              </a:ext>
            </a:extLst>
          </p:cNvPr>
          <p:cNvSpPr/>
          <p:nvPr/>
        </p:nvSpPr>
        <p:spPr>
          <a:xfrm>
            <a:off x="5436096" y="3212976"/>
            <a:ext cx="3096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И</a:t>
            </a:r>
            <a:r>
              <a:rPr lang="ru-RU" dirty="0">
                <a:solidFill>
                  <a:srgbClr val="FF0000"/>
                </a:solidFill>
              </a:rPr>
              <a:t>ные </a:t>
            </a:r>
            <a:r>
              <a:rPr lang="ru-RU" dirty="0"/>
              <a:t>основания, установленные внутренними документами СРОО</a:t>
            </a:r>
            <a:endParaRPr lang="en-US" dirty="0"/>
          </a:p>
          <a:p>
            <a:pPr algn="just"/>
            <a:r>
              <a:rPr lang="en-US" dirty="0"/>
              <a:t>(</a:t>
            </a:r>
            <a:r>
              <a:rPr lang="ru-RU" dirty="0"/>
              <a:t>решения Президента Ассоциации или Совета Ассоциации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59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6"/>
            <a:ext cx="9144000" cy="53629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ризнани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обращения жалобой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D2040D4-9E2D-448B-9C95-B2D6042A2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65715"/>
              </p:ext>
            </p:extLst>
          </p:nvPr>
        </p:nvGraphicFramePr>
        <p:xfrm>
          <a:off x="179512" y="764705"/>
          <a:ext cx="8568952" cy="5310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898">
                  <a:extLst>
                    <a:ext uri="{9D8B030D-6E8A-4147-A177-3AD203B41FA5}">
                      <a16:colId xmlns:a16="http://schemas.microsoft.com/office/drawing/2014/main" val="2117450538"/>
                    </a:ext>
                  </a:extLst>
                </a:gridCol>
                <a:gridCol w="8007054">
                  <a:extLst>
                    <a:ext uri="{9D8B030D-6E8A-4147-A177-3AD203B41FA5}">
                      <a16:colId xmlns:a16="http://schemas.microsoft.com/office/drawing/2014/main" val="2029114310"/>
                    </a:ext>
                  </a:extLst>
                </a:gridCol>
              </a:tblGrid>
              <a:tr h="256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Критерии*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538852"/>
                  </a:ext>
                </a:extLst>
              </a:tr>
              <a:tr h="399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 СРОО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336730"/>
                  </a:ext>
                </a:extLst>
              </a:tr>
              <a:tr h="836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/>
                        <a:t>сведения о заявителе:</a:t>
                      </a:r>
                    </a:p>
                    <a:p>
                      <a:pPr algn="just"/>
                      <a:r>
                        <a:rPr lang="ru-RU" sz="1400" dirty="0"/>
                        <a:t>- для физических лиц и </a:t>
                      </a:r>
                      <a:r>
                        <a:rPr lang="en-US" sz="1400" dirty="0"/>
                        <a:t>И</a:t>
                      </a:r>
                      <a:r>
                        <a:rPr lang="ru-RU" sz="1400" dirty="0"/>
                        <a:t>П: </a:t>
                      </a:r>
                      <a:r>
                        <a:rPr lang="en-US" sz="1400" dirty="0"/>
                        <a:t>Ф</a:t>
                      </a:r>
                      <a:r>
                        <a:rPr lang="ru-RU" sz="1400" dirty="0"/>
                        <a:t>И</a:t>
                      </a:r>
                      <a:r>
                        <a:rPr lang="en-US" sz="1400" dirty="0"/>
                        <a:t>О</a:t>
                      </a:r>
                      <a:r>
                        <a:rPr lang="ru-RU" sz="1400" dirty="0"/>
                        <a:t>(последнее - при наличии);</a:t>
                      </a:r>
                    </a:p>
                    <a:p>
                      <a:pPr algn="just"/>
                      <a:r>
                        <a:rPr lang="ru-RU" sz="1400" dirty="0"/>
                        <a:t>- для юридических лиц: полное наименование организации, ИНН и (или) ОГРН, </a:t>
                      </a:r>
                      <a:r>
                        <a:rPr lang="en-US" sz="1400" dirty="0"/>
                        <a:t>ФИО </a:t>
                      </a:r>
                      <a:r>
                        <a:rPr lang="ru-RU" sz="1400" dirty="0"/>
                        <a:t>(последнее - при наличии) должностного или уполномоченного им лица, подписавшего обращение;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297734"/>
                  </a:ext>
                </a:extLst>
              </a:tr>
              <a:tr h="52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контактная информация заявителя (почтовый адрес; номер телефона, факса и адрес электронной почты (при наличии)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982851"/>
                  </a:ext>
                </a:extLst>
              </a:tr>
              <a:tr h="52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сведения о члене СРОО, в отношении которого направлена жалоба: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ФИО (последнее - при наличии), регистрационный номер в реестре членов СРОО (если известно)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109130"/>
                  </a:ext>
                </a:extLst>
              </a:tr>
              <a:tr h="947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обращения: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указание на нарушение членом СРОО требований Федерального закона № 135-ФЗ, ФСО, иных нормативных правовых актов РФ в области оценочной деятельности, стандартов и правил оценочной деятельности, правил деловой и профессиональной этики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608805"/>
                  </a:ext>
                </a:extLst>
              </a:tr>
              <a:tr h="738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доводы заявителя относительно того, как действия (бездействие) члена СРОО нарушают или могут нарушить права заявителя (в том числе устанавливается наличие/отсутствие причинно-следственной связи)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680815"/>
                  </a:ext>
                </a:extLst>
              </a:tr>
              <a:tr h="487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документы (или их копии), подтверждающие факты такого нарушения (при их наличии), или реквизиты таких документов (дата и номер) (в том числе и в отношении отчета об оценке)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0578671"/>
                  </a:ext>
                </a:extLst>
              </a:tr>
              <a:tr h="532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подпись заявителя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6924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2AC9BC-1995-4099-977A-2004BF1B99E0}"/>
              </a:ext>
            </a:extLst>
          </p:cNvPr>
          <p:cNvSpPr txBox="1"/>
          <p:nvPr/>
        </p:nvSpPr>
        <p:spPr>
          <a:xfrm>
            <a:off x="250256" y="6289575"/>
            <a:ext cx="8424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*В 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о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е</a:t>
            </a:r>
            <a:r>
              <a:rPr lang="ru-RU" sz="1400" dirty="0"/>
              <a:t>т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и </a:t>
            </a:r>
            <a:r>
              <a:rPr lang="ru-RU" sz="1400" dirty="0"/>
              <a:t>с</a:t>
            </a:r>
            <a:r>
              <a:rPr lang="en-US" sz="1400" dirty="0"/>
              <a:t> </a:t>
            </a:r>
            <a:r>
              <a:rPr lang="ru-RU" sz="1400" dirty="0"/>
              <a:t>п</a:t>
            </a:r>
            <a:r>
              <a:rPr lang="en-US" sz="1400" dirty="0"/>
              <a:t>р</a:t>
            </a:r>
            <a:r>
              <a:rPr lang="ru-RU" sz="1400" dirty="0"/>
              <a:t>и</a:t>
            </a:r>
            <a:r>
              <a:rPr lang="en-US" sz="1400" dirty="0"/>
              <a:t>к</a:t>
            </a:r>
            <a:r>
              <a:rPr lang="ru-RU" sz="1400" dirty="0"/>
              <a:t>а</a:t>
            </a:r>
            <a:r>
              <a:rPr lang="en-US" sz="1400" dirty="0"/>
              <a:t>з</a:t>
            </a:r>
            <a:r>
              <a:rPr lang="ru-RU" sz="1400" dirty="0"/>
              <a:t>о</a:t>
            </a:r>
            <a:r>
              <a:rPr lang="en-US" sz="1400" dirty="0"/>
              <a:t>м </a:t>
            </a:r>
            <a:r>
              <a:rPr lang="ru-RU" sz="1400" dirty="0"/>
              <a:t>Минэкономразвития России от 25.12.2015 N 989</a:t>
            </a:r>
            <a:r>
              <a:rPr lang="en-US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8508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578A5-3F7E-445A-B6DC-7704680A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207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н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en-US" sz="4000" b="1" dirty="0">
                <a:solidFill>
                  <a:srgbClr val="0070C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н</a:t>
            </a:r>
            <a:r>
              <a:rPr lang="en-US" sz="4000" b="1" dirty="0">
                <a:solidFill>
                  <a:srgbClr val="0070C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о</a:t>
            </a:r>
            <a:r>
              <a:rPr lang="en-US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en-US" sz="4000" b="1" dirty="0">
                <a:solidFill>
                  <a:srgbClr val="0070C0"/>
                </a:solidFill>
              </a:rPr>
              <a:t>и</a:t>
            </a:r>
            <a:br>
              <a:rPr lang="en-US" sz="4000" b="1" dirty="0">
                <a:solidFill>
                  <a:srgbClr val="0070C0"/>
                </a:solidFill>
              </a:rPr>
            </a:b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A1CE5B-D2DF-46C6-99A9-2915BCC9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8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A5B69C-9C0C-41DC-BE84-7B2A9237FD7F}"/>
              </a:ext>
            </a:extLst>
          </p:cNvPr>
          <p:cNvSpPr txBox="1"/>
          <p:nvPr/>
        </p:nvSpPr>
        <p:spPr>
          <a:xfrm>
            <a:off x="251520" y="933218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ходе проведения внеплановой проверки исследованию подлежат </a:t>
            </a:r>
            <a:r>
              <a:rPr lang="ru-RU" dirty="0">
                <a:solidFill>
                  <a:srgbClr val="FF0000"/>
                </a:solidFill>
              </a:rPr>
              <a:t>только факты, указанные в жалобе</a:t>
            </a:r>
            <a:r>
              <a:rPr lang="ru-RU" dirty="0"/>
              <a:t>, или факты, подлежащие проверке, назначенной по иным основаниям.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DD65AC-D7FC-42D9-ACCD-5A356F966B22}"/>
              </a:ext>
            </a:extLst>
          </p:cNvPr>
          <p:cNvSpPr txBox="1"/>
          <p:nvPr/>
        </p:nvSpPr>
        <p:spPr>
          <a:xfrm>
            <a:off x="251520" y="2120082"/>
            <a:ext cx="8435280" cy="423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53549B-35E6-4DD7-A2FE-96D5B3BD9B89}"/>
              </a:ext>
            </a:extLst>
          </p:cNvPr>
          <p:cNvSpPr txBox="1"/>
          <p:nvPr/>
        </p:nvSpPr>
        <p:spPr>
          <a:xfrm>
            <a:off x="395535" y="5661248"/>
            <a:ext cx="82912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</a:t>
            </a:r>
            <a:r>
              <a:rPr lang="en-US" sz="1400" dirty="0"/>
              <a:t>о </a:t>
            </a:r>
            <a:r>
              <a:rPr lang="ru-RU" sz="1400" dirty="0"/>
              <a:t>с</a:t>
            </a:r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в</a:t>
            </a:r>
            <a:r>
              <a:rPr lang="ru-RU" sz="1400" dirty="0"/>
              <a:t>н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 </a:t>
            </a:r>
            <a:r>
              <a:rPr lang="ru-RU" sz="1400" dirty="0"/>
              <a:t>с</a:t>
            </a:r>
            <a:r>
              <a:rPr lang="en-US" sz="1400" dirty="0"/>
              <a:t> 2016 </a:t>
            </a:r>
            <a:r>
              <a:rPr lang="ru-RU" sz="1400" dirty="0"/>
              <a:t>г</a:t>
            </a:r>
            <a:r>
              <a:rPr lang="en-US" sz="1400" dirty="0"/>
              <a:t>о</a:t>
            </a:r>
            <a:r>
              <a:rPr lang="ru-RU" sz="1400" dirty="0"/>
              <a:t>д</a:t>
            </a:r>
            <a:r>
              <a:rPr lang="en-US" sz="1400" dirty="0"/>
              <a:t>о</a:t>
            </a:r>
            <a:r>
              <a:rPr lang="ru-RU" sz="1400" dirty="0"/>
              <a:t>м</a:t>
            </a:r>
            <a:r>
              <a:rPr lang="en-US" sz="1400" dirty="0"/>
              <a:t> </a:t>
            </a:r>
            <a:r>
              <a:rPr lang="ru-RU" sz="1400" dirty="0"/>
              <a:t>в</a:t>
            </a:r>
            <a:r>
              <a:rPr lang="en-US" sz="1400" dirty="0"/>
              <a:t> 2017 </a:t>
            </a:r>
            <a:r>
              <a:rPr lang="ru-RU" sz="1400" dirty="0"/>
              <a:t>г</a:t>
            </a:r>
            <a:r>
              <a:rPr lang="en-US" sz="1400" dirty="0"/>
              <a:t>о</a:t>
            </a:r>
            <a:r>
              <a:rPr lang="ru-RU" sz="1400" dirty="0"/>
              <a:t>д</a:t>
            </a:r>
            <a:r>
              <a:rPr lang="en-US" sz="1400" dirty="0"/>
              <a:t>у </a:t>
            </a:r>
            <a:r>
              <a:rPr lang="ru-RU" sz="1400" dirty="0"/>
              <a:t>н</a:t>
            </a:r>
            <a:r>
              <a:rPr lang="en-US" sz="1400" dirty="0"/>
              <a:t>аблюдается увеличение обоснованных обращений, 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о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е</a:t>
            </a:r>
            <a:r>
              <a:rPr lang="ru-RU" sz="1400" dirty="0"/>
              <a:t>т</a:t>
            </a:r>
            <a:r>
              <a:rPr lang="en-US" sz="1400" dirty="0"/>
              <a:t>с</a:t>
            </a:r>
            <a:r>
              <a:rPr lang="ru-RU" sz="1400" dirty="0"/>
              <a:t>тв</a:t>
            </a:r>
            <a:r>
              <a:rPr lang="en-US" sz="1400" dirty="0"/>
              <a:t>о</a:t>
            </a:r>
            <a:r>
              <a:rPr lang="ru-RU" sz="1400" dirty="0"/>
              <a:t>в</a:t>
            </a:r>
            <a:r>
              <a:rPr lang="en-US" sz="1400" dirty="0"/>
              <a:t>а</a:t>
            </a:r>
            <a:r>
              <a:rPr lang="ru-RU" sz="1400" dirty="0"/>
              <a:t>вши</a:t>
            </a:r>
            <a:r>
              <a:rPr lang="en-US" sz="1400" dirty="0"/>
              <a:t>х 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е</a:t>
            </a:r>
            <a:r>
              <a:rPr lang="en-US" sz="1400" dirty="0"/>
              <a:t>б</a:t>
            </a:r>
            <a:r>
              <a:rPr lang="ru-RU" sz="1400" dirty="0"/>
              <a:t>о</a:t>
            </a:r>
            <a:r>
              <a:rPr lang="en-US" sz="1400" dirty="0"/>
              <a:t>в</a:t>
            </a:r>
            <a:r>
              <a:rPr lang="ru-RU" sz="1400" dirty="0"/>
              <a:t>а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я</a:t>
            </a:r>
            <a:r>
              <a:rPr lang="ru-RU" sz="1400" dirty="0"/>
              <a:t>м</a:t>
            </a:r>
            <a:r>
              <a:rPr lang="en-US" sz="1400" dirty="0"/>
              <a:t> </a:t>
            </a:r>
            <a:r>
              <a:rPr lang="ru-RU" sz="1400" dirty="0"/>
              <a:t>к</a:t>
            </a:r>
            <a:r>
              <a:rPr lang="en-US" sz="1400" dirty="0"/>
              <a:t> </a:t>
            </a:r>
            <a:r>
              <a:rPr lang="ru-RU" sz="1400" dirty="0"/>
              <a:t>ж</a:t>
            </a:r>
            <a:r>
              <a:rPr lang="en-US" sz="1400" dirty="0"/>
              <a:t>а</a:t>
            </a:r>
            <a:r>
              <a:rPr lang="ru-RU" sz="1400" dirty="0"/>
              <a:t>л</a:t>
            </a:r>
            <a:r>
              <a:rPr lang="en-US" sz="1400" dirty="0"/>
              <a:t>о</a:t>
            </a:r>
            <a:r>
              <a:rPr lang="ru-RU" sz="1400" dirty="0"/>
              <a:t>б</a:t>
            </a:r>
            <a:r>
              <a:rPr lang="en-US" sz="1400" dirty="0"/>
              <a:t>ам. </a:t>
            </a:r>
            <a:r>
              <a:rPr lang="ru-RU" sz="1400" dirty="0"/>
              <a:t>«А</a:t>
            </a:r>
            <a:r>
              <a:rPr lang="en-US" sz="1400" dirty="0"/>
              <a:t>к</a:t>
            </a:r>
            <a:r>
              <a:rPr lang="ru-RU" sz="1400" dirty="0"/>
              <a:t>т</a:t>
            </a:r>
            <a:r>
              <a:rPr lang="en-US" sz="1400" dirty="0"/>
              <a:t>и</a:t>
            </a:r>
            <a:r>
              <a:rPr lang="ru-RU" sz="1400" dirty="0"/>
              <a:t>в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ь</a:t>
            </a:r>
            <a:r>
              <a:rPr lang="ru-RU" sz="1400" dirty="0"/>
              <a:t>»</a:t>
            </a:r>
            <a:r>
              <a:rPr lang="en-US" sz="1400" dirty="0"/>
              <a:t> </a:t>
            </a:r>
            <a:r>
              <a:rPr lang="ru-RU" sz="1400" dirty="0"/>
              <a:t>ф</a:t>
            </a:r>
            <a:r>
              <a:rPr lang="en-US" sz="1400" dirty="0"/>
              <a:t>и</a:t>
            </a:r>
            <a:r>
              <a:rPr lang="ru-RU" sz="1400" dirty="0"/>
              <a:t>з</a:t>
            </a:r>
            <a:r>
              <a:rPr lang="en-US" sz="1400" dirty="0"/>
              <a:t>и</a:t>
            </a:r>
            <a:r>
              <a:rPr lang="ru-RU" sz="1400" dirty="0"/>
              <a:t>ч</a:t>
            </a:r>
            <a:r>
              <a:rPr lang="en-US" sz="1400" dirty="0"/>
              <a:t>е</a:t>
            </a:r>
            <a:r>
              <a:rPr lang="ru-RU" sz="1400" dirty="0"/>
              <a:t>с</a:t>
            </a:r>
            <a:r>
              <a:rPr lang="en-US" sz="1400" dirty="0"/>
              <a:t>к</a:t>
            </a:r>
            <a:r>
              <a:rPr lang="ru-RU" sz="1400" dirty="0"/>
              <a:t>и</a:t>
            </a:r>
            <a:r>
              <a:rPr lang="en-US" sz="1400" dirty="0"/>
              <a:t>х </a:t>
            </a:r>
            <a:r>
              <a:rPr lang="ru-RU" sz="1400" dirty="0"/>
              <a:t>л</a:t>
            </a:r>
            <a:r>
              <a:rPr lang="en-US" sz="1400" dirty="0"/>
              <a:t>и</a:t>
            </a:r>
            <a:r>
              <a:rPr lang="ru-RU" sz="1400" dirty="0"/>
              <a:t>ц</a:t>
            </a:r>
            <a:r>
              <a:rPr lang="en-US" sz="1400" dirty="0"/>
              <a:t> </a:t>
            </a:r>
            <a:r>
              <a:rPr lang="ru-RU" sz="1400" dirty="0"/>
              <a:t>п</a:t>
            </a:r>
            <a:r>
              <a:rPr lang="en-US" sz="1400" dirty="0"/>
              <a:t>о </a:t>
            </a:r>
            <a:r>
              <a:rPr lang="ru-RU" sz="1400" dirty="0"/>
              <a:t>с</a:t>
            </a:r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в</a:t>
            </a:r>
            <a:r>
              <a:rPr lang="ru-RU" sz="1400" dirty="0"/>
              <a:t>н</a:t>
            </a:r>
            <a:r>
              <a:rPr lang="en-US" sz="1400" dirty="0"/>
              <a:t>е</a:t>
            </a:r>
            <a:r>
              <a:rPr lang="ru-RU" sz="1400" dirty="0"/>
              <a:t>и</a:t>
            </a:r>
            <a:r>
              <a:rPr lang="en-US" sz="1400" dirty="0"/>
              <a:t>ю с 2016 годом </a:t>
            </a:r>
            <a:br>
              <a:rPr lang="en-US" sz="1400" dirty="0"/>
            </a:br>
            <a:r>
              <a:rPr lang="ru-RU" sz="1400" dirty="0"/>
              <a:t>в</a:t>
            </a:r>
            <a:r>
              <a:rPr lang="en-US" sz="1400" dirty="0"/>
              <a:t> 2017 </a:t>
            </a:r>
            <a:r>
              <a:rPr lang="ru-RU" sz="1400" dirty="0"/>
              <a:t>г</a:t>
            </a:r>
            <a:r>
              <a:rPr lang="en-US" sz="1400" dirty="0"/>
              <a:t>о</a:t>
            </a:r>
            <a:r>
              <a:rPr lang="ru-RU" sz="1400" dirty="0"/>
              <a:t>д</a:t>
            </a:r>
            <a:r>
              <a:rPr lang="en-US" sz="1400" dirty="0"/>
              <a:t>у </a:t>
            </a:r>
            <a:r>
              <a:rPr lang="ru-RU" sz="1400" dirty="0"/>
              <a:t>у</a:t>
            </a:r>
            <a:r>
              <a:rPr lang="en-US" sz="1400" dirty="0"/>
              <a:t>в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и</a:t>
            </a:r>
            <a:r>
              <a:rPr lang="en-US" sz="1400" dirty="0"/>
              <a:t>ч</a:t>
            </a:r>
            <a:r>
              <a:rPr lang="ru-RU" sz="1400" dirty="0"/>
              <a:t>и</a:t>
            </a:r>
            <a:r>
              <a:rPr lang="en-US" sz="1400" dirty="0"/>
              <a:t>л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ь</a:t>
            </a:r>
            <a:r>
              <a:rPr lang="en-US" sz="1400" dirty="0"/>
              <a:t> </a:t>
            </a:r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п</a:t>
            </a:r>
            <a:r>
              <a:rPr lang="en-US" sz="1400" dirty="0"/>
              <a:t>о</a:t>
            </a:r>
            <a:r>
              <a:rPr lang="ru-RU" sz="1400" dirty="0"/>
              <a:t>ч</a:t>
            </a:r>
            <a:r>
              <a:rPr lang="en-US" sz="1400" dirty="0"/>
              <a:t>т</a:t>
            </a:r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с</a:t>
            </a:r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в</a:t>
            </a:r>
            <a:r>
              <a:rPr lang="ru-RU" sz="1400" dirty="0"/>
              <a:t>н</a:t>
            </a:r>
            <a:r>
              <a:rPr lang="en-US" sz="1400" dirty="0"/>
              <a:t>ялась с уровнем гос. органов.</a:t>
            </a:r>
            <a:endParaRPr lang="ru-RU" sz="1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3AA2A8-6DF0-4DB0-AA4F-A7DFDBCA4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503" y="2256853"/>
            <a:ext cx="4440573" cy="31163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EC42C8A-B9B8-4A0B-B726-8544E3C27747}"/>
              </a:ext>
            </a:extLst>
          </p:cNvPr>
          <p:cNvSpPr txBox="1"/>
          <p:nvPr/>
        </p:nvSpPr>
        <p:spPr>
          <a:xfrm>
            <a:off x="395535" y="6356350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о</a:t>
            </a:r>
            <a:r>
              <a:rPr lang="ru-RU" sz="1200" dirty="0"/>
              <a:t>с</a:t>
            </a:r>
            <a:r>
              <a:rPr lang="en-US" sz="1200" dirty="0"/>
              <a:t>т</a:t>
            </a:r>
            <a:r>
              <a:rPr lang="ru-RU" sz="1200" dirty="0"/>
              <a:t>о</a:t>
            </a:r>
            <a:r>
              <a:rPr lang="en-US" sz="1200" dirty="0"/>
              <a:t>я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н</a:t>
            </a:r>
            <a:r>
              <a:rPr lang="en-US" sz="1200" dirty="0"/>
              <a:t>а 08.12.2017 </a:t>
            </a:r>
            <a:r>
              <a:rPr lang="ru-RU" sz="1200" dirty="0"/>
              <a:t>г</a:t>
            </a:r>
            <a:r>
              <a:rPr lang="en-US" sz="1200" dirty="0"/>
              <a:t>.</a:t>
            </a:r>
            <a:endParaRPr lang="ru-RU" sz="1200" dirty="0"/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EC17DE83-1258-4726-9BCA-36E23FF6A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723284"/>
              </p:ext>
            </p:extLst>
          </p:nvPr>
        </p:nvGraphicFramePr>
        <p:xfrm>
          <a:off x="251520" y="2256852"/>
          <a:ext cx="4292983" cy="3116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546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8899" y="245715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70C0"/>
                </a:solidFill>
              </a:rPr>
              <a:t>С</a:t>
            </a:r>
            <a:r>
              <a:rPr lang="ru-RU" sz="3200" b="1" dirty="0">
                <a:solidFill>
                  <a:srgbClr val="0070C0"/>
                </a:solidFill>
              </a:rPr>
              <a:t>р</a:t>
            </a:r>
            <a:r>
              <a:rPr lang="en-US" sz="3200" b="1" dirty="0">
                <a:solidFill>
                  <a:srgbClr val="0070C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к</a:t>
            </a:r>
            <a:r>
              <a:rPr lang="en-US" sz="3200" b="1" dirty="0">
                <a:solidFill>
                  <a:srgbClr val="0070C0"/>
                </a:solidFill>
              </a:rPr>
              <a:t>и </a:t>
            </a:r>
            <a:r>
              <a:rPr lang="ru-RU" sz="3200" b="1" dirty="0">
                <a:solidFill>
                  <a:srgbClr val="0070C0"/>
                </a:solidFill>
              </a:rPr>
              <a:t>р</a:t>
            </a:r>
            <a:r>
              <a:rPr lang="en-US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с</a:t>
            </a:r>
            <a:r>
              <a:rPr lang="en-US" sz="3200" b="1" dirty="0">
                <a:solidFill>
                  <a:srgbClr val="0070C0"/>
                </a:solidFill>
              </a:rPr>
              <a:t>с</a:t>
            </a:r>
            <a:r>
              <a:rPr lang="ru-RU" sz="3200" b="1" dirty="0">
                <a:solidFill>
                  <a:srgbClr val="0070C0"/>
                </a:solidFill>
              </a:rPr>
              <a:t>м</a:t>
            </a:r>
            <a:r>
              <a:rPr lang="en-US" sz="3200" b="1" dirty="0">
                <a:solidFill>
                  <a:srgbClr val="0070C0"/>
                </a:solidFill>
              </a:rPr>
              <a:t>отрения </a:t>
            </a:r>
            <a:r>
              <a:rPr lang="ru-RU" sz="3200" b="1" dirty="0">
                <a:solidFill>
                  <a:srgbClr val="0070C0"/>
                </a:solidFill>
              </a:rPr>
              <a:t>ж</a:t>
            </a:r>
            <a:r>
              <a:rPr lang="en-US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л</a:t>
            </a:r>
            <a:r>
              <a:rPr lang="en-US" sz="3200" b="1" dirty="0">
                <a:solidFill>
                  <a:srgbClr val="0070C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б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и</a:t>
            </a:r>
            <a:r>
              <a:rPr lang="en-US" sz="3200" b="1" dirty="0">
                <a:solidFill>
                  <a:srgbClr val="0070C0"/>
                </a:solidFill>
              </a:rPr>
              <a:t> дел о применении мер дисциплинарного воздействия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9</a:t>
            </a:fld>
            <a:endParaRPr lang="ru-RU" dirty="0"/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>
            <a:off x="259053" y="4005064"/>
            <a:ext cx="7463781" cy="12917"/>
          </a:xfrm>
          <a:prstGeom prst="straightConnector1">
            <a:avLst/>
          </a:prstGeom>
          <a:ln w="28575"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98992" y="4173531"/>
            <a:ext cx="1851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более 30 </a:t>
            </a:r>
            <a:r>
              <a:rPr lang="en-US" i="1" dirty="0" err="1">
                <a:solidFill>
                  <a:srgbClr val="C00000"/>
                </a:solidFill>
              </a:rPr>
              <a:t>к.д</a:t>
            </a:r>
            <a:r>
              <a:rPr lang="en-US" i="1" dirty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AF24B54-39B8-4EAD-9908-801A20E609EF}"/>
              </a:ext>
            </a:extLst>
          </p:cNvPr>
          <p:cNvCxnSpPr>
            <a:cxnSpLocks/>
          </p:cNvCxnSpPr>
          <p:nvPr/>
        </p:nvCxnSpPr>
        <p:spPr>
          <a:xfrm>
            <a:off x="260956" y="346500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A8E5E3F-E773-473B-8072-1C8B91006520}"/>
              </a:ext>
            </a:extLst>
          </p:cNvPr>
          <p:cNvCxnSpPr>
            <a:cxnSpLocks/>
          </p:cNvCxnSpPr>
          <p:nvPr/>
        </p:nvCxnSpPr>
        <p:spPr>
          <a:xfrm>
            <a:off x="1956809" y="2878598"/>
            <a:ext cx="7392" cy="1701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A62B6CA-AA2D-4252-B93F-0826AD0B5573}"/>
              </a:ext>
            </a:extLst>
          </p:cNvPr>
          <p:cNvCxnSpPr>
            <a:cxnSpLocks/>
            <a:stCxn id="55" idx="8"/>
          </p:cNvCxnSpPr>
          <p:nvPr/>
        </p:nvCxnSpPr>
        <p:spPr>
          <a:xfrm>
            <a:off x="4744103" y="2887393"/>
            <a:ext cx="0" cy="1701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621333-7BDA-4AA8-AD74-54A44590ADF1}"/>
              </a:ext>
            </a:extLst>
          </p:cNvPr>
          <p:cNvCxnSpPr>
            <a:cxnSpLocks/>
          </p:cNvCxnSpPr>
          <p:nvPr/>
        </p:nvCxnSpPr>
        <p:spPr>
          <a:xfrm>
            <a:off x="5436096" y="2882482"/>
            <a:ext cx="0" cy="1118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A6E9806-44F6-461D-8143-F36E9AE8DC80}"/>
              </a:ext>
            </a:extLst>
          </p:cNvPr>
          <p:cNvCxnSpPr>
            <a:cxnSpLocks/>
          </p:cNvCxnSpPr>
          <p:nvPr/>
        </p:nvCxnSpPr>
        <p:spPr>
          <a:xfrm>
            <a:off x="6115000" y="2821842"/>
            <a:ext cx="1" cy="1675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E6AD224-D6FC-4FC4-98E2-6F8105C1D371}"/>
              </a:ext>
            </a:extLst>
          </p:cNvPr>
          <p:cNvSpPr txBox="1"/>
          <p:nvPr/>
        </p:nvSpPr>
        <p:spPr>
          <a:xfrm>
            <a:off x="685481" y="3533236"/>
            <a:ext cx="123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П</a:t>
            </a:r>
            <a:r>
              <a:rPr lang="ru-RU" dirty="0"/>
              <a:t>р</a:t>
            </a:r>
            <a:r>
              <a:rPr lang="en-US" dirty="0"/>
              <a:t>о</a:t>
            </a:r>
            <a:r>
              <a:rPr lang="ru-RU" dirty="0"/>
              <a:t>в</a:t>
            </a:r>
            <a:r>
              <a:rPr lang="en-US" dirty="0"/>
              <a:t>е</a:t>
            </a:r>
            <a:r>
              <a:rPr lang="ru-RU" dirty="0"/>
              <a:t>р</a:t>
            </a:r>
            <a:r>
              <a:rPr lang="en-US" dirty="0"/>
              <a:t>к</a:t>
            </a:r>
            <a:r>
              <a:rPr lang="ru-RU" dirty="0"/>
              <a:t>а</a:t>
            </a:r>
          </a:p>
        </p:txBody>
      </p:sp>
      <p:sp>
        <p:nvSpPr>
          <p:cNvPr id="43" name="Облачко с текстом: овальное 42">
            <a:extLst>
              <a:ext uri="{FF2B5EF4-FFF2-40B4-BE49-F238E27FC236}">
                <a16:creationId xmlns:a16="http://schemas.microsoft.com/office/drawing/2014/main" id="{A6408865-58E7-4982-BBC5-CB4C56123C0D}"/>
              </a:ext>
            </a:extLst>
          </p:cNvPr>
          <p:cNvSpPr/>
          <p:nvPr/>
        </p:nvSpPr>
        <p:spPr>
          <a:xfrm>
            <a:off x="1548314" y="1654221"/>
            <a:ext cx="1368152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Ак</a:t>
            </a:r>
            <a:r>
              <a:rPr lang="en-US" dirty="0"/>
              <a:t>т </a:t>
            </a:r>
            <a:endParaRPr lang="ru-RU" dirty="0"/>
          </a:p>
        </p:txBody>
      </p:sp>
      <p:sp>
        <p:nvSpPr>
          <p:cNvPr id="55" name="Облачко с текстом: овальное 54">
            <a:extLst>
              <a:ext uri="{FF2B5EF4-FFF2-40B4-BE49-F238E27FC236}">
                <a16:creationId xmlns:a16="http://schemas.microsoft.com/office/drawing/2014/main" id="{25AE850C-3991-4C12-8A77-276842C8CC05}"/>
              </a:ext>
            </a:extLst>
          </p:cNvPr>
          <p:cNvSpPr/>
          <p:nvPr/>
        </p:nvSpPr>
        <p:spPr>
          <a:xfrm>
            <a:off x="4244616" y="1672258"/>
            <a:ext cx="1712507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З</a:t>
            </a:r>
            <a:r>
              <a:rPr lang="ru-RU" dirty="0"/>
              <a:t>а</a:t>
            </a:r>
            <a:r>
              <a:rPr lang="en-US" dirty="0"/>
              <a:t>с</a:t>
            </a:r>
            <a:r>
              <a:rPr lang="ru-RU" dirty="0"/>
              <a:t>е</a:t>
            </a:r>
            <a:r>
              <a:rPr lang="en-US" dirty="0"/>
              <a:t>д</a:t>
            </a:r>
            <a:r>
              <a:rPr lang="ru-RU" dirty="0"/>
              <a:t>а</a:t>
            </a:r>
            <a:r>
              <a:rPr lang="en-US" dirty="0"/>
              <a:t>н</a:t>
            </a:r>
            <a:r>
              <a:rPr lang="ru-RU" dirty="0"/>
              <a:t>и</a:t>
            </a:r>
            <a:r>
              <a:rPr lang="en-US" dirty="0"/>
              <a:t>е </a:t>
            </a:r>
            <a:r>
              <a:rPr lang="ru-RU" dirty="0"/>
              <a:t>Д</a:t>
            </a:r>
            <a:r>
              <a:rPr lang="en-US" dirty="0"/>
              <a:t>К</a:t>
            </a:r>
            <a:endParaRPr lang="ru-RU" dirty="0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53198DA-AB5D-4BC2-BE8C-BC208220621E}"/>
              </a:ext>
            </a:extLst>
          </p:cNvPr>
          <p:cNvCxnSpPr>
            <a:cxnSpLocks/>
          </p:cNvCxnSpPr>
          <p:nvPr/>
        </p:nvCxnSpPr>
        <p:spPr>
          <a:xfrm>
            <a:off x="7722834" y="2878598"/>
            <a:ext cx="0" cy="16151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786095C-680D-4B6D-963D-6FA248B6375E}"/>
              </a:ext>
            </a:extLst>
          </p:cNvPr>
          <p:cNvSpPr/>
          <p:nvPr/>
        </p:nvSpPr>
        <p:spPr>
          <a:xfrm>
            <a:off x="6569053" y="4186101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30 </a:t>
            </a:r>
            <a:r>
              <a:rPr lang="en-US" i="1" dirty="0" err="1">
                <a:solidFill>
                  <a:srgbClr val="C00000"/>
                </a:solidFill>
              </a:rPr>
              <a:t>к.д</a:t>
            </a:r>
            <a:r>
              <a:rPr lang="en-US" i="1" dirty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2" name="Облачко с текстом: овальное 61">
            <a:extLst>
              <a:ext uri="{FF2B5EF4-FFF2-40B4-BE49-F238E27FC236}">
                <a16:creationId xmlns:a16="http://schemas.microsoft.com/office/drawing/2014/main" id="{263982CE-9086-460A-93AE-6B893AD90A08}"/>
              </a:ext>
            </a:extLst>
          </p:cNvPr>
          <p:cNvSpPr/>
          <p:nvPr/>
        </p:nvSpPr>
        <p:spPr>
          <a:xfrm>
            <a:off x="7157558" y="1666129"/>
            <a:ext cx="1977543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С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е</a:t>
            </a:r>
            <a:r>
              <a:rPr lang="en-US" dirty="0"/>
              <a:t>т </a:t>
            </a:r>
            <a:r>
              <a:rPr lang="ru-RU" dirty="0"/>
              <a:t>А</a:t>
            </a:r>
            <a:r>
              <a:rPr lang="en-US" dirty="0"/>
              <a:t>с</a:t>
            </a:r>
            <a:r>
              <a:rPr lang="ru-RU" dirty="0"/>
              <a:t>с</a:t>
            </a:r>
            <a:r>
              <a:rPr lang="en-US" dirty="0"/>
              <a:t>о</a:t>
            </a:r>
            <a:r>
              <a:rPr lang="ru-RU" dirty="0"/>
              <a:t>ц</a:t>
            </a:r>
            <a:r>
              <a:rPr lang="en-US" dirty="0"/>
              <a:t>иации</a:t>
            </a:r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91D7D5BE-45A2-4AC1-A0FD-918C3EA0C44E}"/>
              </a:ext>
            </a:extLst>
          </p:cNvPr>
          <p:cNvSpPr/>
          <p:nvPr/>
        </p:nvSpPr>
        <p:spPr>
          <a:xfrm>
            <a:off x="1547664" y="5085184"/>
            <a:ext cx="1851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более 60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94185771-65FD-4169-A341-7505236A2011}"/>
              </a:ext>
            </a:extLst>
          </p:cNvPr>
          <p:cNvSpPr/>
          <p:nvPr/>
        </p:nvSpPr>
        <p:spPr>
          <a:xfrm>
            <a:off x="2683281" y="4173531"/>
            <a:ext cx="2138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</a:t>
            </a:r>
            <a:r>
              <a:rPr lang="ru-RU" i="1" dirty="0">
                <a:solidFill>
                  <a:srgbClr val="C00000"/>
                </a:solidFill>
              </a:rPr>
              <a:t>м</a:t>
            </a:r>
            <a:r>
              <a:rPr lang="en-US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 10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5A3D510-7306-407E-8C95-91A1BF78BA7F}"/>
              </a:ext>
            </a:extLst>
          </p:cNvPr>
          <p:cNvSpPr/>
          <p:nvPr/>
        </p:nvSpPr>
        <p:spPr>
          <a:xfrm>
            <a:off x="2625476" y="2862566"/>
            <a:ext cx="21276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О</a:t>
            </a:r>
            <a:r>
              <a:rPr lang="en-US" sz="1600" i="1" dirty="0">
                <a:solidFill>
                  <a:srgbClr val="C00000"/>
                </a:solidFill>
              </a:rPr>
              <a:t>б</a:t>
            </a:r>
            <a:r>
              <a:rPr lang="ru-RU" sz="1600" i="1" dirty="0">
                <a:solidFill>
                  <a:srgbClr val="C00000"/>
                </a:solidFill>
              </a:rPr>
              <a:t>ж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л</a:t>
            </a:r>
            <a:r>
              <a:rPr lang="en-US" sz="1600" i="1" dirty="0">
                <a:solidFill>
                  <a:srgbClr val="C00000"/>
                </a:solidFill>
              </a:rPr>
              <a:t>о</a:t>
            </a:r>
            <a:r>
              <a:rPr lang="ru-RU" sz="1600" i="1" dirty="0">
                <a:solidFill>
                  <a:srgbClr val="C00000"/>
                </a:solidFill>
              </a:rPr>
              <a:t>в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е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а</a:t>
            </a:r>
            <a:r>
              <a:rPr lang="en-US" sz="1600" i="1" dirty="0">
                <a:solidFill>
                  <a:srgbClr val="C00000"/>
                </a:solidFill>
              </a:rPr>
              <a:t>к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а </a:t>
            </a:r>
          </a:p>
          <a:p>
            <a:pPr algn="just"/>
            <a:r>
              <a:rPr lang="ru-RU" sz="1600" i="1" dirty="0">
                <a:solidFill>
                  <a:srgbClr val="C00000"/>
                </a:solidFill>
              </a:rPr>
              <a:t>в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ч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е</a:t>
            </a:r>
            <a:r>
              <a:rPr lang="en-US" sz="1600" i="1" dirty="0">
                <a:solidFill>
                  <a:srgbClr val="C00000"/>
                </a:solidFill>
              </a:rPr>
              <a:t> 10 к.д. с </a:t>
            </a:r>
            <a:r>
              <a:rPr lang="ru-RU" sz="1600" i="1" dirty="0">
                <a:solidFill>
                  <a:srgbClr val="C00000"/>
                </a:solidFill>
              </a:rPr>
              <a:t>д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ы </a:t>
            </a:r>
            <a:r>
              <a:rPr lang="ru-RU" sz="1600" i="1" dirty="0">
                <a:solidFill>
                  <a:srgbClr val="C00000"/>
                </a:solidFill>
              </a:rPr>
              <a:t>п</a:t>
            </a:r>
            <a:r>
              <a:rPr lang="en-US" sz="1600" i="1" dirty="0">
                <a:solidFill>
                  <a:srgbClr val="C00000"/>
                </a:solidFill>
              </a:rPr>
              <a:t>о</a:t>
            </a:r>
            <a:r>
              <a:rPr lang="ru-RU" sz="1600" i="1" dirty="0">
                <a:solidFill>
                  <a:srgbClr val="C00000"/>
                </a:solidFill>
              </a:rPr>
              <a:t>л</a:t>
            </a:r>
            <a:r>
              <a:rPr lang="en-US" sz="1600" i="1" dirty="0">
                <a:solidFill>
                  <a:srgbClr val="C00000"/>
                </a:solidFill>
              </a:rPr>
              <a:t>у</a:t>
            </a:r>
            <a:r>
              <a:rPr lang="ru-RU" sz="1600" i="1" dirty="0">
                <a:solidFill>
                  <a:srgbClr val="C00000"/>
                </a:solidFill>
              </a:rPr>
              <a:t>ч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я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а</a:t>
            </a:r>
            <a:r>
              <a:rPr lang="en-US" sz="1600" i="1" dirty="0">
                <a:solidFill>
                  <a:srgbClr val="C00000"/>
                </a:solidFill>
              </a:rPr>
              <a:t>кта</a:t>
            </a:r>
            <a:endParaRPr lang="ru-RU" sz="1600" i="1" dirty="0">
              <a:solidFill>
                <a:srgbClr val="C00000"/>
              </a:solidFill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BDAD5226-811E-4596-95FB-F98FE57CC6DE}"/>
              </a:ext>
            </a:extLst>
          </p:cNvPr>
          <p:cNvSpPr/>
          <p:nvPr/>
        </p:nvSpPr>
        <p:spPr>
          <a:xfrm>
            <a:off x="4693179" y="3631768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1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2B0B5195-D5C3-469B-B68A-B1535388413A}"/>
              </a:ext>
            </a:extLst>
          </p:cNvPr>
          <p:cNvSpPr/>
          <p:nvPr/>
        </p:nvSpPr>
        <p:spPr>
          <a:xfrm>
            <a:off x="5038606" y="4180635"/>
            <a:ext cx="918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2 </a:t>
            </a:r>
            <a:r>
              <a:rPr lang="ru-RU" i="1" dirty="0">
                <a:solidFill>
                  <a:srgbClr val="C00000"/>
                </a:solidFill>
              </a:rPr>
              <a:t>р</a:t>
            </a:r>
            <a:r>
              <a:rPr lang="en-US" i="1" dirty="0">
                <a:solidFill>
                  <a:srgbClr val="C00000"/>
                </a:solidFill>
              </a:rPr>
              <a:t>.д.</a:t>
            </a:r>
            <a:endParaRPr lang="ru-RU" i="1" dirty="0">
              <a:solidFill>
                <a:srgbClr val="C00000"/>
              </a:solidFill>
            </a:endParaRP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66D87510-FDBF-4987-A2D4-4D1ED7066483}"/>
              </a:ext>
            </a:extLst>
          </p:cNvPr>
          <p:cNvCxnSpPr>
            <a:cxnSpLocks/>
          </p:cNvCxnSpPr>
          <p:nvPr/>
        </p:nvCxnSpPr>
        <p:spPr>
          <a:xfrm>
            <a:off x="5436096" y="4009029"/>
            <a:ext cx="744850" cy="2277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Овал 76">
            <a:extLst>
              <a:ext uri="{FF2B5EF4-FFF2-40B4-BE49-F238E27FC236}">
                <a16:creationId xmlns:a16="http://schemas.microsoft.com/office/drawing/2014/main" id="{C770B8CA-5A5E-4997-9DC2-DAED7B5D640B}"/>
              </a:ext>
            </a:extLst>
          </p:cNvPr>
          <p:cNvSpPr/>
          <p:nvPr/>
        </p:nvSpPr>
        <p:spPr>
          <a:xfrm>
            <a:off x="6180946" y="5866081"/>
            <a:ext cx="2088232" cy="8206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з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щ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е</a:t>
            </a:r>
            <a:r>
              <a:rPr lang="en-US" sz="1400" dirty="0"/>
              <a:t> </a:t>
            </a:r>
            <a:r>
              <a:rPr lang="ru-RU" sz="1400" dirty="0"/>
              <a:t>и</a:t>
            </a:r>
            <a:r>
              <a:rPr lang="en-US" sz="1400" dirty="0"/>
              <a:t>н</a:t>
            </a:r>
            <a:r>
              <a:rPr lang="ru-RU" sz="1400" dirty="0"/>
              <a:t>ф</a:t>
            </a:r>
            <a:r>
              <a:rPr lang="en-US" sz="1400" dirty="0"/>
              <a:t>о</a:t>
            </a:r>
            <a:r>
              <a:rPr lang="ru-RU" sz="1400" dirty="0"/>
              <a:t>р</a:t>
            </a:r>
            <a:r>
              <a:rPr lang="en-US" sz="1400" dirty="0"/>
              <a:t>м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  <a:r>
              <a:rPr lang="ru-RU" sz="1400" dirty="0"/>
              <a:t>о</a:t>
            </a:r>
            <a:r>
              <a:rPr lang="en-US" sz="1400" dirty="0"/>
              <a:t> </a:t>
            </a:r>
            <a:r>
              <a:rPr lang="ru-RU" sz="1400" dirty="0"/>
              <a:t>М</a:t>
            </a:r>
            <a:r>
              <a:rPr lang="en-US" sz="1400" dirty="0"/>
              <a:t>Д</a:t>
            </a:r>
            <a:r>
              <a:rPr lang="ru-RU" sz="1400" dirty="0"/>
              <a:t>В</a:t>
            </a:r>
            <a:r>
              <a:rPr lang="en-US" sz="1400" dirty="0"/>
              <a:t> </a:t>
            </a:r>
            <a:r>
              <a:rPr lang="ru-RU" sz="1400" dirty="0"/>
              <a:t>н</a:t>
            </a:r>
            <a:r>
              <a:rPr lang="en-US" sz="1400" dirty="0"/>
              <a:t>а </a:t>
            </a:r>
            <a:r>
              <a:rPr lang="ru-RU" sz="1400" dirty="0"/>
              <a:t>с</a:t>
            </a:r>
            <a:r>
              <a:rPr lang="en-US" sz="1400" dirty="0"/>
              <a:t>а</a:t>
            </a:r>
            <a:r>
              <a:rPr lang="ru-RU" sz="1400" dirty="0"/>
              <a:t>й</a:t>
            </a:r>
            <a:r>
              <a:rPr lang="en-US" sz="1400" dirty="0"/>
              <a:t>т</a:t>
            </a:r>
            <a:endParaRPr lang="ru-RU" sz="1400" dirty="0"/>
          </a:p>
        </p:txBody>
      </p:sp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D182034B-F3EA-40BD-8CED-922D98268DF7}"/>
              </a:ext>
            </a:extLst>
          </p:cNvPr>
          <p:cNvCxnSpPr>
            <a:cxnSpLocks/>
            <a:endCxn id="83" idx="2"/>
          </p:cNvCxnSpPr>
          <p:nvPr/>
        </p:nvCxnSpPr>
        <p:spPr>
          <a:xfrm>
            <a:off x="6115000" y="4011921"/>
            <a:ext cx="416284" cy="1145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>
            <a:extLst>
              <a:ext uri="{FF2B5EF4-FFF2-40B4-BE49-F238E27FC236}">
                <a16:creationId xmlns:a16="http://schemas.microsoft.com/office/drawing/2014/main" id="{F2465430-BE21-4FAD-98F4-7C10D9623AE4}"/>
              </a:ext>
            </a:extLst>
          </p:cNvPr>
          <p:cNvSpPr/>
          <p:nvPr/>
        </p:nvSpPr>
        <p:spPr>
          <a:xfrm>
            <a:off x="6531284" y="4737672"/>
            <a:ext cx="2107404" cy="8402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Н</a:t>
            </a:r>
            <a:r>
              <a:rPr lang="ru-RU" sz="1400" dirty="0"/>
              <a:t>а</a:t>
            </a:r>
            <a:r>
              <a:rPr lang="en-US" sz="1400" dirty="0"/>
              <a:t>п</a:t>
            </a:r>
            <a:r>
              <a:rPr lang="ru-RU" sz="1400" dirty="0"/>
              <a:t>р</a:t>
            </a:r>
            <a:r>
              <a:rPr lang="en-US" sz="1400" dirty="0"/>
              <a:t>а</a:t>
            </a:r>
            <a:r>
              <a:rPr lang="ru-RU" sz="1400" dirty="0"/>
              <a:t>в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е </a:t>
            </a:r>
            <a:r>
              <a:rPr lang="ru-RU" sz="1400" dirty="0"/>
              <a:t>р</a:t>
            </a:r>
            <a:r>
              <a:rPr lang="en-US" sz="1400" dirty="0"/>
              <a:t>е</a:t>
            </a:r>
            <a:r>
              <a:rPr lang="ru-RU" sz="1400" dirty="0"/>
              <a:t>ш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 </a:t>
            </a:r>
            <a:r>
              <a:rPr lang="ru-RU" sz="1400" dirty="0"/>
              <a:t>ч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</a:p>
          <a:p>
            <a:pPr algn="ctr"/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т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ю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DE25B317-C1EE-4AE1-A2AF-C01BAAB4941E}"/>
              </a:ext>
            </a:extLst>
          </p:cNvPr>
          <p:cNvSpPr/>
          <p:nvPr/>
        </p:nvSpPr>
        <p:spPr>
          <a:xfrm>
            <a:off x="6148147" y="3318949"/>
            <a:ext cx="1559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О</a:t>
            </a:r>
            <a:r>
              <a:rPr lang="en-US" i="1" dirty="0">
                <a:solidFill>
                  <a:srgbClr val="C00000"/>
                </a:solidFill>
              </a:rPr>
              <a:t>б</a:t>
            </a:r>
            <a:r>
              <a:rPr lang="ru-RU" i="1" dirty="0">
                <a:solidFill>
                  <a:srgbClr val="C00000"/>
                </a:solidFill>
              </a:rPr>
              <a:t>ж</a:t>
            </a:r>
            <a:r>
              <a:rPr lang="en-US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л</a:t>
            </a:r>
            <a:r>
              <a:rPr lang="en-US" i="1" dirty="0">
                <a:solidFill>
                  <a:srgbClr val="C00000"/>
                </a:solidFill>
              </a:rPr>
              <a:t>о</a:t>
            </a:r>
            <a:r>
              <a:rPr lang="ru-RU" i="1" dirty="0">
                <a:solidFill>
                  <a:srgbClr val="C00000"/>
                </a:solidFill>
              </a:rPr>
              <a:t>в</a:t>
            </a:r>
            <a:r>
              <a:rPr lang="en-US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и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 р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ш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н</a:t>
            </a:r>
            <a:r>
              <a:rPr lang="ru-RU" i="1" dirty="0">
                <a:solidFill>
                  <a:srgbClr val="C00000"/>
                </a:solidFill>
              </a:rPr>
              <a:t>и</a:t>
            </a:r>
            <a:r>
              <a:rPr lang="en-US" i="1" dirty="0">
                <a:solidFill>
                  <a:srgbClr val="C00000"/>
                </a:solidFill>
              </a:rPr>
              <a:t>я </a:t>
            </a:r>
            <a:r>
              <a:rPr lang="ru-RU" i="1" dirty="0">
                <a:solidFill>
                  <a:srgbClr val="C00000"/>
                </a:solidFill>
              </a:rPr>
              <a:t>Д</a:t>
            </a:r>
            <a:r>
              <a:rPr lang="en-US" i="1" dirty="0">
                <a:solidFill>
                  <a:srgbClr val="C00000"/>
                </a:solidFill>
              </a:rPr>
              <a:t>К</a:t>
            </a:r>
          </a:p>
        </p:txBody>
      </p:sp>
      <p:cxnSp>
        <p:nvCxnSpPr>
          <p:cNvPr id="89" name="Прямая со стрелкой 88">
            <a:extLst>
              <a:ext uri="{FF2B5EF4-FFF2-40B4-BE49-F238E27FC236}">
                <a16:creationId xmlns:a16="http://schemas.microsoft.com/office/drawing/2014/main" id="{11BE485E-C3E3-471E-B607-726C40F13C53}"/>
              </a:ext>
            </a:extLst>
          </p:cNvPr>
          <p:cNvCxnSpPr>
            <a:cxnSpLocks/>
          </p:cNvCxnSpPr>
          <p:nvPr/>
        </p:nvCxnSpPr>
        <p:spPr>
          <a:xfrm>
            <a:off x="2588698" y="3995805"/>
            <a:ext cx="364808" cy="2235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>
            <a:extLst>
              <a:ext uri="{FF2B5EF4-FFF2-40B4-BE49-F238E27FC236}">
                <a16:creationId xmlns:a16="http://schemas.microsoft.com/office/drawing/2014/main" id="{F6F7DA4E-459E-488C-B868-22635E3DDA67}"/>
              </a:ext>
            </a:extLst>
          </p:cNvPr>
          <p:cNvSpPr/>
          <p:nvPr/>
        </p:nvSpPr>
        <p:spPr>
          <a:xfrm>
            <a:off x="2982144" y="5776714"/>
            <a:ext cx="2020969" cy="90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Н</a:t>
            </a:r>
            <a:r>
              <a:rPr lang="ru-RU" sz="1400" dirty="0"/>
              <a:t>а</a:t>
            </a:r>
            <a:r>
              <a:rPr lang="en-US" sz="1400" dirty="0"/>
              <a:t>п</a:t>
            </a:r>
            <a:r>
              <a:rPr lang="ru-RU" sz="1400" dirty="0"/>
              <a:t>р</a:t>
            </a:r>
            <a:r>
              <a:rPr lang="en-US" sz="1400" dirty="0"/>
              <a:t>а</a:t>
            </a:r>
            <a:r>
              <a:rPr lang="ru-RU" sz="1400" dirty="0"/>
              <a:t>в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е </a:t>
            </a:r>
            <a:r>
              <a:rPr lang="ru-RU" sz="1400" dirty="0"/>
              <a:t>а</a:t>
            </a:r>
            <a:r>
              <a:rPr lang="en-US" sz="1400" dirty="0"/>
              <a:t>к</a:t>
            </a:r>
            <a:r>
              <a:rPr lang="ru-RU" sz="1400" dirty="0"/>
              <a:t>т</a:t>
            </a:r>
            <a:r>
              <a:rPr lang="en-US" sz="1400" dirty="0"/>
              <a:t>а </a:t>
            </a:r>
            <a:r>
              <a:rPr lang="ru-RU" sz="1400" dirty="0"/>
              <a:t>ч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</a:p>
          <a:p>
            <a:pPr algn="ctr"/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т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ю</a:t>
            </a:r>
          </a:p>
        </p:txBody>
      </p: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0261E54A-AD9F-4DBF-9EF3-61C1AFA75807}"/>
              </a:ext>
            </a:extLst>
          </p:cNvPr>
          <p:cNvCxnSpPr>
            <a:cxnSpLocks/>
          </p:cNvCxnSpPr>
          <p:nvPr/>
        </p:nvCxnSpPr>
        <p:spPr>
          <a:xfrm flipV="1">
            <a:off x="2599786" y="2928442"/>
            <a:ext cx="0" cy="1082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C370323D-09A7-46DD-A02B-B4929E8CE00A}"/>
              </a:ext>
            </a:extLst>
          </p:cNvPr>
          <p:cNvSpPr/>
          <p:nvPr/>
        </p:nvSpPr>
        <p:spPr>
          <a:xfrm>
            <a:off x="1929325" y="3599308"/>
            <a:ext cx="918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3 </a:t>
            </a:r>
            <a:r>
              <a:rPr lang="ru-RU" i="1" dirty="0">
                <a:solidFill>
                  <a:srgbClr val="C00000"/>
                </a:solidFill>
              </a:rPr>
              <a:t>р</a:t>
            </a:r>
            <a:r>
              <a:rPr lang="en-US" i="1" dirty="0">
                <a:solidFill>
                  <a:srgbClr val="C00000"/>
                </a:solidFill>
              </a:rPr>
              <a:t>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139" name="Левая фигурная скобка 138">
            <a:extLst>
              <a:ext uri="{FF2B5EF4-FFF2-40B4-BE49-F238E27FC236}">
                <a16:creationId xmlns:a16="http://schemas.microsoft.com/office/drawing/2014/main" id="{EECFD217-2402-4790-800A-D5011D31C478}"/>
              </a:ext>
            </a:extLst>
          </p:cNvPr>
          <p:cNvSpPr/>
          <p:nvPr/>
        </p:nvSpPr>
        <p:spPr>
          <a:xfrm rot="16200000">
            <a:off x="2282370" y="2623449"/>
            <a:ext cx="430885" cy="4492584"/>
          </a:xfrm>
          <a:prstGeom prst="leftBrac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357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13468</TotalTime>
  <Words>1451</Words>
  <Application>Microsoft Office PowerPoint</Application>
  <PresentationFormat>Экран (4:3)</PresentationFormat>
  <Paragraphs>102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ОТЧЕТ Департамента контроля о результатах деятельности в 2017 году</vt:lpstr>
      <vt:lpstr>Презентация PowerPoint</vt:lpstr>
      <vt:lpstr>Регламентация проведения проверок </vt:lpstr>
      <vt:lpstr>Презентация PowerPoint</vt:lpstr>
      <vt:lpstr>Плановые проверки (проводится не реже одного раза в три года и не чаще одного раза в год)</vt:lpstr>
      <vt:lpstr>Внеплановые проверки</vt:lpstr>
      <vt:lpstr>Признание обращения жалобой</vt:lpstr>
      <vt:lpstr>Внеплановые проверки 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Экспертный Совет НП СРОО</cp:lastModifiedBy>
  <cp:revision>346</cp:revision>
  <cp:lastPrinted>2017-04-17T08:45:44Z</cp:lastPrinted>
  <dcterms:created xsi:type="dcterms:W3CDTF">2011-04-20T12:27:46Z</dcterms:created>
  <dcterms:modified xsi:type="dcterms:W3CDTF">2017-12-07T16:55:49Z</dcterms:modified>
</cp:coreProperties>
</file>