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8" r:id="rId1"/>
  </p:sldMasterIdLst>
  <p:notesMasterIdLst>
    <p:notesMasterId r:id="rId22"/>
  </p:notesMasterIdLst>
  <p:sldIdLst>
    <p:sldId id="258" r:id="rId2"/>
    <p:sldId id="365" r:id="rId3"/>
    <p:sldId id="371" r:id="rId4"/>
    <p:sldId id="372" r:id="rId5"/>
    <p:sldId id="373" r:id="rId6"/>
    <p:sldId id="374" r:id="rId7"/>
    <p:sldId id="375" r:id="rId8"/>
    <p:sldId id="351" r:id="rId9"/>
    <p:sldId id="376" r:id="rId10"/>
    <p:sldId id="377" r:id="rId11"/>
    <p:sldId id="380" r:id="rId12"/>
    <p:sldId id="378" r:id="rId13"/>
    <p:sldId id="379" r:id="rId14"/>
    <p:sldId id="359" r:id="rId15"/>
    <p:sldId id="361" r:id="rId16"/>
    <p:sldId id="362" r:id="rId17"/>
    <p:sldId id="363" r:id="rId18"/>
    <p:sldId id="364" r:id="rId19"/>
    <p:sldId id="381" r:id="rId20"/>
    <p:sldId id="335" r:id="rId21"/>
  </p:sldIdLst>
  <p:sldSz cx="9144000" cy="6858000" type="screen4x3"/>
  <p:notesSz cx="6888163" cy="100218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2" autoAdjust="0"/>
    <p:restoredTop sz="94628" autoAdjust="0"/>
  </p:normalViewPr>
  <p:slideViewPr>
    <p:cSldViewPr>
      <p:cViewPr varScale="1">
        <p:scale>
          <a:sx n="108" d="100"/>
          <a:sy n="108" d="100"/>
        </p:scale>
        <p:origin x="187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95"/>
          </a:xfrm>
          <a:prstGeom prst="rect">
            <a:avLst/>
          </a:prstGeom>
        </p:spPr>
        <p:txBody>
          <a:bodyPr vert="horz" lIns="92738" tIns="46369" rIns="92738" bIns="4636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1095"/>
          </a:xfrm>
          <a:prstGeom prst="rect">
            <a:avLst/>
          </a:prstGeom>
        </p:spPr>
        <p:txBody>
          <a:bodyPr vert="horz" lIns="92738" tIns="46369" rIns="92738" bIns="46369" rtlCol="0"/>
          <a:lstStyle>
            <a:lvl1pPr algn="r">
              <a:defRPr sz="1200"/>
            </a:lvl1pPr>
          </a:lstStyle>
          <a:p>
            <a:fld id="{B6F80F42-EA2E-45A3-8B78-F0C958026634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2475"/>
            <a:ext cx="5008563" cy="3757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38" tIns="46369" rIns="92738" bIns="4636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60398"/>
            <a:ext cx="5510530" cy="4509850"/>
          </a:xfrm>
          <a:prstGeom prst="rect">
            <a:avLst/>
          </a:prstGeom>
        </p:spPr>
        <p:txBody>
          <a:bodyPr vert="horz" lIns="92738" tIns="46369" rIns="92738" bIns="4636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519055"/>
            <a:ext cx="2984870" cy="501095"/>
          </a:xfrm>
          <a:prstGeom prst="rect">
            <a:avLst/>
          </a:prstGeom>
        </p:spPr>
        <p:txBody>
          <a:bodyPr vert="horz" lIns="92738" tIns="46369" rIns="92738" bIns="4636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9" y="9519055"/>
            <a:ext cx="2984870" cy="501095"/>
          </a:xfrm>
          <a:prstGeom prst="rect">
            <a:avLst/>
          </a:prstGeom>
        </p:spPr>
        <p:txBody>
          <a:bodyPr vert="horz" lIns="92738" tIns="46369" rIns="92738" bIns="46369" rtlCol="0" anchor="b"/>
          <a:lstStyle>
            <a:lvl1pPr algn="r">
              <a:defRPr sz="1200"/>
            </a:lvl1pPr>
          </a:lstStyle>
          <a:p>
            <a:fld id="{90C90B26-6BF3-4D9D-B1C4-8B38DFA34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177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EDE4-B97A-41F7-8F0F-0274805C4117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23D20-127C-41B5-8E6E-868ABBCEFC89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368B3-067A-40A6-9B44-B8BA17490B6B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7D3B0-F66B-40CF-A807-CD1A3BBBC95F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0FC6-6A62-42D6-9DC5-5A2115EC791F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0E690-AFAF-470D-8A73-93573DA22A0B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DA021-10FC-4AE2-8FFB-E44EC5C19061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58C87-E819-4BE8-8C35-CDA025D19B68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21153-4E0C-4B6D-B0C4-C204C7EB3D0E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528D-EE67-49E9-8957-C0761E0BEE0A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3F08-87F5-4CFD-AD74-A7735E9D2D1E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4B477F-22FD-4822-A504-70BBA676F284}" type="datetime1">
              <a:rPr lang="ru-RU" smtClean="0"/>
              <a:pPr/>
              <a:t>13.12.2017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cons/cgi/online.cgi?req=doc&amp;base=LAW&amp;n=221376&amp;rnd=290511.583332212&amp;dst=668&amp;fld=134" TargetMode="External"/><Relationship Id="rId2" Type="http://schemas.openxmlformats.org/officeDocument/2006/relationships/hyperlink" Target="http://www.consultant.ru/cons/cgi/online.cgi?req=doc&amp;base=LAW&amp;n=221376&amp;rnd=290511.617023290&amp;dst=644&amp;fld=134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32656"/>
            <a:ext cx="8856984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РАБОЧАЯ ГРУППА </a:t>
            </a:r>
          </a:p>
          <a:p>
            <a:pPr algn="ctr"/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ПРИ ГОСУДАРСТВЕННОЙ ДУМЕ РФ</a:t>
            </a:r>
          </a:p>
          <a:p>
            <a:pPr algn="ctr"/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КАК ИНСТУМЕНТ РАЗВИТИЯ </a:t>
            </a:r>
          </a:p>
          <a:p>
            <a:pPr algn="ctr"/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ОЦЕНОЧНОЙ ДЕЯТЕЛЬТНОСТИ </a:t>
            </a:r>
          </a:p>
          <a:p>
            <a:pPr algn="ctr"/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И ЗАЩИТЫ ИНТЕРЕСОВ ОЦЕНЩИКОВ</a:t>
            </a:r>
            <a:b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Кулаков Кирилл Юрьевич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</a:t>
            </a:r>
          </a:p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член  Совета  Ассоциации СРОО «Экспертный совет»,</a:t>
            </a:r>
          </a:p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член Совета по оценочной деятельности при Минэкономразвития РФ,</a:t>
            </a:r>
          </a:p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профессор НИУ МГСУ, </a:t>
            </a:r>
            <a:r>
              <a:rPr lang="ru-RU" dirty="0" err="1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д.э.н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.,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FRICS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REV</a:t>
            </a:r>
          </a:p>
          <a:p>
            <a:pPr algn="ctr"/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sz="1400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ОСЧ Ассоциации «СРОО «ЭС», </a:t>
            </a:r>
          </a:p>
          <a:p>
            <a:pPr algn="ctr"/>
            <a:r>
              <a:rPr lang="ru-RU" sz="16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08 декабря 2017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7016" y="188640"/>
            <a:ext cx="8856984" cy="7586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b="1" u="sng" dirty="0"/>
              <a:t>Законодательное совершенствование механизма оспаривания кадастровой стоимости</a:t>
            </a:r>
          </a:p>
          <a:p>
            <a:endParaRPr lang="ru-RU" sz="1400" dirty="0"/>
          </a:p>
          <a:p>
            <a:pPr algn="just"/>
            <a:r>
              <a:rPr lang="ru-RU" sz="1400" dirty="0"/>
              <a:t>Анализ статистической информации по оспариванию кадастровой стоимости физическими и юридическими лицами в Комиссиях и суде по типам объектов в динамике по годам.</a:t>
            </a:r>
          </a:p>
          <a:p>
            <a:pPr algn="just"/>
            <a:endParaRPr lang="ru-RU" sz="1400" dirty="0"/>
          </a:p>
          <a:p>
            <a:pPr algn="just"/>
            <a:r>
              <a:rPr lang="ru-RU" sz="1400" dirty="0"/>
              <a:t>Обсуждение поправок в законодательство, создающих баланс интересов между населением, бизнесом и государственными органами власти.</a:t>
            </a:r>
          </a:p>
          <a:p>
            <a:pPr algn="just"/>
            <a:endParaRPr lang="ru-RU" sz="1400" dirty="0"/>
          </a:p>
          <a:p>
            <a:pPr algn="just"/>
            <a:r>
              <a:rPr lang="ru-RU" b="1" u="sng" dirty="0"/>
              <a:t>135-ФЗ «Об оценочной деятельности в РФ»</a:t>
            </a:r>
          </a:p>
          <a:p>
            <a:pPr lvl="0" algn="just"/>
            <a:r>
              <a:rPr lang="ru-RU" sz="1400" dirty="0"/>
              <a:t>- право </a:t>
            </a:r>
            <a:r>
              <a:rPr lang="ru-RU" sz="1400" dirty="0" err="1"/>
              <a:t>юрид</a:t>
            </a:r>
            <a:r>
              <a:rPr lang="ru-RU" sz="1400" dirty="0"/>
              <a:t>. лиц обращаться сразу же в суд;</a:t>
            </a:r>
          </a:p>
          <a:p>
            <a:pPr lvl="0" algn="just"/>
            <a:r>
              <a:rPr lang="ru-RU" sz="1400" dirty="0"/>
              <a:t>- переформатирование состава Комиссий – два представителя от СРОО, два представителя от </a:t>
            </a:r>
            <a:r>
              <a:rPr lang="ru-RU" sz="1400" dirty="0" err="1"/>
              <a:t>бизнес-сообществ</a:t>
            </a:r>
            <a:r>
              <a:rPr lang="ru-RU" sz="1400" dirty="0"/>
              <a:t> и три представителя от органов власти;</a:t>
            </a:r>
          </a:p>
          <a:p>
            <a:pPr lvl="0" algn="just"/>
            <a:r>
              <a:rPr lang="ru-RU" sz="1400" dirty="0"/>
              <a:t>- при наличии положительного заключения СРОО на подтверждение стоимости Комиссия устанавливает кадастровую стоимость в размере рыночной;</a:t>
            </a:r>
          </a:p>
          <a:p>
            <a:pPr lvl="0" algn="just"/>
            <a:r>
              <a:rPr lang="ru-RU" sz="1400" dirty="0"/>
              <a:t>- отрицательные решения Комиссий должны быть обоснованы;</a:t>
            </a:r>
          </a:p>
          <a:p>
            <a:pPr lvl="0" algn="just"/>
            <a:r>
              <a:rPr lang="ru-RU" sz="1400" dirty="0"/>
              <a:t>- при определении рыночной стоимости объекта капитального строительства в рамках оспаривания кадастровой стоимости от рыночной стоимости единого объекта недвижимости необходимо отнимать рыночную стоимость земельного участка, а не кадастровую.</a:t>
            </a:r>
          </a:p>
          <a:p>
            <a:pPr algn="just"/>
            <a:endParaRPr lang="ru-RU" sz="1400" dirty="0"/>
          </a:p>
          <a:p>
            <a:pPr algn="just"/>
            <a:r>
              <a:rPr lang="ru-RU" b="1" u="sng" dirty="0"/>
              <a:t>237-ФЗ «О государственной кадастровой оценке»</a:t>
            </a:r>
          </a:p>
          <a:p>
            <a:pPr lvl="0" algn="just"/>
            <a:r>
              <a:rPr lang="ru-RU" sz="1400" dirty="0"/>
              <a:t>- Комиссии должны быть созданы в обязательном порядке в каждом субъекте РФ; </a:t>
            </a:r>
          </a:p>
          <a:p>
            <a:pPr lvl="0" algn="just"/>
            <a:r>
              <a:rPr lang="ru-RU" sz="1400" dirty="0"/>
              <a:t>- порядок создания Комиссий должен утверждаться на федеральном уровне;</a:t>
            </a:r>
          </a:p>
          <a:p>
            <a:pPr lvl="0" algn="just"/>
            <a:r>
              <a:rPr lang="ru-RU" sz="1400" dirty="0"/>
              <a:t>- при наличии положительного заключения СРОО на подтверждение стоимости на отчет об оценке Комиссия должна устанавливать кадастровую стоимость земельного участка или объекта капитального строительства в размере рыночной стоимости, определенной в этом отчете об оценке;</a:t>
            </a:r>
          </a:p>
          <a:p>
            <a:pPr lvl="0" algn="just"/>
            <a:r>
              <a:rPr lang="ru-RU" sz="1400" dirty="0"/>
              <a:t>- отрицательные решения Комиссий должны быть обоснованы.</a:t>
            </a:r>
          </a:p>
          <a:p>
            <a:pPr lvl="0" algn="just"/>
            <a:r>
              <a:rPr lang="ru-RU" sz="1400" dirty="0"/>
              <a:t>- ГБУ должно размещать в фонде данных ПРОЕКТ отчета, а не описание алгоритма расчета</a:t>
            </a:r>
          </a:p>
          <a:p>
            <a:endParaRPr lang="ru-RU" sz="1400" dirty="0"/>
          </a:p>
          <a:p>
            <a:pPr algn="ctr"/>
            <a:endParaRPr lang="ru-RU" sz="10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32656"/>
            <a:ext cx="8856984" cy="7525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ЧТО СДЕЛАНО: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u="sng" dirty="0"/>
              <a:t>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/>
              <a:t>ТРИ ЗАСЕДАНИЯ РГ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/>
              <a:t>ОБЩЕСТВЕННЫЕ СЛУШАНИЯ В ОП РФ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600" dirty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/>
              <a:t>ПРЕСС-КОНФЕРЕРЕНЦИИ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/>
              <a:t>в Интерфаксе и Парламентской Газете</a:t>
            </a:r>
          </a:p>
          <a:p>
            <a:pPr algn="ctr"/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b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32656"/>
            <a:ext cx="885698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ТЕКУЩИЙ ОСНОВНОЙ РЕЗУЛЬТАТ :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marL="514350" indent="-514350" algn="just"/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marL="514350" indent="-514350" algn="just"/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marL="514350" indent="-514350" algn="ctr"/>
            <a:r>
              <a:rPr lang="ru-RU" sz="3200" b="1" dirty="0">
                <a:solidFill>
                  <a:schemeClr val="accent6"/>
                </a:solidFill>
                <a:latin typeface="Arial" charset="0"/>
                <a:cs typeface="Arial" charset="0"/>
              </a:rPr>
              <a:t>Законопроект о внесении изменений </a:t>
            </a:r>
          </a:p>
          <a:p>
            <a:pPr marL="514350" indent="-514350" algn="ctr"/>
            <a:r>
              <a:rPr lang="ru-RU" sz="3200" b="1" dirty="0">
                <a:solidFill>
                  <a:schemeClr val="accent6"/>
                </a:solidFill>
                <a:latin typeface="Arial" charset="0"/>
                <a:cs typeface="Arial" charset="0"/>
              </a:rPr>
              <a:t>в 172-ФЗ</a:t>
            </a:r>
          </a:p>
          <a:p>
            <a:pPr marL="514350" indent="-514350" algn="just"/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 </a:t>
            </a:r>
            <a:b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3528" y="2348880"/>
            <a:ext cx="86409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 algn="ctr"/>
            <a:r>
              <a:rPr lang="ru-RU" sz="3600" b="1" u="sng" dirty="0"/>
              <a:t>ПЕРЕНОС СРОКОВ</a:t>
            </a:r>
            <a:r>
              <a:rPr lang="ru-RU" sz="3200" b="1" dirty="0"/>
              <a:t>, </a:t>
            </a:r>
          </a:p>
          <a:p>
            <a:pPr marL="446088" indent="-446088" algn="ctr"/>
            <a:r>
              <a:rPr lang="ru-RU" sz="3200" b="1" dirty="0"/>
              <a:t>указанных в п. 4 статьи 9 172-ФЗ,                с </a:t>
            </a:r>
            <a:r>
              <a:rPr lang="ru-RU" sz="3200" b="1" dirty="0">
                <a:solidFill>
                  <a:srgbClr val="FF0000"/>
                </a:solidFill>
              </a:rPr>
              <a:t>01.07.2017 и 01.04.2018</a:t>
            </a:r>
            <a:r>
              <a:rPr lang="ru-RU" sz="3200" b="1" dirty="0"/>
              <a:t> года </a:t>
            </a:r>
          </a:p>
          <a:p>
            <a:pPr marL="446088" indent="-446088" algn="ctr"/>
            <a:r>
              <a:rPr lang="ru-RU" sz="3200" b="1" dirty="0"/>
              <a:t>на </a:t>
            </a:r>
            <a:r>
              <a:rPr lang="ru-RU" sz="3200" b="1" dirty="0">
                <a:solidFill>
                  <a:srgbClr val="FF0000"/>
                </a:solidFill>
              </a:rPr>
              <a:t>01.01.2019</a:t>
            </a:r>
            <a:r>
              <a:rPr lang="ru-RU" sz="3200" b="1" dirty="0"/>
              <a:t> года</a:t>
            </a: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476672"/>
            <a:ext cx="5928617" cy="6480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ДЕЛАЙ – РАЗ !</a:t>
            </a:r>
          </a:p>
        </p:txBody>
      </p:sp>
    </p:spTree>
    <p:extLst>
      <p:ext uri="{BB962C8B-B14F-4D97-AF65-F5344CB8AC3E}">
        <p14:creationId xmlns:p14="http://schemas.microsoft.com/office/powerpoint/2010/main" val="61966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1520" y="692696"/>
            <a:ext cx="86409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u="sng" dirty="0"/>
              <a:t>То есть изложить п. 4 статьи 9 172-ФЗ в следующей редакции: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4. Для лиц, являющихся членами </a:t>
            </a:r>
            <a:r>
              <a:rPr lang="ru-RU" sz="2400" dirty="0" err="1"/>
              <a:t>саморегулируемых</a:t>
            </a:r>
            <a:r>
              <a:rPr lang="ru-RU" sz="2400" dirty="0"/>
              <a:t> организаций оценщиков по состоянию на 1 января 2017 года, положения </a:t>
            </a:r>
            <a:r>
              <a:rPr lang="ru-RU" sz="2400" dirty="0">
                <a:hlinkClick r:id="rId2"/>
              </a:rPr>
              <a:t>части третьей статьи 4</a:t>
            </a:r>
            <a:r>
              <a:rPr lang="ru-RU" sz="2400" dirty="0"/>
              <a:t> и </a:t>
            </a:r>
            <a:r>
              <a:rPr lang="ru-RU" sz="2400" dirty="0">
                <a:hlinkClick r:id="rId3"/>
              </a:rPr>
              <a:t>абзаца третьего части второй статьи 24</a:t>
            </a:r>
            <a:r>
              <a:rPr lang="ru-RU" sz="2400" dirty="0"/>
              <a:t> Федерального закона от 29 июля 1998 года N 135-ФЗ "Об оценочной деятельности в Российской Федерации" (в редакции настоящего Федерального закона) применяются </a:t>
            </a:r>
            <a:r>
              <a:rPr lang="ru-RU" sz="2400" b="1" dirty="0">
                <a:solidFill>
                  <a:srgbClr val="FF0000"/>
                </a:solidFill>
              </a:rPr>
              <a:t>с 1 января 2019 года</a:t>
            </a:r>
            <a:r>
              <a:rPr lang="ru-RU" sz="2400" dirty="0"/>
              <a:t>.</a:t>
            </a:r>
          </a:p>
          <a:p>
            <a:pPr marL="446088" indent="-446088" algn="just">
              <a:buAutoNum type="arabicPeriod"/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66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3528" y="2348880"/>
            <a:ext cx="864095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 algn="ctr"/>
            <a:r>
              <a:rPr lang="ru-RU" sz="3200" b="1" dirty="0"/>
              <a:t>УМЕНЬШИТЬ СРОК ДОПУСКА</a:t>
            </a:r>
          </a:p>
          <a:p>
            <a:pPr marL="446088" indent="-446088" algn="ctr"/>
            <a:r>
              <a:rPr lang="ru-RU" sz="3200" b="1" dirty="0"/>
              <a:t>К ПОВТОРНОЙ СДАЧЕ КВАЛ. ЭКЗАМЕНА </a:t>
            </a:r>
          </a:p>
          <a:p>
            <a:pPr marL="446088" indent="-446088" algn="ctr"/>
            <a:endParaRPr lang="ru-RU" sz="3200" b="1" dirty="0"/>
          </a:p>
          <a:p>
            <a:pPr marL="446088" indent="-446088" algn="ctr"/>
            <a:r>
              <a:rPr lang="ru-RU" sz="4000" b="1" dirty="0"/>
              <a:t>с </a:t>
            </a:r>
            <a:r>
              <a:rPr lang="ru-RU" sz="4000" b="1" dirty="0">
                <a:solidFill>
                  <a:srgbClr val="FF0000"/>
                </a:solidFill>
              </a:rPr>
              <a:t>90</a:t>
            </a:r>
            <a:r>
              <a:rPr lang="ru-RU" sz="4000" b="1" dirty="0"/>
              <a:t> дней до </a:t>
            </a:r>
            <a:r>
              <a:rPr lang="ru-RU" sz="4000" b="1" dirty="0">
                <a:solidFill>
                  <a:srgbClr val="FF0000"/>
                </a:solidFill>
              </a:rPr>
              <a:t>30</a:t>
            </a:r>
            <a:r>
              <a:rPr lang="ru-RU" sz="4000" b="1" dirty="0"/>
              <a:t> дней</a:t>
            </a: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476672"/>
            <a:ext cx="5928617" cy="6480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ДЕЛАЙ – ДВА !</a:t>
            </a:r>
          </a:p>
        </p:txBody>
      </p:sp>
    </p:spTree>
    <p:extLst>
      <p:ext uri="{BB962C8B-B14F-4D97-AF65-F5344CB8AC3E}">
        <p14:creationId xmlns:p14="http://schemas.microsoft.com/office/powerpoint/2010/main" val="61966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51520" y="692696"/>
            <a:ext cx="86409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u="sng" dirty="0"/>
              <a:t>То есть внести изменения в п. 14 статьи 3 172-ФЗ.</a:t>
            </a:r>
          </a:p>
          <a:p>
            <a:pPr algn="just"/>
            <a:endParaRPr lang="ru-RU" sz="2400" dirty="0"/>
          </a:p>
          <a:p>
            <a:pPr algn="just"/>
            <a:endParaRPr lang="ru-RU" sz="2400" b="1" dirty="0"/>
          </a:p>
          <a:p>
            <a:pPr algn="just"/>
            <a:r>
              <a:rPr lang="ru-RU" sz="2400" b="1" dirty="0"/>
              <a:t>Последний абзац статьи 21.1. 135-ФЗ изложить в следующей редакции: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/>
              <a:t>К повторной сдаче квалификационного экзамена претендент допускается не ранее чем через </a:t>
            </a:r>
            <a:r>
              <a:rPr lang="ru-RU" sz="2400" b="1" i="1" dirty="0">
                <a:solidFill>
                  <a:srgbClr val="FF0000"/>
                </a:solidFill>
              </a:rPr>
              <a:t>тридцать</a:t>
            </a:r>
            <a:r>
              <a:rPr lang="ru-RU" sz="2400" dirty="0"/>
              <a:t> дней.</a:t>
            </a:r>
          </a:p>
          <a:p>
            <a:pPr algn="just"/>
            <a:endParaRPr lang="ru-RU" sz="2400" dirty="0"/>
          </a:p>
          <a:p>
            <a:pPr marL="446088" indent="-446088" algn="just">
              <a:buAutoNum type="arabicPeriod"/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66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3528" y="1916832"/>
            <a:ext cx="864095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 algn="ctr"/>
            <a:endParaRPr lang="ru-RU" sz="3200" b="1" dirty="0">
              <a:solidFill>
                <a:srgbClr val="FF0000"/>
              </a:solidFill>
            </a:endParaRPr>
          </a:p>
          <a:p>
            <a:pPr marL="446088" indent="-446088" algn="ctr"/>
            <a:r>
              <a:rPr lang="ru-RU" sz="3200" b="1" dirty="0">
                <a:solidFill>
                  <a:srgbClr val="FF0000"/>
                </a:solidFill>
              </a:rPr>
              <a:t>ОТМЕНИТЬ</a:t>
            </a:r>
            <a:r>
              <a:rPr lang="ru-RU" sz="3200" b="1" dirty="0"/>
              <a:t> ТРЕБОВАНИЕ О СДАЧЕ </a:t>
            </a:r>
          </a:p>
          <a:p>
            <a:pPr marL="446088" indent="-446088" algn="ctr"/>
            <a:r>
              <a:rPr lang="ru-RU" sz="3200" b="1" dirty="0"/>
              <a:t>КВАЛ. ЭКЗАМЕНА КАЖДЫЕ 3 ГОДА.</a:t>
            </a:r>
          </a:p>
          <a:p>
            <a:pPr marL="446088" indent="-446088" algn="ctr"/>
            <a:endParaRPr lang="ru-RU" sz="3200" b="1" dirty="0"/>
          </a:p>
          <a:p>
            <a:pPr marL="446088" indent="-446088" algn="ctr"/>
            <a:r>
              <a:rPr lang="ru-RU" sz="3200" b="1" dirty="0">
                <a:solidFill>
                  <a:srgbClr val="FF0000"/>
                </a:solidFill>
              </a:rPr>
              <a:t>ЗАМЕНИТЬ</a:t>
            </a:r>
            <a:r>
              <a:rPr lang="ru-RU" sz="3200" b="1" dirty="0"/>
              <a:t> УКАЗАННОЕ ТРЕБОВАНИЕ</a:t>
            </a:r>
          </a:p>
          <a:p>
            <a:pPr marL="446088" indent="-446088" algn="ctr"/>
            <a:r>
              <a:rPr lang="ru-RU" sz="3200" b="1" u="sng" dirty="0"/>
              <a:t>НА ОБЯЗАТЕЛЬНОЕ ПОВЫШЕНИЕ КВАЛИФИКАЦИИ КАЖДЫЕ 3 ГОДА</a:t>
            </a:r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476672"/>
            <a:ext cx="5928617" cy="6480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ДЕЛАЙ – ТРИ !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3600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(СДЕЛАЕМ, НО ПОЗЖЕ )</a:t>
            </a:r>
          </a:p>
        </p:txBody>
      </p:sp>
    </p:spTree>
    <p:extLst>
      <p:ext uri="{BB962C8B-B14F-4D97-AF65-F5344CB8AC3E}">
        <p14:creationId xmlns:p14="http://schemas.microsoft.com/office/powerpoint/2010/main" val="61966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3528" y="332656"/>
            <a:ext cx="8640959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u="sng" dirty="0"/>
              <a:t>То есть внести следующие изменения в п. 14 ст. 3 172-ФЗ:</a:t>
            </a:r>
          </a:p>
          <a:p>
            <a:pPr algn="just"/>
            <a:endParaRPr lang="ru-RU" sz="2200" b="1" u="sng" dirty="0"/>
          </a:p>
          <a:p>
            <a:pPr algn="just">
              <a:buFont typeface="Arial" pitchFamily="34" charset="0"/>
              <a:buChar char="•"/>
            </a:pPr>
            <a:r>
              <a:rPr lang="ru-RU" sz="2400" dirty="0"/>
              <a:t> «Квалификационный аттестат выдается на три года и действует в течение указанного срока» - </a:t>
            </a:r>
            <a:r>
              <a:rPr lang="ru-RU" sz="2400" b="1" dirty="0">
                <a:solidFill>
                  <a:srgbClr val="FF0000"/>
                </a:solidFill>
              </a:rPr>
              <a:t>удалить</a:t>
            </a:r>
            <a:r>
              <a:rPr lang="ru-RU" sz="2400" dirty="0"/>
              <a:t>.</a:t>
            </a:r>
          </a:p>
          <a:p>
            <a:pPr algn="just">
              <a:buFont typeface="Arial" pitchFamily="34" charset="0"/>
              <a:buChar char="•"/>
            </a:pPr>
            <a:endParaRPr lang="ru-RU" sz="2400" dirty="0"/>
          </a:p>
          <a:p>
            <a:pPr algn="just">
              <a:buFont typeface="Arial" pitchFamily="34" charset="0"/>
              <a:buChar char="•"/>
            </a:pPr>
            <a:r>
              <a:rPr lang="ru-RU" sz="2400" dirty="0"/>
              <a:t> «Оценщик в течение каждых трех календарных лет начиная с года, следующего за годом получения квалификационного аттестата, обязан подтверждать квалификацию путем сдачи квалификационного экзамена»</a:t>
            </a:r>
            <a:endParaRPr lang="ru-RU" sz="2400" b="1" dirty="0"/>
          </a:p>
          <a:p>
            <a:pPr algn="just"/>
            <a:r>
              <a:rPr lang="ru-RU" sz="2400" b="1" dirty="0">
                <a:solidFill>
                  <a:srgbClr val="FF0000"/>
                </a:solidFill>
              </a:rPr>
              <a:t>заменить на:</a:t>
            </a:r>
          </a:p>
          <a:p>
            <a:pPr algn="just"/>
            <a:r>
              <a:rPr lang="ru-RU" sz="2400" b="1" dirty="0"/>
              <a:t>Оценщик обязан не реже одного раза в три года, начиная с даты выдачи квалификационного аттестата, проходить обучение по программам повышения квалификации, требования к которым утверждаются Национальным Советом по оценочной деятельности (</a:t>
            </a:r>
            <a:r>
              <a:rPr lang="ru-RU" sz="2400" b="1" dirty="0">
                <a:solidFill>
                  <a:srgbClr val="FF0000"/>
                </a:solidFill>
              </a:rPr>
              <a:t>или</a:t>
            </a:r>
            <a:r>
              <a:rPr lang="ru-RU" sz="2400" b="1" dirty="0"/>
              <a:t> Советом по оценочной деятельности при Минэкономразвития РФ - </a:t>
            </a:r>
            <a:r>
              <a:rPr lang="ru-RU" sz="2400" b="1" dirty="0">
                <a:solidFill>
                  <a:srgbClr val="FF0000"/>
                </a:solidFill>
              </a:rPr>
              <a:t>???</a:t>
            </a:r>
            <a:r>
              <a:rPr lang="ru-RU" sz="2400" b="1" dirty="0"/>
              <a:t>).</a:t>
            </a:r>
          </a:p>
          <a:p>
            <a:pPr algn="just"/>
            <a:endParaRPr lang="ru-RU" sz="2400" dirty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966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32656"/>
            <a:ext cx="88569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ПЕРСПЕКТИВНЫЕ ВОПРОСЫ:</a:t>
            </a:r>
          </a:p>
          <a:p>
            <a:pPr algn="ctr"/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marL="514350" indent="-514350" algn="just"/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marL="514350" indent="-514350" algn="just"/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marL="514350" indent="-514350" algn="ctr"/>
            <a:b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95536" y="1124744"/>
            <a:ext cx="8352928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 организации и проведении квалификационного экзамена оценщиков в соответствии с требованиями 172-ФЗ от 02.06.2016.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Законопроект С.М. </a:t>
            </a:r>
            <a:r>
              <a:rPr kumimoji="0" 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Катасонова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«О внесении изменений в часть вторую Налогового Кодекса Российской Федерации» об освобождении различных категорий граждан от уплаты налога на землю.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Обсуждение законодательных инициатив:</a:t>
            </a:r>
            <a:endParaRPr kumimoji="0" lang="ru-RU" sz="14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Законопроект группы депутатов об оценке кадастровой стоимости участка, который используется для предпринимательской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деятельности, с точки зрения его экономически обоснованного уровня рентабельности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Законопроект №958838-6 «О внесении изменений в статью 389 части второй Налогового кодекса Российской Федерации» (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 исключении из числа объектов налогообложения земельных участков до 800 кв.м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.);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Законопроект депутата  ГД РФ  Р.В. </a:t>
            </a:r>
            <a:r>
              <a:rPr kumimoji="0" 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Кармазиной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 отмене института оспаривания кадастровой стоимости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объектов недвижимости на основе установления их рыночной стоимости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Заключение Рабочей группы по законодательной инициативе депутата ГД РФ Р.М. </a:t>
            </a:r>
            <a:r>
              <a:rPr kumimoji="0" 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Марданшина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 внесении изменений в 44-ФЗ от 05 апреля 2013 г. "О контрактной системе в сфере закупок товаров, работ, услуг для обеспечения государственных и муниципальных нужд".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 вопросу о готовности ГБУ к проведению ГКО. Проблемы и предложения по их решению.</a:t>
            </a:r>
            <a:r>
              <a:rPr kumimoji="0" lang="ru-RU" sz="1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МУ по проведению ГКО.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32656"/>
            <a:ext cx="885698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ПРЕДЫСТОРИЯ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РАБОЧАЯ ГРУППА </a:t>
            </a:r>
          </a:p>
          <a:p>
            <a:pPr algn="ctr"/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при </a:t>
            </a:r>
            <a:r>
              <a:rPr lang="ru-RU" sz="3200" b="1" dirty="0" err="1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Гос</a:t>
            </a: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 Думе</a:t>
            </a:r>
          </a:p>
          <a:p>
            <a:pPr algn="ctr"/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предыдущего созыва</a:t>
            </a:r>
          </a:p>
          <a:p>
            <a:pPr algn="ctr"/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(председатель РГ – Грачев И.Д.)</a:t>
            </a:r>
            <a:b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3547" y="260648"/>
            <a:ext cx="8496944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СПАСИБО ЗА ВНИМАНИЕ !</a:t>
            </a:r>
          </a:p>
          <a:p>
            <a:pPr algn="ctr"/>
            <a:endParaRPr lang="ru-RU" sz="24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24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КОНТАКТЫ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: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sz="2400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Кулаков Кирилл Юрьевич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</a:t>
            </a:r>
            <a:br>
              <a:rPr lang="ru-RU" sz="2400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Член Совета Ассоциации «СРОО «Экспертный совет»,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Член Совета по оценочной деятельности при Минэкономразвития РФ,</a:t>
            </a: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профессор МГСУ, д.э.н.,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FRICS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,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REV</a:t>
            </a:r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br>
              <a:rPr lang="ru-RU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en-US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Моб. тел.: 8-916-688-06-25</a:t>
            </a:r>
          </a:p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Е-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mail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: </a:t>
            </a:r>
            <a:r>
              <a:rPr lang="en-US" sz="20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kkulakov@bk.ru</a:t>
            </a:r>
          </a:p>
          <a:p>
            <a:endParaRPr lang="ru-RU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Об ассоциации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9999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4300" b="0" i="0" u="none" strike="noStrike" cap="none" normalizeH="0" baseline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900" b="0" i="0" u="none" strike="noStrike" cap="none" normalizeH="0" baseline="0">
                <a:ln>
                  <a:noFill/>
                </a:ln>
                <a:solidFill>
                  <a:srgbClr val="666666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                    Саморегулируемая организация Региональная ассоциация оценщиков создана в результате многочисленных инициатив коллег из различных регионов России. СРО РАО  - это объединение людей, заинтересованных в развитии оценочной деятельности в России, повышении качества </a:t>
            </a:r>
          </a:p>
        </p:txBody>
      </p:sp>
    </p:spTree>
    <p:extLst>
      <p:ext uri="{BB962C8B-B14F-4D97-AF65-F5344CB8AC3E}">
        <p14:creationId xmlns:p14="http://schemas.microsoft.com/office/powerpoint/2010/main" val="2554727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32656"/>
            <a:ext cx="885698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ОСНОВНЫЕ РЕЗУЛЬТАТЫ: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marL="514350" indent="-514350" algn="just"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Альтернативный законопроект                        «О государственной кадастровой оценке в РФ»</a:t>
            </a:r>
          </a:p>
          <a:p>
            <a:pPr marL="514350" indent="-514350" algn="just">
              <a:buAutoNum type="arabicPeriod"/>
            </a:pPr>
            <a:r>
              <a:rPr lang="ru-RU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В текст 237-ФЗ внесены поправки и дополнения относительно процедуры оспаривания КС и состава Комиссий </a:t>
            </a:r>
            <a:b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</a:br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7016" y="908720"/>
            <a:ext cx="885698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НОВАЯ РГ </a:t>
            </a:r>
          </a:p>
          <a:p>
            <a:pPr algn="ctr"/>
            <a:r>
              <a:rPr lang="ru-RU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в </a:t>
            </a:r>
            <a:r>
              <a:rPr lang="ru-RU" sz="3600" b="1" u="sng" dirty="0" err="1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Гос</a:t>
            </a:r>
            <a:r>
              <a:rPr lang="ru-RU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. Думе </a:t>
            </a:r>
            <a:r>
              <a:rPr lang="en-US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VII </a:t>
            </a:r>
            <a:r>
              <a:rPr lang="ru-RU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созыва</a:t>
            </a:r>
          </a:p>
          <a:p>
            <a:pPr algn="ctr"/>
            <a:endParaRPr lang="ru-RU" sz="3600" b="1" u="sng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«Совершенствование законодательства в сфере кадастровой оценки, имущественных налогов и оценочной деятельности»</a:t>
            </a:r>
          </a:p>
          <a:p>
            <a:pPr algn="ctr"/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1484784"/>
          <a:ext cx="7776864" cy="4849514"/>
        </p:xfrm>
        <a:graphic>
          <a:graphicData uri="http://schemas.openxmlformats.org/drawingml/2006/table">
            <a:tbl>
              <a:tblPr/>
              <a:tblGrid>
                <a:gridCol w="450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2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0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38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70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ФИО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Комитет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Партия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51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Жигарев 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Сергей 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Александрович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Председатель Рабочей группы,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председатель Комитета ГД по экономической политике, промышленности, инновационному развитию и предпринимательству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ЛДПР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1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Катасонов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Сергей Михайлович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Заместитель председателя 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Рабочей группы,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первый заместитель председателя комитета ГД по бюджету и налогам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ЛДПР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821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Сазонов 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Дмитрий  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Валерьевич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Заместитель председателя 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Рабочей группы,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заместитель председателя Комитета ГД по экономической политике, промышленности, инновационному развитию и предпринимательству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ЕР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476672"/>
            <a:ext cx="5928617" cy="6480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РГ</a:t>
            </a: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476672"/>
            <a:ext cx="5928617" cy="6480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РГ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899593" y="1052737"/>
          <a:ext cx="7056784" cy="5486918"/>
        </p:xfrm>
        <a:graphic>
          <a:graphicData uri="http://schemas.openxmlformats.org/drawingml/2006/table">
            <a:tbl>
              <a:tblPr/>
              <a:tblGrid>
                <a:gridCol w="408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5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3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4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75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Сидякин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Александр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Геннадьевич</a:t>
                      </a: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Первый заместитель председателя Комитета ГД по жилищной политике и жилищно-коммунальному хозяйству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ЕР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7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Афонский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Владимир Игоревич</a:t>
                      </a: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Член Комитета ГД по транспорту и строительству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94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Арефьев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Николай  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Васильевич</a:t>
                      </a: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Первый заместитель председателя Комитета ГД по экономической политике, промышленности, инновационному развитию и предпринимательству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КПРФ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94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Гартунг 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Валерий  Карлович</a:t>
                      </a: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Первый заместитель председателя Комитета ГД по экономической политике, промышленности, инновационному развитию и предпринимательству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75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Бурнашов</a:t>
                      </a: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Алексей 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Леонидович</a:t>
                      </a: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Член Комитета ГД по экономической политике, промышленности, инновационному развитию и предпринимательству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75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Сысоев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Владимир  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Владимирович</a:t>
                      </a: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Первый заместитель председателя Комитета ГД по природным ресурсам, собственности и земельным отношениям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ЛДПР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56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Блоцкий</a:t>
                      </a: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Владимир 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Николаевич</a:t>
                      </a: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Член Комитета ГД по природным ресурсам, собственности и земельным отношениям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КПРФ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75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7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Савельев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Дмитрий  Иванович</a:t>
                      </a: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Первый заместитель председателя Комитета ГД по безопасности и противодействию коррупции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ЛДПР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461" marR="394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476672"/>
            <a:ext cx="5928617" cy="6480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 РГ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55576" y="1556792"/>
          <a:ext cx="7920881" cy="3785203"/>
        </p:xfrm>
        <a:graphic>
          <a:graphicData uri="http://schemas.openxmlformats.org/drawingml/2006/table">
            <a:tbl>
              <a:tblPr/>
              <a:tblGrid>
                <a:gridCol w="458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8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037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3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Филиппова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Ирина Михайловна 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заместитель директора Департамента финансово-банковской деятельности и инвестиционного развития Минэкономразвития России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3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Кастаньо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Оксана Алексеевна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Заместитель начальника Управления налогообложения имущества Федеральной налоговой службы  России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3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Ощепков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Илья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Евгеньевич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Заместитель начальника департамента контроля в финансово-бюджетной сфере Контрольного управления Президента Российской Федерации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3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Самойлова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Надежда Сергеевна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Заместитель Руководителя 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Росреестра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3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Радченко 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Ирина Станиславовна</a:t>
                      </a:r>
                      <a:endParaRPr lang="ru-RU" sz="16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0430" algn="l"/>
                          <a:tab pos="5671185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Президент Международного Клуба «ИНТЕГРАЦИЯ», Вице-президент Международной академии ипотеки и недвижимости (МАИН)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3528" y="2348881"/>
            <a:ext cx="86409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accent6"/>
                </a:solidFill>
              </a:rPr>
              <a:t>7</a:t>
            </a:r>
            <a:r>
              <a:rPr lang="ru-RU" sz="3600" dirty="0"/>
              <a:t> СРОО:</a:t>
            </a:r>
          </a:p>
          <a:p>
            <a:pPr algn="ctr"/>
            <a:r>
              <a:rPr lang="ru-RU" sz="3600" dirty="0"/>
              <a:t>РОО, ЭС, СМАО, АРМО, РАО, ФСО, ЮСО</a:t>
            </a:r>
          </a:p>
          <a:p>
            <a:pPr algn="ctr"/>
            <a:endParaRPr lang="ru-RU" sz="3600" dirty="0"/>
          </a:p>
          <a:p>
            <a:pPr algn="ctr"/>
            <a:r>
              <a:rPr lang="ru-RU" sz="3600" dirty="0"/>
              <a:t>Данные СРОО объединяют </a:t>
            </a:r>
          </a:p>
          <a:p>
            <a:pPr algn="ctr"/>
            <a:r>
              <a:rPr lang="ru-RU" sz="3600" dirty="0"/>
              <a:t>более </a:t>
            </a:r>
            <a:r>
              <a:rPr lang="ru-RU" sz="3600" b="1" dirty="0">
                <a:solidFill>
                  <a:schemeClr val="accent6"/>
                </a:solidFill>
              </a:rPr>
              <a:t>65%</a:t>
            </a:r>
            <a:r>
              <a:rPr lang="ru-RU" sz="3600" dirty="0"/>
              <a:t> всех оценщиков РФ</a:t>
            </a:r>
          </a:p>
          <a:p>
            <a:pPr algn="ctr"/>
            <a:endParaRPr lang="ru-RU" sz="3600" dirty="0"/>
          </a:p>
          <a:p>
            <a:pPr algn="ctr"/>
            <a:r>
              <a:rPr lang="ru-RU" sz="3600" b="1" dirty="0">
                <a:solidFill>
                  <a:schemeClr val="accent6"/>
                </a:solidFill>
              </a:rPr>
              <a:t>19</a:t>
            </a:r>
            <a:r>
              <a:rPr lang="ru-RU" sz="3600" dirty="0"/>
              <a:t> регионов РФ</a:t>
            </a:r>
          </a:p>
          <a:p>
            <a:endParaRPr lang="ru-RU" sz="3600" dirty="0"/>
          </a:p>
        </p:txBody>
      </p:sp>
      <p:sp>
        <p:nvSpPr>
          <p:cNvPr id="31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476672"/>
            <a:ext cx="5928617" cy="64807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1052736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6"/>
                </a:solidFill>
              </a:rPr>
              <a:t>ПРЕДСТАВИТЕЛИ ЭКСПЕРТНОГО И ОЦЕНОЧНОГО СООБЩЕСТВА </a:t>
            </a:r>
          </a:p>
        </p:txBody>
      </p:sp>
    </p:spTree>
    <p:extLst>
      <p:ext uri="{BB962C8B-B14F-4D97-AF65-F5344CB8AC3E}">
        <p14:creationId xmlns:p14="http://schemas.microsoft.com/office/powerpoint/2010/main" val="61966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>
          <a:xfrm>
            <a:off x="467544" y="3429000"/>
            <a:ext cx="8435281" cy="792088"/>
          </a:xfrm>
        </p:spPr>
        <p:txBody>
          <a:bodyPr/>
          <a:lstStyle/>
          <a:p>
            <a:pPr algn="r"/>
            <a:r>
              <a:rPr lang="en-US" dirty="0"/>
              <a:t>                                                                                                                                                      </a:t>
            </a:r>
            <a:endParaRPr lang="ru-RU" dirty="0"/>
          </a:p>
          <a:p>
            <a:pPr algn="r"/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32656"/>
            <a:ext cx="8856984" cy="6971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9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ru-RU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ОСНОВНЫЕ ЗАДАЧИ </a:t>
            </a:r>
          </a:p>
          <a:p>
            <a:pPr algn="ctr"/>
            <a:r>
              <a:rPr lang="ru-RU" sz="3600" b="1" u="sng" dirty="0">
                <a:solidFill>
                  <a:schemeClr val="bg2">
                    <a:lumMod val="10000"/>
                  </a:schemeClr>
                </a:solidFill>
                <a:latin typeface="Arial" charset="0"/>
                <a:cs typeface="Arial" charset="0"/>
              </a:rPr>
              <a:t>(ПЛАН РАБОТЫ):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ru-RU" sz="1400" b="1" dirty="0"/>
          </a:p>
          <a:p>
            <a:endParaRPr lang="ru-RU" sz="1400" b="1" dirty="0"/>
          </a:p>
          <a:p>
            <a:r>
              <a:rPr lang="ru-RU" b="1" u="sng" dirty="0"/>
              <a:t>Квалификационный экзамен оценщиков</a:t>
            </a:r>
          </a:p>
          <a:p>
            <a:pPr lvl="0"/>
            <a:r>
              <a:rPr lang="ru-RU" sz="1400" dirty="0"/>
              <a:t>- необходимо перенести срок сдачи экзамена;</a:t>
            </a:r>
          </a:p>
          <a:p>
            <a:pPr lvl="0">
              <a:buFontTx/>
              <a:buChar char="-"/>
            </a:pPr>
            <a:r>
              <a:rPr lang="ru-RU" sz="1400" dirty="0"/>
              <a:t>перечень вопросов должен быть открыт; </a:t>
            </a:r>
          </a:p>
          <a:p>
            <a:pPr lvl="0">
              <a:buFontTx/>
              <a:buChar char="-"/>
            </a:pPr>
            <a:r>
              <a:rPr lang="ru-RU" sz="1400" dirty="0"/>
              <a:t>срок пересдачи должен быть сокращен с 90 дней до 30 дней</a:t>
            </a:r>
          </a:p>
          <a:p>
            <a:pPr lvl="0"/>
            <a:r>
              <a:rPr lang="ru-RU" sz="1400" dirty="0"/>
              <a:t>-экзамен на «вход в профессию» должен быть однократным </a:t>
            </a:r>
          </a:p>
          <a:p>
            <a:endParaRPr lang="ru-RU" sz="1400" b="1" dirty="0"/>
          </a:p>
          <a:p>
            <a:r>
              <a:rPr lang="ru-RU" b="1" u="sng" dirty="0"/>
              <a:t>Качество оценочных работ</a:t>
            </a:r>
            <a:endParaRPr lang="ru-RU" u="sng" dirty="0"/>
          </a:p>
          <a:p>
            <a:r>
              <a:rPr lang="ru-RU" sz="1400" dirty="0"/>
              <a:t>Предложения по минимизации демпинга:</a:t>
            </a:r>
          </a:p>
          <a:p>
            <a:pPr lvl="0"/>
            <a:r>
              <a:rPr lang="ru-RU" sz="1400" dirty="0"/>
              <a:t>-поправки в 44-ФЗ – оценочная деятельность только через конкурсы, снижение по цене – 20%, критерий квалификация/качество – 80%; </a:t>
            </a:r>
          </a:p>
          <a:p>
            <a:pPr lvl="0"/>
            <a:r>
              <a:rPr lang="ru-RU" sz="1400" dirty="0"/>
              <a:t>-руководитель оценочной компании должен быть членом СРОО;</a:t>
            </a:r>
          </a:p>
          <a:p>
            <a:pPr lvl="0"/>
            <a:r>
              <a:rPr lang="ru-RU" sz="1400" dirty="0"/>
              <a:t>-в штате оценочной компании должно быть не менее двух оценщиков для которых это место работы является основным.</a:t>
            </a:r>
          </a:p>
          <a:p>
            <a:endParaRPr lang="ru-RU" b="1" u="sng" dirty="0"/>
          </a:p>
          <a:p>
            <a:r>
              <a:rPr lang="ru-RU" b="1" u="sng" dirty="0"/>
              <a:t>Экспертиза – контроль качества</a:t>
            </a:r>
          </a:p>
          <a:p>
            <a:pPr lvl="0"/>
            <a:r>
              <a:rPr lang="ru-RU" sz="1400" dirty="0"/>
              <a:t>- должна быть функция СРОО;</a:t>
            </a:r>
          </a:p>
          <a:p>
            <a:pPr lvl="0">
              <a:buFontTx/>
              <a:buChar char="-"/>
            </a:pPr>
            <a:r>
              <a:rPr lang="ru-RU" sz="1400" dirty="0"/>
              <a:t>должна быть обязательной при оценке государственной и муниципальной собственности.</a:t>
            </a:r>
          </a:p>
          <a:p>
            <a:pPr>
              <a:buFontTx/>
              <a:buChar char="-"/>
            </a:pPr>
            <a:r>
              <a:rPr lang="ru-RU" sz="1400" dirty="0"/>
              <a:t>должна быть обязательной при оспаривании КС при расхождении с РС более, чем на 30%</a:t>
            </a:r>
          </a:p>
          <a:p>
            <a:pPr lvl="0">
              <a:buFontTx/>
              <a:buChar char="-"/>
            </a:pPr>
            <a:endParaRPr lang="ru-RU" sz="1400" dirty="0"/>
          </a:p>
          <a:p>
            <a:endParaRPr lang="ru-RU" sz="1400" dirty="0"/>
          </a:p>
          <a:p>
            <a:pPr algn="ctr"/>
            <a:endParaRPr lang="ru-RU" sz="10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  <a:p>
            <a:endParaRPr lang="ru-RU" sz="3200" b="1" dirty="0">
              <a:solidFill>
                <a:schemeClr val="bg2">
                  <a:lumMod val="10000"/>
                </a:scheme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74132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2332</TotalTime>
  <Words>1149</Words>
  <Application>Microsoft Office PowerPoint</Application>
  <PresentationFormat>Экран (4:3)</PresentationFormat>
  <Paragraphs>304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Кулаков Кирилл Юрьевич</dc:title>
  <dc:creator>Зоя Царицына</dc:creator>
  <cp:lastModifiedBy>Арина Потоцкая</cp:lastModifiedBy>
  <cp:revision>283</cp:revision>
  <cp:lastPrinted>2015-10-08T02:08:41Z</cp:lastPrinted>
  <dcterms:created xsi:type="dcterms:W3CDTF">2013-11-11T07:07:54Z</dcterms:created>
  <dcterms:modified xsi:type="dcterms:W3CDTF">2017-12-13T09:49:06Z</dcterms:modified>
</cp:coreProperties>
</file>