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256" r:id="rId2"/>
    <p:sldId id="365" r:id="rId3"/>
    <p:sldId id="370" r:id="rId4"/>
    <p:sldId id="371" r:id="rId5"/>
    <p:sldId id="405" r:id="rId6"/>
    <p:sldId id="412" r:id="rId7"/>
    <p:sldId id="409" r:id="rId8"/>
    <p:sldId id="407" r:id="rId9"/>
    <p:sldId id="373" r:id="rId10"/>
    <p:sldId id="374" r:id="rId11"/>
    <p:sldId id="375" r:id="rId12"/>
    <p:sldId id="376" r:id="rId13"/>
    <p:sldId id="377" r:id="rId14"/>
    <p:sldId id="378" r:id="rId15"/>
    <p:sldId id="379" r:id="rId16"/>
    <p:sldId id="380" r:id="rId17"/>
    <p:sldId id="381" r:id="rId18"/>
    <p:sldId id="382" r:id="rId19"/>
    <p:sldId id="415" r:id="rId20"/>
    <p:sldId id="384" r:id="rId21"/>
    <p:sldId id="385" r:id="rId22"/>
    <p:sldId id="386" r:id="rId23"/>
    <p:sldId id="417" r:id="rId24"/>
    <p:sldId id="387" r:id="rId25"/>
    <p:sldId id="388" r:id="rId26"/>
    <p:sldId id="389" r:id="rId27"/>
    <p:sldId id="390" r:id="rId28"/>
    <p:sldId id="392" r:id="rId29"/>
    <p:sldId id="395" r:id="rId30"/>
    <p:sldId id="418" r:id="rId31"/>
    <p:sldId id="396" r:id="rId32"/>
    <p:sldId id="397" r:id="rId33"/>
    <p:sldId id="402" r:id="rId34"/>
    <p:sldId id="413" r:id="rId35"/>
    <p:sldId id="416" r:id="rId36"/>
    <p:sldId id="398" r:id="rId37"/>
    <p:sldId id="399" r:id="rId38"/>
    <p:sldId id="400" r:id="rId39"/>
    <p:sldId id="414" r:id="rId40"/>
    <p:sldId id="404" r:id="rId41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Экспертный Совет НП СРОО" initials="ЭСНС" lastIdx="2" clrIdx="0">
    <p:extLst>
      <p:ext uri="{19B8F6BF-5375-455C-9EA6-DF929625EA0E}">
        <p15:presenceInfo xmlns:p15="http://schemas.microsoft.com/office/powerpoint/2012/main" userId="7dfb73436d9b0f6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101" autoAdjust="0"/>
  </p:normalViewPr>
  <p:slideViewPr>
    <p:cSldViewPr>
      <p:cViewPr varScale="1">
        <p:scale>
          <a:sx n="109" d="100"/>
          <a:sy n="109" d="100"/>
        </p:scale>
        <p:origin x="167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AA41F3-AC4B-4972-AFA2-3EF4DD88E9E8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F91E-7361-444C-B823-9E41B1202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2332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4A4017-A235-449E-A375-A248D0C1ADF9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5629"/>
            <a:ext cx="5438775" cy="44679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6DFD84-94BC-4CF3-AE32-9B1354E14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098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18436" name="Верхний колонтитул 4"/>
          <p:cNvSpPr>
            <a:spLocks noGrp="1"/>
          </p:cNvSpPr>
          <p:nvPr>
            <p:ph type="hdr" sz="quarter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87124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18436" name="Верхний колонтитул 4"/>
          <p:cNvSpPr>
            <a:spLocks noGrp="1"/>
          </p:cNvSpPr>
          <p:nvPr>
            <p:ph type="hdr" sz="quarter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11039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4EA08-922C-48E4-9DAA-A47FCF6C6A61}" type="datetime1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226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C26D9-BD37-431A-9817-0B4C1BF26CB2}" type="datetime1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388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CBC24-C307-4C06-BC76-1B1B6D8828C9}" type="datetime1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3793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200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body" idx="1"/>
          </p:nvPr>
        </p:nvSpPr>
        <p:spPr>
          <a:xfrm>
            <a:off x="457200" y="1600202"/>
            <a:ext cx="8229600" cy="4967599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Shape 7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50F666-2C26-4CB4-8283-04865EC875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494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7A6DA-F297-4973-AACE-9968CC23BE9A}" type="datetime1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580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58101-200B-44C7-BE6A-46655B474DC6}" type="datetime1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036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9188C-2AD0-413A-8BD1-625509F2FC9B}" type="datetime1">
              <a:rPr lang="ru-RU" smtClean="0"/>
              <a:t>13.12.2017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309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672A-3BAB-4877-BC0B-6753F0860C6E}" type="datetime1">
              <a:rPr lang="ru-RU" smtClean="0"/>
              <a:t>13.12.2017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646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D3E5E-8696-46B9-B9FE-C58DAE77E520}" type="datetime1">
              <a:rPr lang="ru-RU" smtClean="0"/>
              <a:t>13.12.2017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616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3BD58-14A2-4FC8-AF01-DF505859C505}" type="datetime1">
              <a:rPr lang="ru-RU" smtClean="0"/>
              <a:t>13.12.2017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862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28FA2-1FBA-466B-8BE5-902FE8372E31}" type="datetime1">
              <a:rPr lang="ru-RU" smtClean="0"/>
              <a:t>13.12.2017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672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DDA50-1487-44CE-8DCB-FA80AA9440AE}" type="datetime1">
              <a:rPr lang="ru-RU" smtClean="0"/>
              <a:t>13.12.2017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826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44FD3-6444-43AB-97E7-947C85F83A51}" type="datetime1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1F9E7C-A18F-43DD-9BA5-13E1C2F5D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941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13" Type="http://schemas.openxmlformats.org/officeDocument/2006/relationships/image" Target="../media/image60.jpeg"/><Relationship Id="rId18" Type="http://schemas.openxmlformats.org/officeDocument/2006/relationships/image" Target="../media/image65.jpeg"/><Relationship Id="rId3" Type="http://schemas.openxmlformats.org/officeDocument/2006/relationships/image" Target="../media/image6.png"/><Relationship Id="rId7" Type="http://schemas.openxmlformats.org/officeDocument/2006/relationships/image" Target="../media/image54.jpeg"/><Relationship Id="rId12" Type="http://schemas.openxmlformats.org/officeDocument/2006/relationships/image" Target="../media/image59.jpeg"/><Relationship Id="rId17" Type="http://schemas.openxmlformats.org/officeDocument/2006/relationships/image" Target="../media/image64.jpeg"/><Relationship Id="rId2" Type="http://schemas.openxmlformats.org/officeDocument/2006/relationships/image" Target="../media/image5.png"/><Relationship Id="rId16" Type="http://schemas.openxmlformats.org/officeDocument/2006/relationships/image" Target="../media/image6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3.png"/><Relationship Id="rId11" Type="http://schemas.openxmlformats.org/officeDocument/2006/relationships/image" Target="../media/image58.jpeg"/><Relationship Id="rId5" Type="http://schemas.openxmlformats.org/officeDocument/2006/relationships/image" Target="../media/image52.jpeg"/><Relationship Id="rId15" Type="http://schemas.openxmlformats.org/officeDocument/2006/relationships/image" Target="../media/image62.jpeg"/><Relationship Id="rId10" Type="http://schemas.openxmlformats.org/officeDocument/2006/relationships/image" Target="../media/image57.png"/><Relationship Id="rId19" Type="http://schemas.openxmlformats.org/officeDocument/2006/relationships/image" Target="../media/image66.jpeg"/><Relationship Id="rId4" Type="http://schemas.openxmlformats.org/officeDocument/2006/relationships/image" Target="../media/image51.jpeg"/><Relationship Id="rId9" Type="http://schemas.openxmlformats.org/officeDocument/2006/relationships/image" Target="../media/image56.jpeg"/><Relationship Id="rId14" Type="http://schemas.openxmlformats.org/officeDocument/2006/relationships/image" Target="../media/image6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7.jpeg"/><Relationship Id="rId4" Type="http://schemas.openxmlformats.org/officeDocument/2006/relationships/hyperlink" Target="mailto:kalinkina@expertsovet.com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852936"/>
            <a:ext cx="9144000" cy="1440160"/>
          </a:xfrm>
        </p:spPr>
        <p:txBody>
          <a:bodyPr>
            <a:noAutofit/>
          </a:bodyPr>
          <a:lstStyle/>
          <a:p>
            <a:r>
              <a:rPr lang="ru-RU" sz="5400" b="1" dirty="0">
                <a:solidFill>
                  <a:srgbClr val="FF0000"/>
                </a:solidFill>
              </a:rPr>
              <a:t>Образовательная деятельность Ассоциации «СРОО «ЭС»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7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577D9706-0EDD-41AD-ACDE-574D25636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95"/>
            <a:ext cx="3028950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EBA5B82-EF82-4396-9DE9-579B43AE1D4C}"/>
              </a:ext>
            </a:extLst>
          </p:cNvPr>
          <p:cNvSpPr/>
          <p:nvPr/>
        </p:nvSpPr>
        <p:spPr>
          <a:xfrm>
            <a:off x="3563888" y="128826"/>
            <a:ext cx="5580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</a:rPr>
              <a:t>Ассоциация «Саморегулируемая организация оценщиков «Экспертный совет»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F08B776C-AEC9-4B32-A7D2-B68F2E3D33B5}"/>
              </a:ext>
            </a:extLst>
          </p:cNvPr>
          <p:cNvCxnSpPr/>
          <p:nvPr/>
        </p:nvCxnSpPr>
        <p:spPr>
          <a:xfrm flipV="1">
            <a:off x="0" y="980728"/>
            <a:ext cx="9144000" cy="0"/>
          </a:xfrm>
          <a:prstGeom prst="line">
            <a:avLst/>
          </a:prstGeom>
          <a:ln w="15875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79C2FD8-6BF1-40A1-B6F7-FDBCDE1F03A3}"/>
              </a:ext>
            </a:extLst>
          </p:cNvPr>
          <p:cNvSpPr/>
          <p:nvPr/>
        </p:nvSpPr>
        <p:spPr>
          <a:xfrm>
            <a:off x="6182" y="980728"/>
            <a:ext cx="91378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Общее собрание членов Ассоциации 08.12.2017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6531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48164"/>
            <a:ext cx="7236296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solidFill>
                  <a:srgbClr val="FF0000"/>
                </a:solidFill>
              </a:rPr>
              <a:t>Целевая аудитория</a:t>
            </a: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2305903"/>
            <a:ext cx="892899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0000" indent="-457200" algn="just">
              <a:spcBef>
                <a:spcPts val="1800"/>
              </a:spcBef>
              <a:buFont typeface="Wingdings" pitchFamily="2" charset="2"/>
              <a:buChar char="Ø"/>
            </a:pPr>
            <a:r>
              <a:rPr lang="ru-RU" sz="28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эксперты саморегулируемых организаций оценщиков;</a:t>
            </a:r>
          </a:p>
          <a:p>
            <a:pPr marL="540000" indent="-457200" algn="just">
              <a:spcBef>
                <a:spcPts val="1800"/>
              </a:spcBef>
              <a:buFont typeface="Wingdings" pitchFamily="2" charset="2"/>
              <a:buChar char="Ø"/>
            </a:pPr>
            <a:r>
              <a:rPr lang="ru-RU" sz="28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сотрудники государственных и муниципальных органов власти, крупных предприятий, банков и др., осуществляющих проверку отчетов об оценке;</a:t>
            </a:r>
          </a:p>
          <a:p>
            <a:pPr marL="540000" indent="-457200" algn="just">
              <a:spcBef>
                <a:spcPts val="1800"/>
              </a:spcBef>
              <a:buFont typeface="Wingdings" pitchFamily="2" charset="2"/>
              <a:buChar char="Ø"/>
            </a:pPr>
            <a:r>
              <a:rPr lang="ru-RU" sz="28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преподаватели по оценочным дисциплинам</a:t>
            </a:r>
          </a:p>
        </p:txBody>
      </p:sp>
    </p:spTree>
    <p:extLst>
      <p:ext uri="{BB962C8B-B14F-4D97-AF65-F5344CB8AC3E}">
        <p14:creationId xmlns:p14="http://schemas.microsoft.com/office/powerpoint/2010/main" val="38418546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4077072"/>
            <a:ext cx="9036496" cy="27809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ea typeface="+mn-ea"/>
                <a:cs typeface="Times New Roman" pitchFamily="18" charset="0"/>
                <a:sym typeface="Symbol"/>
              </a:rPr>
              <a:t>Завершили обучение 3 группы</a:t>
            </a:r>
          </a:p>
          <a:p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ea typeface="+mn-ea"/>
                <a:cs typeface="Times New Roman" pitchFamily="18" charset="0"/>
                <a:sym typeface="Symbol"/>
              </a:rPr>
              <a:t>Обучаются 3 группы</a:t>
            </a:r>
          </a:p>
          <a:p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ea typeface="+mn-ea"/>
                <a:cs typeface="Times New Roman" pitchFamily="18" charset="0"/>
                <a:sym typeface="Symbol"/>
              </a:rPr>
              <a:t>Общее число слушателей - 105 </a:t>
            </a: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11</a:t>
            </a:fld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720" y="1052736"/>
            <a:ext cx="4849776" cy="3212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9" y="44624"/>
            <a:ext cx="4966069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2728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44624"/>
            <a:ext cx="8837108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FF0000"/>
                </a:solidFill>
              </a:rPr>
              <a:t>Профессиональные </a:t>
            </a:r>
            <a:r>
              <a:rPr lang="ru-RU" sz="4000" b="1" dirty="0">
                <a:solidFill>
                  <a:srgbClr val="FF0000"/>
                </a:solidFill>
                <a:latin typeface="Calibri" pitchFamily="34" charset="0"/>
                <a:ea typeface="+mn-ea"/>
                <a:cs typeface="Times New Roman" pitchFamily="18" charset="0"/>
              </a:rPr>
              <a:t>дисциплины</a:t>
            </a: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47001" y="917659"/>
            <a:ext cx="3805191" cy="88563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Экспертиза отчетов об оценке объектов недвижимости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22382" y="1988270"/>
            <a:ext cx="3806118" cy="9145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Экспертиза отчетов об оценке машин и оборудования, автотранспортных средств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99479" y="3053563"/>
            <a:ext cx="3829021" cy="80748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Экспертиза отчетов об оценке инвестиционных проектов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341127" y="4895501"/>
            <a:ext cx="4430951" cy="8573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Экономические экспертизы в судопроизводстве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08332" y="4011775"/>
            <a:ext cx="3825604" cy="749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Экспертиза отчетов об оценке пакетов акций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4325765" y="5895690"/>
            <a:ext cx="4446313" cy="90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Уголовное право и уголовный процесс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</a:rPr>
              <a:t>Гражданское право и гражданский процесс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333842" y="4895502"/>
            <a:ext cx="3805191" cy="90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Экспертиза отчетов об оценке кредитно-финансовых организаций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4325765" y="2009241"/>
            <a:ext cx="4446313" cy="89281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Безопасность оценщика и эксперта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352764" y="4011774"/>
            <a:ext cx="4419314" cy="76383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Судебная экспертиза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341127" y="3053563"/>
            <a:ext cx="4419314" cy="8300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Участие специалиста в процессуальных действиях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335620" y="5897017"/>
            <a:ext cx="3805191" cy="90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Экспертиза отчетов об оценке нематериальных активов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4325765" y="917659"/>
            <a:ext cx="4419314" cy="9112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Участие специалиста в процессуальных действиях</a:t>
            </a:r>
          </a:p>
        </p:txBody>
      </p:sp>
    </p:spTree>
    <p:extLst>
      <p:ext uri="{BB962C8B-B14F-4D97-AF65-F5344CB8AC3E}">
        <p14:creationId xmlns:p14="http://schemas.microsoft.com/office/powerpoint/2010/main" val="35722487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44624"/>
            <a:ext cx="8892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FF0000"/>
                </a:solidFill>
              </a:rPr>
              <a:t>Форма занятий</a:t>
            </a: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3771" y="764704"/>
            <a:ext cx="8708454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Дистанционное обучение - вебинары 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8" r="2431" b="7349"/>
          <a:stretch/>
        </p:blipFill>
        <p:spPr bwMode="auto">
          <a:xfrm>
            <a:off x="53771" y="1412776"/>
            <a:ext cx="8897346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1711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44624"/>
            <a:ext cx="8892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FF0000"/>
                </a:solidFill>
              </a:rPr>
              <a:t>Форма занятий</a:t>
            </a: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17718" y="765456"/>
            <a:ext cx="8708454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Дистанционное обучение - вебинары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07" r="2177" b="12266"/>
          <a:stretch/>
        </p:blipFill>
        <p:spPr bwMode="auto">
          <a:xfrm>
            <a:off x="217718" y="1916832"/>
            <a:ext cx="8674762" cy="4487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71693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44624"/>
            <a:ext cx="8892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FF0000"/>
                </a:solidFill>
              </a:rPr>
              <a:t>Форма занятий</a:t>
            </a: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3771" y="764704"/>
            <a:ext cx="8708454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Дистанционное обучение - вебинары 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64" b="4711"/>
          <a:stretch/>
        </p:blipFill>
        <p:spPr bwMode="auto">
          <a:xfrm>
            <a:off x="93756" y="1556792"/>
            <a:ext cx="8700065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95383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44624"/>
            <a:ext cx="88924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FF0000"/>
                </a:solidFill>
              </a:rPr>
              <a:t>Форма занятий</a:t>
            </a: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16</a:t>
            </a:fld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3771" y="764704"/>
            <a:ext cx="8708454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Дистанционное обучение - вебинары 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2" r="2792" b="4404"/>
          <a:stretch/>
        </p:blipFill>
        <p:spPr bwMode="auto">
          <a:xfrm>
            <a:off x="134322" y="1591294"/>
            <a:ext cx="8758158" cy="4738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10357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17</a:t>
            </a:fld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80653" y="9630"/>
            <a:ext cx="8708454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Преподаватели - практики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1" y="692695"/>
            <a:ext cx="4623669" cy="3063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 descr="D:\РАБОТА_17.07.2011\Академия_2008\ПРОГРАММЫ_Калинкина К.Е\ЭКСПЕРТИЗА\ФОТО\Январь 2014\edu_session (45 of 147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48" r="7279" b="9780"/>
          <a:stretch/>
        </p:blipFill>
        <p:spPr bwMode="auto">
          <a:xfrm>
            <a:off x="11211" y="3407903"/>
            <a:ext cx="2850913" cy="3457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919" y="3407903"/>
            <a:ext cx="5199502" cy="3457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 descr="E:\7 ноября\4 когда много людей_хор\IMG_9421ES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621361"/>
            <a:ext cx="4788024" cy="3139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E:\7 ноября\2 мы к вам приехали на час\1 куплет\edu_session (7 of 147)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195184"/>
            <a:ext cx="3419872" cy="36628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97732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18</a:t>
            </a:fld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10142" y="16559"/>
            <a:ext cx="8708454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Преподаватели - практики</a:t>
            </a:r>
          </a:p>
        </p:txBody>
      </p:sp>
      <p:pic>
        <p:nvPicPr>
          <p:cNvPr id="13318" name="Picture 6" descr="D:\РАБОТА_17.07.2011\Академия_2008\ПРОГРАММЫ_Калинкина К.Е\ЭКСПЕРТИЗА\ФОТО\Анапа 2014\Anapa - сессия (103 of 135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60"/>
          <a:stretch/>
        </p:blipFill>
        <p:spPr bwMode="auto">
          <a:xfrm>
            <a:off x="3160060" y="601308"/>
            <a:ext cx="5983940" cy="3415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1" name="Picture 9" descr="D:\РАБОТА_17.07.2011\Академия_2008\ПРОГРАММЫ_Калинкина К.Е\ЭКСПЕРТИЗА\ФОТО\Анапа 2014\Anapa - сессия (106 of 135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01"/>
          <a:stretch/>
        </p:blipFill>
        <p:spPr bwMode="auto">
          <a:xfrm>
            <a:off x="3312078" y="2636912"/>
            <a:ext cx="2989593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Picture 5" descr="D:\РАБОТА_17.07.2011\Академия_2008\ПРОГРАММЫ_Калинкина К.Е\ЭКСПЕРТИЗА\ФОТО\Анапа 2014\Anapa - сессия (120 of 135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11" y="601308"/>
            <a:ext cx="3242469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D:\РАБОТА_17.07.2011\Академия_2008\ПРОГРАММЫ_Калинкина К.Е\ЭКСПЕРТИЗА\ФОТО\Январь 2014\edu_session (25 of 147)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55" t="38579"/>
          <a:stretch/>
        </p:blipFill>
        <p:spPr bwMode="auto">
          <a:xfrm>
            <a:off x="251499" y="3284984"/>
            <a:ext cx="3060579" cy="35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D:\РАБОТА_17.07.2011\Академия_2008\ПРОГРАММЫ_Калинкина К.Е\ЭКСПЕРТИЗА\ФОТО\Январь 2014\edu_session (46 of 147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671" y="2701314"/>
            <a:ext cx="2806239" cy="4156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91806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19</a:t>
            </a:fld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10142" y="16559"/>
            <a:ext cx="8708454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Преподаватель!</a:t>
            </a:r>
          </a:p>
        </p:txBody>
      </p:sp>
      <p:pic>
        <p:nvPicPr>
          <p:cNvPr id="10" name="Picture 8" descr="D:\РАБОТА_17.07.2011\Академия_2008\ПРОГРАММЫ_Калинкина К.Е\ЭКСПЕРТИЗА\ФОТО\Анапа 2014\Anapa - сессия (126 of 135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4880" y="627685"/>
            <a:ext cx="4509120" cy="450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E:\7 ноября\6 после карлосона - самый\ебург (12 of 41).jpe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380" t="21304" r="7380" b="-978"/>
          <a:stretch/>
        </p:blipFill>
        <p:spPr bwMode="auto">
          <a:xfrm>
            <a:off x="6205942" y="3397592"/>
            <a:ext cx="2927350" cy="3501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E:\7 ноября\6 после карлосона - самый\Anapa - сессия (84 of 135)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5" y="632362"/>
            <a:ext cx="2143760" cy="32251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E:\7 ноября\6 после карлосона - самый\5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5" y="694803"/>
            <a:ext cx="2275205" cy="343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E:\7 ноября\2 мы к вам приехали на час\2 куплет\новогодний креатив (4 of 77)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8230" y="617028"/>
            <a:ext cx="2479040" cy="360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E:\7 ноября\2 мы к вам приехали на час\1 куплет\сессия (18 of 37)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5" y="4131306"/>
            <a:ext cx="3946866" cy="27082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E:\7 ноября\2 мы к вам приехали на час\1 куплет\новогодний креатив (1 of 77)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4" y="4071907"/>
            <a:ext cx="4156710" cy="27539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5750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t>2</a:t>
            </a:fld>
            <a:endParaRPr lang="ru-RU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323528" y="188640"/>
            <a:ext cx="8712968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Основные образовательные программы ЭС</a:t>
            </a:r>
          </a:p>
        </p:txBody>
      </p:sp>
      <p:sp>
        <p:nvSpPr>
          <p:cNvPr id="12" name="Подзаголовок 3">
            <a:extLst>
              <a:ext uri="{FF2B5EF4-FFF2-40B4-BE49-F238E27FC236}">
                <a16:creationId xmlns:a16="http://schemas.microsoft.com/office/drawing/2014/main" id="{5A7CFCEC-15EF-4F80-8CE7-A508901F56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1700808"/>
            <a:ext cx="8712968" cy="4824536"/>
          </a:xfrm>
        </p:spPr>
        <p:txBody>
          <a:bodyPr>
            <a:norm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Программа профессиональной переподготовки </a:t>
            </a:r>
            <a:r>
              <a:rPr lang="ru-RU" b="1" dirty="0">
                <a:solidFill>
                  <a:srgbClr val="FF0000"/>
                </a:solidFill>
              </a:rPr>
              <a:t>«Профессиональная оценка и экспертиза прав собственности»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Магистерская программа </a:t>
            </a:r>
          </a:p>
          <a:p>
            <a:pPr algn="l"/>
            <a:r>
              <a:rPr lang="ru-RU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     </a:t>
            </a:r>
            <a:r>
              <a:rPr lang="ru-RU" b="1" dirty="0">
                <a:solidFill>
                  <a:srgbClr val="FF0000"/>
                </a:solidFill>
              </a:rPr>
              <a:t>«Экспертиза отчетов об оценке»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Программа профессиональной переподготовки </a:t>
            </a:r>
          </a:p>
          <a:p>
            <a:pPr algn="l"/>
            <a:r>
              <a:rPr lang="ru-RU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     </a:t>
            </a:r>
            <a:r>
              <a:rPr lang="ru-RU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«</a:t>
            </a:r>
            <a:r>
              <a:rPr lang="ru-RU" b="1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Государственная кадастровая оценка</a:t>
            </a:r>
            <a:r>
              <a:rPr lang="ru-RU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4867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116632"/>
            <a:ext cx="889248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FF0000"/>
                </a:solidFill>
              </a:rPr>
              <a:t>Авторская методика обучения</a:t>
            </a: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20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88626" y="1196832"/>
            <a:ext cx="4140000" cy="144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Характеристика основных </a:t>
            </a:r>
            <a:r>
              <a:rPr lang="ru-RU" sz="2800" b="1" dirty="0">
                <a:solidFill>
                  <a:srgbClr val="FF0000"/>
                </a:solidFill>
              </a:rPr>
              <a:t>инструментов экспертизы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644008" y="1196832"/>
            <a:ext cx="4140000" cy="144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Анализ инструментов </a:t>
            </a:r>
            <a:r>
              <a:rPr lang="ru-RU" sz="2800" b="1" dirty="0">
                <a:solidFill>
                  <a:srgbClr val="FF0000"/>
                </a:solidFill>
              </a:rPr>
              <a:t>создания и уничтожения стоимости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09704" y="2996952"/>
            <a:ext cx="4140000" cy="144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Принципы составления замечаний </a:t>
            </a:r>
            <a:r>
              <a:rPr lang="ru-RU" sz="2800" b="1" dirty="0">
                <a:solidFill>
                  <a:srgbClr val="0070C0"/>
                </a:solidFill>
              </a:rPr>
              <a:t>экспертного заключения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665712" y="2996952"/>
            <a:ext cx="4140000" cy="144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FF0000"/>
              </a:solidFill>
            </a:endParaRP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Мастер-класс</a:t>
            </a:r>
            <a:b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>по экспертизе</a:t>
            </a:r>
            <a:br>
              <a:rPr lang="ru-RU" sz="2800" b="1" dirty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>отчетов об оценке</a:t>
            </a:r>
          </a:p>
          <a:p>
            <a:pPr algn="ctr"/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1387" y="4869160"/>
            <a:ext cx="4140000" cy="144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FF0000"/>
              </a:solidFill>
            </a:endParaRP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Практика по экспертизе </a:t>
            </a:r>
            <a:r>
              <a:rPr lang="ru-RU" sz="2800" b="1" dirty="0">
                <a:solidFill>
                  <a:srgbClr val="0070C0"/>
                </a:solidFill>
              </a:rPr>
              <a:t>отчетов об оценке </a:t>
            </a:r>
          </a:p>
          <a:p>
            <a:pPr algn="ctr"/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741582" y="4873217"/>
            <a:ext cx="4140000" cy="144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FF0000"/>
              </a:solidFill>
            </a:endParaRP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Практика по оспариванию </a:t>
            </a:r>
            <a:r>
              <a:rPr lang="ru-RU" sz="2800" b="1" dirty="0">
                <a:solidFill>
                  <a:srgbClr val="0070C0"/>
                </a:solidFill>
              </a:rPr>
              <a:t>замечаний экспертного заключения</a:t>
            </a:r>
          </a:p>
          <a:p>
            <a:pPr algn="ctr"/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15882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21</a:t>
            </a:fld>
            <a:endParaRPr lang="ru-RU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0" y="116632"/>
            <a:ext cx="889248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FF0000"/>
                </a:solidFill>
              </a:rPr>
              <a:t>Активные формы обучения</a:t>
            </a:r>
          </a:p>
        </p:txBody>
      </p:sp>
      <p:pic>
        <p:nvPicPr>
          <p:cNvPr id="16386" name="Picture 2" descr="D:\РАБОТА_17.07.2011\Академия_2008\ПРОГРАММЫ_Калинкина К.Е\ЭКСПЕРТИЗА\ФОТО\Лето 2013\session (5 of 130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712"/>
            <a:ext cx="4876801" cy="323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D:\РАБОТА_17.07.2011\Академия_2008\ПРОГРАММЫ_Калинкина К.Е\ЭКСПЕРТИЗА\ФОТО\Лето 2013\session (117 of 130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587" y="3396955"/>
            <a:ext cx="5207226" cy="3449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9" name="Picture 5" descr="D:\РАБОТА_17.07.2011\Академия_2008\ПРОГРАММЫ_Калинкина К.Е\ЭКСПЕРТИЗА\ФОТО\Лето 2013\session (18 of 130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37" r="6267"/>
          <a:stretch/>
        </p:blipFill>
        <p:spPr bwMode="auto">
          <a:xfrm>
            <a:off x="0" y="4067275"/>
            <a:ext cx="4876801" cy="279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D:\РАБОТА_17.07.2011\Академия_2008\ПРОГРАММЫ_Калинкина К.Е\ЭКСПЕРТИЗА\ФОТО\Лето 2013\session (103 of 130)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17"/>
          <a:stretch/>
        </p:blipFill>
        <p:spPr bwMode="auto">
          <a:xfrm>
            <a:off x="3941093" y="836712"/>
            <a:ext cx="5202907" cy="2560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43010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22</a:t>
            </a:fld>
            <a:endParaRPr lang="ru-RU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0" y="116632"/>
            <a:ext cx="889248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FF0000"/>
                </a:solidFill>
              </a:rPr>
              <a:t>Активные формы обучения</a:t>
            </a:r>
          </a:p>
        </p:txBody>
      </p:sp>
      <p:pic>
        <p:nvPicPr>
          <p:cNvPr id="17410" name="Picture 2" descr="D:\РАБОТА_17.07.2011\Академия_2008\ПРОГРАММЫ_Калинкина К.Е\ЭКСПЕРТИЗА\ФОТО\Анапа 2014\Anapa - сессия (40 of 135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13" y="836711"/>
            <a:ext cx="5057819" cy="4046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D:\РАБОТА_17.07.2011\Академия_2008\ПРОГРАММЫ_Калинкина К.Е\ЭКСПЕРТИЗА\ФОТО\Анапа 2014\Anapa - сессия (57 of 135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956410"/>
            <a:ext cx="5868144" cy="3901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40196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23</a:t>
            </a:fld>
            <a:endParaRPr lang="ru-RU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0" y="116632"/>
            <a:ext cx="889248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FF0000"/>
                </a:solidFill>
              </a:rPr>
              <a:t>Активные формы обучения</a:t>
            </a:r>
          </a:p>
        </p:txBody>
      </p:sp>
      <p:pic>
        <p:nvPicPr>
          <p:cNvPr id="6" name="Рисунок 5" descr="E:\7 ноября\4 когда много людей_хор\DSC_026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579" y="819409"/>
            <a:ext cx="5940425" cy="334137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E:\7 ноября\4 когда много людей_хор\DSC_027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7" y="3501057"/>
            <a:ext cx="5940425" cy="334137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E:\7 ноября\4 когда много людей_хор\IMG_841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6027" y="3446978"/>
            <a:ext cx="4973266" cy="3384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E:\7 ноября\4 когда много людей_хор\DSC_029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9001" y="1132898"/>
            <a:ext cx="3690292" cy="23187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3961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24</a:t>
            </a:fld>
            <a:endParaRPr lang="ru-RU" dirty="0"/>
          </a:p>
        </p:txBody>
      </p:sp>
      <p:pic>
        <p:nvPicPr>
          <p:cNvPr id="14340" name="Picture 4" descr="D:\РАБОТА_17.07.2011\Академия_2008\ПРОГРАММЫ_Калинкина К.Е\ЭКСПЕРТИЗА\ФОТО\Анапа 2014\Anapa - сессия (96 of 135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5601"/>
            <a:ext cx="9144000" cy="5912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0" y="116632"/>
            <a:ext cx="889248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FF0000"/>
                </a:solidFill>
              </a:rPr>
              <a:t>Практические кейсы</a:t>
            </a:r>
          </a:p>
        </p:txBody>
      </p:sp>
    </p:spTree>
    <p:extLst>
      <p:ext uri="{BB962C8B-B14F-4D97-AF65-F5344CB8AC3E}">
        <p14:creationId xmlns:p14="http://schemas.microsoft.com/office/powerpoint/2010/main" val="20530860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25</a:t>
            </a:fld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619672" y="188640"/>
            <a:ext cx="6084168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FF0000"/>
                </a:solidFill>
              </a:rPr>
              <a:t>Дружеская атмосфера</a:t>
            </a:r>
          </a:p>
        </p:txBody>
      </p:sp>
      <p:pic>
        <p:nvPicPr>
          <p:cNvPr id="4098" name="Picture 2" descr="D:\РАБОТА_17.07.2011\Академия_2008\ПРОГРАММЫ_Калинкина К.Е\ЭКСПЕРТИЗА\ФОТО\Анапа 2014\Anapa - РїСЂРѕС‡РµРµ (116 of 158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96752"/>
            <a:ext cx="7393649" cy="3148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E:\7 ноября\8 скованные цепью\Anapa - РїСЂРѕС‡РµРµ (17 of 158)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46"/>
          <a:stretch/>
        </p:blipFill>
        <p:spPr bwMode="auto">
          <a:xfrm>
            <a:off x="4250954" y="3820010"/>
            <a:ext cx="4860358" cy="30653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68015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26</a:t>
            </a:fld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116632"/>
            <a:ext cx="889248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FF0000"/>
                </a:solidFill>
              </a:rPr>
              <a:t>Дружеская атмосфера</a:t>
            </a:r>
          </a:p>
        </p:txBody>
      </p:sp>
      <p:pic>
        <p:nvPicPr>
          <p:cNvPr id="4101" name="Picture 5" descr="J:\Спорт\IMG_87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07" y="3653784"/>
            <a:ext cx="4806324" cy="320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J:\Спорт\IMG_898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014593" y="1898175"/>
            <a:ext cx="5504684" cy="3669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59561" y="1484784"/>
            <a:ext cx="4563616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ea typeface="+mn-ea"/>
                <a:cs typeface="Times New Roman" pitchFamily="18" charset="0"/>
              </a:rPr>
              <a:t>СПОРТ</a:t>
            </a:r>
          </a:p>
        </p:txBody>
      </p:sp>
    </p:spTree>
    <p:extLst>
      <p:ext uri="{BB962C8B-B14F-4D97-AF65-F5344CB8AC3E}">
        <p14:creationId xmlns:p14="http://schemas.microsoft.com/office/powerpoint/2010/main" val="32226406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27</a:t>
            </a:fld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116632"/>
            <a:ext cx="889248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FF0000"/>
                </a:solidFill>
              </a:rPr>
              <a:t>Публичная защита</a:t>
            </a:r>
          </a:p>
        </p:txBody>
      </p:sp>
      <p:pic>
        <p:nvPicPr>
          <p:cNvPr id="1026" name="Picture 2" descr="D:\РАБОТА_17.07.2011\Академия_2008\ПРОГРАММЫ_Калинкина К.Е\ЭКСПЕРТИЗА\ФОТО\Защита 30.10\311014 (4 of 76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53536"/>
            <a:ext cx="8765232" cy="5806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38354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28</a:t>
            </a:fld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23528" y="61036"/>
            <a:ext cx="5544616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FF0000"/>
                </a:solidFill>
              </a:rPr>
              <a:t>Публичная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>
                <a:solidFill>
                  <a:srgbClr val="FF0000"/>
                </a:solidFill>
              </a:rPr>
              <a:t>защита</a:t>
            </a:r>
          </a:p>
        </p:txBody>
      </p:sp>
      <p:pic>
        <p:nvPicPr>
          <p:cNvPr id="2051" name="Picture 3" descr="D:\РАБОТА_17.07.2011\Академия_2008\ПРОГРАММЫ_Калинкина К.Е\ЭКСПЕРТИЗА\ФОТО\Защита 30.10\311014 (46 of 76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01" y="1047262"/>
            <a:ext cx="3479469" cy="5233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РАБОТА_17.07.2011\Академия_2008\ПРОГРАММЫ_Калинкина К.Е\ЭКСПЕРТИЗА\ФОТО\Защита 30.10\311014 (37 of 76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909" y="2661134"/>
            <a:ext cx="5272635" cy="3505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D:\РАБОТА_17.07.2011\Академия_2008\ПРОГРАММЫ_Калинкина К.Е\ЭКСПЕРТИЗА\ФОТО\Защита 17.11.14 - 2 этап\JUL_9762_Dx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16632"/>
            <a:ext cx="3288416" cy="2192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64834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TextBox 13"/>
          <p:cNvSpPr txBox="1">
            <a:spLocks noChangeArrowheads="1"/>
          </p:cNvSpPr>
          <p:nvPr/>
        </p:nvSpPr>
        <p:spPr bwMode="auto">
          <a:xfrm>
            <a:off x="103225" y="2204864"/>
            <a:ext cx="91440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40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Программа профессиональной переподготовки </a:t>
            </a:r>
          </a:p>
          <a:p>
            <a:pPr algn="ctr" eaLnBrk="1" hangingPunct="1"/>
            <a:r>
              <a:rPr lang="ru-RU" altLang="ru-RU" sz="40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«Государственная кадастровая оценка»</a:t>
            </a:r>
          </a:p>
        </p:txBody>
      </p:sp>
      <p:pic>
        <p:nvPicPr>
          <p:cNvPr id="2056" name="Рисунок 1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80251" y="261938"/>
            <a:ext cx="1874849" cy="603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Рисунок 1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025" y="34925"/>
            <a:ext cx="942975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2313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t>3</a:t>
            </a:fld>
            <a:endParaRPr lang="ru-RU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323528" y="188640"/>
            <a:ext cx="8712968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Уровни образования ЭС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317686" y="2001416"/>
            <a:ext cx="8712968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«</a:t>
            </a:r>
            <a:r>
              <a:rPr lang="ru-RU" sz="3200" b="1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Профессиональная оценка и экспертиза прав собственности</a:t>
            </a:r>
            <a:r>
              <a:rPr lang="ru-RU" sz="3200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32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Базовое оценочное образование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323528" y="3509392"/>
            <a:ext cx="8712968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2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3200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«</a:t>
            </a:r>
            <a:r>
              <a:rPr lang="ru-RU" sz="3200" b="1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Экспертиза отчетов об оценке</a:t>
            </a:r>
            <a:r>
              <a:rPr lang="ru-RU" sz="3200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32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Профессиональное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2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экспертное образование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19554" y="4926124"/>
            <a:ext cx="8712968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«</a:t>
            </a:r>
            <a:r>
              <a:rPr lang="ru-RU" sz="3200" b="1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Государственная кадастровая оценка</a:t>
            </a:r>
            <a:r>
              <a:rPr lang="ru-RU" sz="3200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32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Специализированное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2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образование</a:t>
            </a:r>
          </a:p>
        </p:txBody>
      </p:sp>
    </p:spTree>
    <p:extLst>
      <p:ext uri="{BB962C8B-B14F-4D97-AF65-F5344CB8AC3E}">
        <p14:creationId xmlns:p14="http://schemas.microsoft.com/office/powerpoint/2010/main" val="12553132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Номер слайда 3"/>
          <p:cNvSpPr>
            <a:spLocks noGrp="1"/>
          </p:cNvSpPr>
          <p:nvPr>
            <p:ph type="sldNum" sz="quarter" idx="13"/>
          </p:nvPr>
        </p:nvSpPr>
        <p:spPr bwMode="auto">
          <a:xfrm>
            <a:off x="8616950" y="6604000"/>
            <a:ext cx="527050" cy="2540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6018AA6-8EAD-44F2-962E-029B1C0F1E43}" type="slidenum">
              <a:rPr lang="ru-RU" altLang="ru-RU" sz="1000">
                <a:solidFill>
                  <a:srgbClr val="000000"/>
                </a:solidFill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</a:t>
            </a:fld>
            <a:endParaRPr lang="ru-RU" altLang="ru-RU" sz="100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5" name="Рисунок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00" y="968375"/>
            <a:ext cx="1312863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2"/>
          <p:cNvSpPr>
            <a:spLocks noChangeArrowheads="1"/>
          </p:cNvSpPr>
          <p:nvPr/>
        </p:nvSpPr>
        <p:spPr bwMode="auto">
          <a:xfrm>
            <a:off x="1473200" y="10313"/>
            <a:ext cx="76708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40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Преподаватели</a:t>
            </a:r>
          </a:p>
        </p:txBody>
      </p:sp>
      <p:pic>
        <p:nvPicPr>
          <p:cNvPr id="7" name="Рисунок 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438" y="34925"/>
            <a:ext cx="941387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 descr="Картинки по запросу Штейников Александр Васильевич"/>
          <p:cNvPicPr/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20180" y="4797985"/>
            <a:ext cx="1638286" cy="188302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 descr="C:\Users\Ильин МО\AppData\Local\Microsoft\Windows\Temporary Internet Files\Content.Word\QQ3E7131 2.jpg"/>
          <p:cNvPicPr/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56150" y="858322"/>
            <a:ext cx="1439545" cy="19100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4" name="Рисунок 23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49912" y="1209673"/>
            <a:ext cx="1439545" cy="2139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Сапожников Петр Михайлович, Москва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76060" y="1166019"/>
            <a:ext cx="1439545" cy="1910715"/>
          </a:xfrm>
          <a:prstGeom prst="rect">
            <a:avLst/>
          </a:prstGeom>
          <a:noFill/>
        </p:spPr>
      </p:pic>
      <p:pic>
        <p:nvPicPr>
          <p:cNvPr id="14" name="Рисунок 13" descr="C:\Users\Ильин МО\AppData\Roaming\Skype\jt39p8i\media_messaging\media_cache_v3\^42E0CB23CD24DB4C4C5AE41E691FE64D4CCC54614BAAAD960E^pimgpsh_fullsize_distr.jpg"/>
          <p:cNvPicPr/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77031" y="3026815"/>
            <a:ext cx="1539243" cy="180909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 descr="C:\Users\Ильин МО\AppData\Local\Microsoft\Windows\Temporary Internet Files\Content.Word\7I7A7710-Edit.jpg"/>
          <p:cNvPicPr/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6109" y="1592616"/>
            <a:ext cx="1439545" cy="2160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C:\Users\Ильин МО\AppData\Local\Microsoft\Windows\Temporary Internet Files\Content.Word\Фото Кизякин.png"/>
          <p:cNvPicPr/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47604" y="3174695"/>
            <a:ext cx="1641881" cy="18810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9" name="Рисунок 18"/>
          <p:cNvPicPr/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68353" y="4671695"/>
            <a:ext cx="1562376" cy="2059305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pic>
        <p:nvPicPr>
          <p:cNvPr id="20" name="Рисунок 19" descr="C:\Users\Ильин МО\AppData\Local\Microsoft\Windows\Temporary Internet Files\Content.Word\Фото Шаров.jpg"/>
          <p:cNvPicPr/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3702755" y="3053972"/>
            <a:ext cx="1973580" cy="143954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5" name="Picture 2" descr="http://srosovet.ru/content/files/00/1e/f6.jp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5" r="31469" b="27299"/>
          <a:stretch/>
        </p:blipFill>
        <p:spPr bwMode="auto">
          <a:xfrm>
            <a:off x="188955" y="5143535"/>
            <a:ext cx="1410596" cy="169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Рисунок 22" descr="D:\РАБОТА_17.07.2011\МОЕ\фото к юбилею\Юбилей Евгения Васильевича\KEV 75 (112 of 251).jpg"/>
          <p:cNvPicPr/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5790" y="3135113"/>
            <a:ext cx="1439545" cy="2047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 descr="C:\Users\Ильин МО\AppData\Local\Microsoft\Windows\Temporary Internet Files\Content.Word\Фото Гольда.jpg"/>
          <p:cNvPicPr/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9357" y="4967605"/>
            <a:ext cx="1439545" cy="176339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AutoShape 7" descr="Картинки по запросу берестянский андрей петрович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9" descr="Картинки по запросу берестянский андрей петрович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74" name="Picture 10" descr="C:\Users\Ильин МО\Desktop\1.jp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14286" y="1097761"/>
            <a:ext cx="1423916" cy="1423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06" t="6739" r="19009" b="25642"/>
          <a:stretch/>
        </p:blipFill>
        <p:spPr>
          <a:xfrm>
            <a:off x="7507374" y="4938501"/>
            <a:ext cx="1389100" cy="1754838"/>
          </a:xfrm>
          <a:prstGeom prst="rect">
            <a:avLst/>
          </a:prstGeom>
        </p:spPr>
      </p:pic>
      <p:pic>
        <p:nvPicPr>
          <p:cNvPr id="21" name="Рисунок 20" descr="C:\Users\Ильин МО\AppData\Local\Microsoft\Windows\Temporary Internet Files\Content.Word\М.А.2.jpg"/>
          <p:cNvPicPr/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20503" y="2901240"/>
            <a:ext cx="1437640" cy="189674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8" name="Рисунок 27"/>
          <p:cNvPicPr/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93" t="14603" r="26492" b="29735"/>
          <a:stretch/>
        </p:blipFill>
        <p:spPr>
          <a:xfrm>
            <a:off x="6773715" y="1579917"/>
            <a:ext cx="1197952" cy="1700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196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Номер слайда 3"/>
          <p:cNvSpPr>
            <a:spLocks noGrp="1"/>
          </p:cNvSpPr>
          <p:nvPr>
            <p:ph type="sldNum" sz="quarter" idx="13"/>
          </p:nvPr>
        </p:nvSpPr>
        <p:spPr bwMode="auto">
          <a:xfrm>
            <a:off x="8616950" y="6604000"/>
            <a:ext cx="527050" cy="2540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6018AA6-8EAD-44F2-962E-029B1C0F1E43}" type="slidenum">
              <a:rPr lang="ru-RU" altLang="ru-RU" sz="1000">
                <a:solidFill>
                  <a:srgbClr val="000000"/>
                </a:solidFill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ru-RU" altLang="ru-RU" sz="100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5" name="Рисунок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67612" y="188640"/>
            <a:ext cx="1312863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438" y="34925"/>
            <a:ext cx="941387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04800" y="1340768"/>
            <a:ext cx="831215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</a:rPr>
              <a:t>Группа № 1</a:t>
            </a:r>
          </a:p>
          <a:p>
            <a:endParaRPr lang="ru-RU" sz="28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r>
              <a:rPr lang="ru-RU" sz="2800" dirty="0">
                <a:solidFill>
                  <a:srgbClr val="0070C0"/>
                </a:solidFill>
                <a:latin typeface="Calibri" panose="020F0502020204030204" pitchFamily="34" charset="0"/>
              </a:rPr>
              <a:t>24 человека, в т.ч. оценщики - 16</a:t>
            </a:r>
          </a:p>
          <a:p>
            <a:endParaRPr lang="ru-RU" sz="28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algn="ctr"/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</a:rPr>
              <a:t>Группа № 2</a:t>
            </a:r>
          </a:p>
          <a:p>
            <a:endParaRPr lang="ru-RU" sz="28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r>
              <a:rPr lang="ru-RU" sz="2800" dirty="0">
                <a:solidFill>
                  <a:srgbClr val="0070C0"/>
                </a:solidFill>
                <a:latin typeface="Calibri" panose="020F0502020204030204" pitchFamily="34" charset="0"/>
              </a:rPr>
              <a:t>22 человека, в т.ч. оценщики – 9</a:t>
            </a:r>
          </a:p>
          <a:p>
            <a:pPr algn="ctr"/>
            <a:endParaRPr lang="ru-RU" sz="28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algn="ctr"/>
            <a:r>
              <a:rPr lang="ru-RU" sz="2800" b="1" dirty="0">
                <a:solidFill>
                  <a:srgbClr val="0070C0"/>
                </a:solidFill>
                <a:latin typeface="Calibri" panose="020F0502020204030204" pitchFamily="34" charset="0"/>
              </a:rPr>
              <a:t>Группа № 3</a:t>
            </a:r>
          </a:p>
          <a:p>
            <a:endParaRPr lang="ru-RU" sz="28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r>
              <a:rPr lang="ru-RU" sz="2800" dirty="0">
                <a:solidFill>
                  <a:srgbClr val="0070C0"/>
                </a:solidFill>
                <a:latin typeface="Calibri" panose="020F0502020204030204" pitchFamily="34" charset="0"/>
              </a:rPr>
              <a:t>40 человек, в т.ч. оценщики - 2</a:t>
            </a:r>
          </a:p>
          <a:p>
            <a:endParaRPr lang="ru-RU" sz="28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6905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5" name="Номер слайда 3"/>
          <p:cNvSpPr>
            <a:spLocks noGrp="1"/>
          </p:cNvSpPr>
          <p:nvPr>
            <p:ph type="sldNum" sz="quarter" idx="13"/>
          </p:nvPr>
        </p:nvSpPr>
        <p:spPr bwMode="auto">
          <a:xfrm>
            <a:off x="8616950" y="6604000"/>
            <a:ext cx="527050" cy="2540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CAAF0D-FE0F-425E-BE74-4188A4DFB0D1}" type="slidenum">
              <a:rPr lang="ru-RU" altLang="ru-RU" sz="1000">
                <a:solidFill>
                  <a:srgbClr val="000000"/>
                </a:solidFill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32</a:t>
            </a:fld>
            <a:endParaRPr lang="ru-RU" altLang="ru-RU" sz="1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8195" name="TextBox 1"/>
          <p:cNvSpPr txBox="1">
            <a:spLocks noChangeArrowheads="1"/>
          </p:cNvSpPr>
          <p:nvPr/>
        </p:nvSpPr>
        <p:spPr bwMode="auto">
          <a:xfrm>
            <a:off x="970176" y="1687422"/>
            <a:ext cx="7354888" cy="900000"/>
          </a:xfrm>
          <a:prstGeom prst="rect">
            <a:avLst/>
          </a:prstGeom>
          <a:noFill/>
          <a:ln w="254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понимание экономики недвижимости</a:t>
            </a:r>
          </a:p>
        </p:txBody>
      </p:sp>
      <p:pic>
        <p:nvPicPr>
          <p:cNvPr id="8196" name="Рисунок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00" y="968375"/>
            <a:ext cx="1312863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Прямоугольник 42"/>
          <p:cNvSpPr>
            <a:spLocks noChangeArrowheads="1"/>
          </p:cNvSpPr>
          <p:nvPr/>
        </p:nvSpPr>
        <p:spPr bwMode="auto">
          <a:xfrm>
            <a:off x="1473200" y="34925"/>
            <a:ext cx="76708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4000" b="1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Требования к слушателям учебной программы</a:t>
            </a:r>
          </a:p>
        </p:txBody>
      </p:sp>
      <p:pic>
        <p:nvPicPr>
          <p:cNvPr id="8198" name="Рисунок 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438" y="34925"/>
            <a:ext cx="941387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970176" y="3025448"/>
            <a:ext cx="7354888" cy="900000"/>
          </a:xfrm>
          <a:prstGeom prst="rect">
            <a:avLst/>
          </a:prstGeom>
          <a:noFill/>
          <a:ln w="254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развитые навыки работы с компьютером</a:t>
            </a: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970176" y="4353635"/>
            <a:ext cx="7354888" cy="900000"/>
          </a:xfrm>
          <a:prstGeom prst="rect">
            <a:avLst/>
          </a:prstGeom>
          <a:noFill/>
          <a:ln w="254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желание освоить новое и сложное</a:t>
            </a:r>
          </a:p>
          <a:p>
            <a:pPr algn="ctr" eaLnBrk="1" hangingPunct="1"/>
            <a:r>
              <a:rPr lang="ru-RU" alt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направление деятельности</a:t>
            </a: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970176" y="5618524"/>
            <a:ext cx="7354888" cy="900000"/>
          </a:xfrm>
          <a:prstGeom prst="rect">
            <a:avLst/>
          </a:prstGeom>
          <a:noFill/>
          <a:ln w="25400">
            <a:solidFill>
              <a:srgbClr val="FF0000"/>
            </a:solidFill>
            <a:prstDash val="lg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400" dirty="0">
                <a:solidFill>
                  <a:srgbClr val="0070C0"/>
                </a:solidFill>
                <a:latin typeface="Calibri" panose="020F0502020204030204" pitchFamily="34" charset="0"/>
              </a:rPr>
              <a:t>наличие знаний и опыта оценки недвижимости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373434" y="6488668"/>
            <a:ext cx="1951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>
                <a:solidFill>
                  <a:srgbClr val="FF0000"/>
                </a:solidFill>
                <a:latin typeface="Calibri" panose="020F0502020204030204" pitchFamily="34" charset="0"/>
              </a:rPr>
              <a:t>желательно</a:t>
            </a:r>
          </a:p>
        </p:txBody>
      </p:sp>
    </p:spTree>
    <p:extLst>
      <p:ext uri="{BB962C8B-B14F-4D97-AF65-F5344CB8AC3E}">
        <p14:creationId xmlns:p14="http://schemas.microsoft.com/office/powerpoint/2010/main" val="15162842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Номер слайда 3"/>
          <p:cNvSpPr>
            <a:spLocks noGrp="1"/>
          </p:cNvSpPr>
          <p:nvPr>
            <p:ph type="sldNum" sz="quarter" idx="13"/>
          </p:nvPr>
        </p:nvSpPr>
        <p:spPr bwMode="auto">
          <a:xfrm>
            <a:off x="8616950" y="6604000"/>
            <a:ext cx="527050" cy="2540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6018AA6-8EAD-44F2-962E-029B1C0F1E43}" type="slidenum">
              <a:rPr lang="ru-RU" altLang="ru-RU" sz="1000">
                <a:solidFill>
                  <a:srgbClr val="000000"/>
                </a:solidFill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33</a:t>
            </a:fld>
            <a:endParaRPr lang="ru-RU" altLang="ru-RU" sz="100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5" name="Рисунок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00" y="968375"/>
            <a:ext cx="1312863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2"/>
          <p:cNvSpPr>
            <a:spLocks noChangeArrowheads="1"/>
          </p:cNvSpPr>
          <p:nvPr/>
        </p:nvSpPr>
        <p:spPr bwMode="auto">
          <a:xfrm>
            <a:off x="1473200" y="10313"/>
            <a:ext cx="76708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40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Структура учебного курса:</a:t>
            </a:r>
          </a:p>
          <a:p>
            <a:pPr algn="ctr" eaLnBrk="1" hangingPunct="1"/>
            <a:r>
              <a:rPr lang="ru-RU" altLang="ru-RU" sz="40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профессиональный модуль</a:t>
            </a:r>
          </a:p>
        </p:txBody>
      </p:sp>
      <p:pic>
        <p:nvPicPr>
          <p:cNvPr id="7" name="Рисунок 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438" y="34925"/>
            <a:ext cx="941387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77672" y="1343843"/>
            <a:ext cx="8461612" cy="446276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1. Обработка информации об объектах оценки</a:t>
            </a:r>
            <a:endParaRPr lang="ru-RU" sz="2000" b="1" dirty="0">
              <a:solidFill>
                <a:srgbClr val="0070C0"/>
              </a:solidFill>
              <a:latin typeface="Calibri" panose="020F0502020204030204" pitchFamily="34" charset="0"/>
              <a:ea typeface="Calibri"/>
              <a:cs typeface="Times New Roman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7672" y="1867492"/>
            <a:ext cx="8461612" cy="446276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2. Анализ рынка для целей кадастровой оценки</a:t>
            </a:r>
            <a:endParaRPr lang="ru-RU" sz="2000" b="1" dirty="0">
              <a:solidFill>
                <a:srgbClr val="0070C0"/>
              </a:solidFill>
              <a:latin typeface="Calibri" panose="020F0502020204030204" pitchFamily="34" charset="0"/>
              <a:ea typeface="Calibri"/>
              <a:cs typeface="Times New Roman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77672" y="2398900"/>
            <a:ext cx="8461612" cy="425501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3. Кадастровая оценка земельных участков населенных пунктов</a:t>
            </a:r>
            <a:endParaRPr lang="ru-RU" sz="2000" b="1" dirty="0">
              <a:solidFill>
                <a:srgbClr val="FF0000"/>
              </a:solidFill>
              <a:latin typeface="Calibri" panose="020F0502020204030204" pitchFamily="34" charset="0"/>
              <a:ea typeface="Calibri"/>
              <a:cs typeface="Times New Roman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77672" y="2890692"/>
            <a:ext cx="8461612" cy="425501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4. Кадастровая оценка земельных участков промышленного назначения</a:t>
            </a:r>
            <a:endParaRPr lang="ru-RU" sz="2000" b="1" dirty="0">
              <a:solidFill>
                <a:srgbClr val="FF0000"/>
              </a:solidFill>
              <a:latin typeface="Calibri" panose="020F0502020204030204" pitchFamily="34" charset="0"/>
              <a:ea typeface="Calibri"/>
              <a:cs typeface="Times New Roman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77672" y="3395689"/>
            <a:ext cx="8461612" cy="800219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5. Кадастровая оценка земельных участков садоводческих, огороднических и дачных объединений (СОД)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77672" y="4285875"/>
            <a:ext cx="8461612" cy="800219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6. Кадастровая оценка земельных участков 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особоохраняемых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 территорий и объектов (</a:t>
            </a:r>
            <a:r>
              <a:rPr lang="ru-RU" sz="2000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ООТиО</a:t>
            </a: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)</a:t>
            </a:r>
            <a:endParaRPr lang="ru-RU" sz="2000" b="1" dirty="0">
              <a:solidFill>
                <a:srgbClr val="0070C0"/>
              </a:solidFill>
              <a:latin typeface="Calibri" panose="020F0502020204030204" pitchFamily="34" charset="0"/>
              <a:ea typeface="Calibri"/>
              <a:cs typeface="Times New Roman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77672" y="5202903"/>
            <a:ext cx="8461612" cy="425501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7. Кадастровая оценка земельных участков с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/</a:t>
            </a:r>
            <a:r>
              <a:rPr lang="ru-RU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х назначения</a:t>
            </a:r>
            <a:endParaRPr lang="ru-RU" sz="2000" b="1" dirty="0">
              <a:solidFill>
                <a:srgbClr val="FF0000"/>
              </a:solidFill>
              <a:latin typeface="Calibri" panose="020F0502020204030204" pitchFamily="34" charset="0"/>
              <a:ea typeface="Calibri"/>
              <a:cs typeface="Times New Roman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77672" y="5758255"/>
            <a:ext cx="8461612" cy="446276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</a:rPr>
              <a:t>8. Кадастровая оценка земельных участков лесного и водного фонда</a:t>
            </a:r>
            <a:endParaRPr lang="ru-RU" sz="2000" b="1" dirty="0">
              <a:solidFill>
                <a:srgbClr val="0070C0"/>
              </a:solidFill>
              <a:latin typeface="Calibri" panose="020F0502020204030204" pitchFamily="34" charset="0"/>
              <a:ea typeface="Calibri"/>
              <a:cs typeface="Times New Roman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77672" y="6334382"/>
            <a:ext cx="8461612" cy="425501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9. Кадастровая оценка объектов капитального строительства</a:t>
            </a:r>
            <a:endParaRPr lang="ru-RU" sz="2000" b="1" dirty="0">
              <a:solidFill>
                <a:srgbClr val="FF0000"/>
              </a:solidFill>
              <a:latin typeface="Calibri" panose="020F0502020204030204" pitchFamily="34" charset="0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873624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TextBox 13"/>
          <p:cNvSpPr txBox="1">
            <a:spLocks noChangeArrowheads="1"/>
          </p:cNvSpPr>
          <p:nvPr/>
        </p:nvSpPr>
        <p:spPr bwMode="auto">
          <a:xfrm>
            <a:off x="103225" y="2204864"/>
            <a:ext cx="91440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4000" b="1" dirty="0">
                <a:solidFill>
                  <a:srgbClr val="FF0000"/>
                </a:solidFill>
                <a:latin typeface="Calibri" pitchFamily="34" charset="0"/>
              </a:rPr>
              <a:t>Порядок реализации</a:t>
            </a:r>
          </a:p>
          <a:p>
            <a:pPr algn="ctr" eaLnBrk="1" hangingPunct="1"/>
            <a:r>
              <a:rPr lang="ru-RU" altLang="ru-RU" sz="4000" b="1" dirty="0">
                <a:solidFill>
                  <a:srgbClr val="FF0000"/>
                </a:solidFill>
                <a:latin typeface="Calibri" pitchFamily="34" charset="0"/>
              </a:rPr>
              <a:t>образовательных программ</a:t>
            </a:r>
          </a:p>
          <a:p>
            <a:pPr algn="ctr" eaLnBrk="1" hangingPunct="1"/>
            <a:r>
              <a:rPr lang="ru-RU" altLang="ru-RU" sz="4000" b="1" dirty="0">
                <a:solidFill>
                  <a:srgbClr val="FF0000"/>
                </a:solidFill>
                <a:latin typeface="Calibri" pitchFamily="34" charset="0"/>
              </a:rPr>
              <a:t>ЭС</a:t>
            </a:r>
          </a:p>
        </p:txBody>
      </p:sp>
      <p:pic>
        <p:nvPicPr>
          <p:cNvPr id="2056" name="Рисунок 1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80251" y="261938"/>
            <a:ext cx="1874849" cy="603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Рисунок 1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025" y="34925"/>
            <a:ext cx="942975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61036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1369410" y="117064"/>
            <a:ext cx="7236296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ea typeface="+mn-ea"/>
                <a:cs typeface="Times New Roman" pitchFamily="18" charset="0"/>
              </a:rPr>
              <a:t>Специфика «построения» учебных дисциплин</a:t>
            </a: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35</a:t>
            </a:fld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69116" y="1772976"/>
            <a:ext cx="2000588" cy="14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chemeClr val="tx1"/>
              </a:solidFill>
            </a:endParaRPr>
          </a:p>
          <a:p>
            <a:pPr algn="ctr"/>
            <a:r>
              <a:rPr lang="ru-RU" sz="2800" b="1" dirty="0">
                <a:solidFill>
                  <a:srgbClr val="FF0000"/>
                </a:solidFill>
              </a:rPr>
              <a:t>Акцент на оценку и экспертизу</a:t>
            </a:r>
          </a:p>
          <a:p>
            <a:pPr algn="ctr"/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915816" y="1772976"/>
            <a:ext cx="5976224" cy="14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chemeClr val="tx1"/>
              </a:solidFill>
            </a:endParaRP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Каждая общенаучная дисциплина учитывает профессиональные интересы оценщиков и экспертов</a:t>
            </a:r>
          </a:p>
          <a:p>
            <a:pPr algn="ctr"/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89704" y="3429160"/>
            <a:ext cx="1980000" cy="14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chemeClr val="tx1"/>
              </a:solidFill>
            </a:endParaRPr>
          </a:p>
          <a:p>
            <a:pPr algn="ctr"/>
            <a:r>
              <a:rPr lang="ru-RU" sz="2800" b="1" dirty="0">
                <a:solidFill>
                  <a:srgbClr val="FF0000"/>
                </a:solidFill>
              </a:rPr>
              <a:t>Акцент на практику</a:t>
            </a:r>
          </a:p>
          <a:p>
            <a:pPr algn="ctr"/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915816" y="3429320"/>
            <a:ext cx="5976224" cy="14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80 % учебного времени направлено на практическое применение получаемых знаний и умений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18301" y="5085344"/>
            <a:ext cx="1951403" cy="14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Кадровый потенциал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915816" y="5085344"/>
            <a:ext cx="5976664" cy="14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chemeClr val="tx1"/>
              </a:solidFill>
            </a:endParaRP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Преподаватели-практики с большим опытом работы</a:t>
            </a:r>
          </a:p>
          <a:p>
            <a:pPr algn="ctr"/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2" name="Стрелка вправо 1"/>
          <p:cNvSpPr/>
          <p:nvPr/>
        </p:nvSpPr>
        <p:spPr>
          <a:xfrm>
            <a:off x="2416714" y="2381276"/>
            <a:ext cx="360040" cy="2881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>
            <a:off x="2429459" y="4005104"/>
            <a:ext cx="360040" cy="2881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>
            <a:off x="2429459" y="5645535"/>
            <a:ext cx="360040" cy="2881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9223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Номер слайда 3"/>
          <p:cNvSpPr>
            <a:spLocks noGrp="1"/>
          </p:cNvSpPr>
          <p:nvPr>
            <p:ph type="sldNum" sz="quarter" idx="13"/>
          </p:nvPr>
        </p:nvSpPr>
        <p:spPr bwMode="auto">
          <a:xfrm>
            <a:off x="8616950" y="6604000"/>
            <a:ext cx="527050" cy="2540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6018AA6-8EAD-44F2-962E-029B1C0F1E43}" type="slidenum">
              <a:rPr lang="ru-RU" altLang="ru-RU" sz="1000">
                <a:solidFill>
                  <a:srgbClr val="000000"/>
                </a:solidFill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36</a:t>
            </a:fld>
            <a:endParaRPr lang="ru-RU" altLang="ru-RU" sz="100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5" name="Рисунок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00" y="968375"/>
            <a:ext cx="1312863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2"/>
          <p:cNvSpPr>
            <a:spLocks noChangeArrowheads="1"/>
          </p:cNvSpPr>
          <p:nvPr/>
        </p:nvSpPr>
        <p:spPr bwMode="auto">
          <a:xfrm>
            <a:off x="1473200" y="270014"/>
            <a:ext cx="76708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40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Формы обучения</a:t>
            </a:r>
          </a:p>
        </p:txBody>
      </p:sp>
      <p:pic>
        <p:nvPicPr>
          <p:cNvPr id="7" name="Рисунок 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438" y="34925"/>
            <a:ext cx="941387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581467" y="1692256"/>
            <a:ext cx="5244465" cy="517065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kern="1200" dirty="0">
                <a:solidFill>
                  <a:srgbClr val="0070C0"/>
                </a:solidFill>
                <a:effectLst/>
                <a:latin typeface="Calibri"/>
                <a:ea typeface="Times New Roman"/>
                <a:cs typeface="Times New Roman"/>
              </a:rPr>
              <a:t>1. </a:t>
            </a:r>
            <a:r>
              <a:rPr lang="ru-RU" sz="2400" b="1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Дистанционное обучение</a:t>
            </a:r>
            <a:endParaRPr lang="ru-RU" sz="2400" b="1" dirty="0">
              <a:solidFill>
                <a:srgbClr val="0070C0"/>
              </a:solidFill>
              <a:effectLst/>
              <a:latin typeface="Times New Roman"/>
              <a:ea typeface="Times New Roman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4193857" y="2430497"/>
            <a:ext cx="0" cy="323850"/>
          </a:xfrm>
          <a:prstGeom prst="straightConnector1">
            <a:avLst/>
          </a:prstGeom>
          <a:ln w="25400">
            <a:solidFill>
              <a:srgbClr val="0070C0"/>
            </a:solidFill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1575432" y="2989016"/>
            <a:ext cx="5236845" cy="517065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kern="1200" dirty="0">
                <a:solidFill>
                  <a:srgbClr val="0070C0"/>
                </a:solidFill>
                <a:effectLst/>
                <a:latin typeface="Calibri"/>
                <a:ea typeface="Times New Roman"/>
                <a:cs typeface="Times New Roman"/>
              </a:rPr>
              <a:t>2. Аудиторные занятия</a:t>
            </a:r>
            <a:endParaRPr lang="ru-RU" sz="2400" b="1" dirty="0">
              <a:solidFill>
                <a:srgbClr val="0070C0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575433" y="4268556"/>
            <a:ext cx="5236845" cy="517065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3</a:t>
            </a:r>
            <a:r>
              <a:rPr lang="ru-RU" sz="2400" b="1" kern="1200" dirty="0">
                <a:solidFill>
                  <a:srgbClr val="0070C0"/>
                </a:solidFill>
                <a:effectLst/>
                <a:latin typeface="Calibri"/>
                <a:ea typeface="Times New Roman"/>
                <a:cs typeface="Times New Roman"/>
              </a:rPr>
              <a:t>. Самостоятельная работа</a:t>
            </a:r>
            <a:endParaRPr lang="ru-RU" sz="2400" b="1" dirty="0">
              <a:solidFill>
                <a:srgbClr val="0070C0"/>
              </a:solidFill>
              <a:effectLst/>
              <a:latin typeface="Times New Roman"/>
              <a:ea typeface="Times New Roman"/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4193854" y="3706759"/>
            <a:ext cx="0" cy="323850"/>
          </a:xfrm>
          <a:prstGeom prst="straightConnector1">
            <a:avLst/>
          </a:prstGeom>
          <a:ln w="25400">
            <a:solidFill>
              <a:srgbClr val="0070C0"/>
            </a:solidFill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5398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Номер слайда 3"/>
          <p:cNvSpPr>
            <a:spLocks noGrp="1"/>
          </p:cNvSpPr>
          <p:nvPr>
            <p:ph type="sldNum" sz="quarter" idx="13"/>
          </p:nvPr>
        </p:nvSpPr>
        <p:spPr bwMode="auto">
          <a:xfrm>
            <a:off x="8616950" y="6604000"/>
            <a:ext cx="527050" cy="2540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6018AA6-8EAD-44F2-962E-029B1C0F1E43}" type="slidenum">
              <a:rPr lang="ru-RU" altLang="ru-RU" sz="1000">
                <a:solidFill>
                  <a:srgbClr val="000000"/>
                </a:solidFill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37</a:t>
            </a:fld>
            <a:endParaRPr lang="ru-RU" altLang="ru-RU" sz="100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5" name="Рисунок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00" y="968375"/>
            <a:ext cx="1312863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2"/>
          <p:cNvSpPr>
            <a:spLocks noChangeArrowheads="1"/>
          </p:cNvSpPr>
          <p:nvPr/>
        </p:nvSpPr>
        <p:spPr bwMode="auto">
          <a:xfrm>
            <a:off x="1473200" y="270014"/>
            <a:ext cx="76708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40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Структура программ</a:t>
            </a:r>
          </a:p>
        </p:txBody>
      </p:sp>
      <p:pic>
        <p:nvPicPr>
          <p:cNvPr id="7" name="Рисунок 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438" y="34925"/>
            <a:ext cx="941387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581467" y="1590789"/>
            <a:ext cx="5244465" cy="720000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kern="1200" dirty="0">
                <a:solidFill>
                  <a:srgbClr val="0070C0"/>
                </a:solidFill>
                <a:effectLst/>
                <a:latin typeface="Calibri"/>
                <a:ea typeface="Times New Roman"/>
                <a:cs typeface="Times New Roman"/>
              </a:rPr>
              <a:t>1. Общепрофессиональный модуль</a:t>
            </a:r>
            <a:endParaRPr lang="ru-RU" sz="2400" b="1" dirty="0">
              <a:solidFill>
                <a:srgbClr val="0070C0"/>
              </a:solidFill>
              <a:effectLst/>
              <a:latin typeface="Times New Roman"/>
              <a:ea typeface="Times New Roman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4193857" y="2430497"/>
            <a:ext cx="0" cy="323850"/>
          </a:xfrm>
          <a:prstGeom prst="straightConnector1">
            <a:avLst/>
          </a:prstGeom>
          <a:ln w="25400">
            <a:solidFill>
              <a:srgbClr val="0070C0"/>
            </a:solidFill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1575432" y="2887549"/>
            <a:ext cx="5236845" cy="720000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kern="1200" dirty="0">
                <a:solidFill>
                  <a:srgbClr val="0070C0"/>
                </a:solidFill>
                <a:effectLst/>
                <a:latin typeface="Calibri"/>
                <a:ea typeface="Times New Roman"/>
                <a:cs typeface="Times New Roman"/>
              </a:rPr>
              <a:t>2. Профессиональный модуль</a:t>
            </a:r>
            <a:endParaRPr lang="ru-RU" sz="2400" b="1" dirty="0">
              <a:solidFill>
                <a:srgbClr val="0070C0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575433" y="4167089"/>
            <a:ext cx="5236845" cy="720000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3</a:t>
            </a:r>
            <a:r>
              <a:rPr lang="ru-RU" sz="2400" b="1" kern="1200" dirty="0">
                <a:solidFill>
                  <a:srgbClr val="0070C0"/>
                </a:solidFill>
                <a:effectLst/>
                <a:latin typeface="Calibri"/>
                <a:ea typeface="Times New Roman"/>
                <a:cs typeface="Times New Roman"/>
              </a:rPr>
              <a:t>. Модуль специальных курсов</a:t>
            </a:r>
            <a:endParaRPr lang="ru-RU" sz="2400" b="1" dirty="0">
              <a:solidFill>
                <a:srgbClr val="0070C0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589087" y="5430111"/>
            <a:ext cx="5236845" cy="720000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4</a:t>
            </a:r>
            <a:r>
              <a:rPr lang="ru-RU" sz="2400" b="1" kern="1200" dirty="0">
                <a:solidFill>
                  <a:srgbClr val="0070C0"/>
                </a:solidFill>
                <a:effectLst/>
                <a:latin typeface="Calibri"/>
                <a:ea typeface="Times New Roman"/>
                <a:cs typeface="Times New Roman"/>
              </a:rPr>
              <a:t>. Итоговая аттестация</a:t>
            </a:r>
            <a:endParaRPr lang="ru-RU" sz="2400" b="1" dirty="0">
              <a:solidFill>
                <a:srgbClr val="0070C0"/>
              </a:solidFill>
              <a:effectLst/>
              <a:latin typeface="Times New Roman"/>
              <a:ea typeface="Times New Roman"/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4193854" y="3706759"/>
            <a:ext cx="0" cy="323850"/>
          </a:xfrm>
          <a:prstGeom prst="straightConnector1">
            <a:avLst/>
          </a:prstGeom>
          <a:ln w="25400">
            <a:solidFill>
              <a:srgbClr val="0070C0"/>
            </a:solidFill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4193854" y="4998548"/>
            <a:ext cx="0" cy="323850"/>
          </a:xfrm>
          <a:prstGeom prst="straightConnector1">
            <a:avLst/>
          </a:prstGeom>
          <a:ln w="25400">
            <a:solidFill>
              <a:srgbClr val="0070C0"/>
            </a:solidFill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49458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Номер слайда 3"/>
          <p:cNvSpPr>
            <a:spLocks noGrp="1"/>
          </p:cNvSpPr>
          <p:nvPr>
            <p:ph type="sldNum" sz="quarter" idx="13"/>
          </p:nvPr>
        </p:nvSpPr>
        <p:spPr bwMode="auto">
          <a:xfrm>
            <a:off x="8616950" y="6604000"/>
            <a:ext cx="527050" cy="2540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6018AA6-8EAD-44F2-962E-029B1C0F1E43}" type="slidenum">
              <a:rPr lang="ru-RU" altLang="ru-RU" sz="1000">
                <a:solidFill>
                  <a:srgbClr val="000000"/>
                </a:solidFill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38</a:t>
            </a:fld>
            <a:endParaRPr lang="ru-RU" altLang="ru-RU" sz="100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5" name="Рисунок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00" y="968375"/>
            <a:ext cx="1312863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2"/>
          <p:cNvSpPr>
            <a:spLocks noChangeArrowheads="1"/>
          </p:cNvSpPr>
          <p:nvPr/>
        </p:nvSpPr>
        <p:spPr bwMode="auto">
          <a:xfrm>
            <a:off x="1473200" y="270014"/>
            <a:ext cx="76708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40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Структура обучения</a:t>
            </a:r>
          </a:p>
        </p:txBody>
      </p:sp>
      <p:pic>
        <p:nvPicPr>
          <p:cNvPr id="7" name="Рисунок 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438" y="34925"/>
            <a:ext cx="941387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20340" y="1671524"/>
            <a:ext cx="7200000" cy="941796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2400" b="1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Web</a:t>
            </a:r>
            <a:r>
              <a:rPr lang="ru-RU" sz="2400" b="1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-сессия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70C0"/>
                </a:solidFill>
                <a:effectLst/>
                <a:latin typeface="Calibri"/>
                <a:ea typeface="Times New Roman"/>
                <a:cs typeface="Times New Roman"/>
              </a:rPr>
              <a:t>2 раза в год (осень/весна)</a:t>
            </a:r>
            <a:endParaRPr lang="ru-RU" sz="2400" dirty="0">
              <a:solidFill>
                <a:srgbClr val="0070C0"/>
              </a:solidFill>
              <a:effectLst/>
              <a:latin typeface="Times New Roman"/>
              <a:ea typeface="Times New Roman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4482328" y="2916272"/>
            <a:ext cx="0" cy="323850"/>
          </a:xfrm>
          <a:prstGeom prst="straightConnector1">
            <a:avLst/>
          </a:prstGeom>
          <a:ln w="25400">
            <a:solidFill>
              <a:srgbClr val="0070C0"/>
            </a:solidFill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885091" y="3416307"/>
            <a:ext cx="7200000" cy="941796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70C0"/>
                </a:solidFill>
                <a:effectLst/>
                <a:latin typeface="Times New Roman"/>
                <a:ea typeface="Times New Roman"/>
              </a:rPr>
              <a:t>Очная сессия в Москве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70C0"/>
                </a:solidFill>
                <a:latin typeface="Times New Roman"/>
                <a:ea typeface="Times New Roman"/>
              </a:rPr>
              <a:t>7 – 10 дней (зима/лето)</a:t>
            </a:r>
            <a:endParaRPr lang="ru-RU" sz="2400" dirty="0">
              <a:solidFill>
                <a:srgbClr val="0070C0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920340" y="4905058"/>
            <a:ext cx="7200000" cy="941796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Промежуточные и итоговая аттестации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70C0"/>
                </a:solidFill>
                <a:latin typeface="Calibri"/>
                <a:ea typeface="Times New Roman"/>
                <a:cs typeface="Times New Roman"/>
              </a:rPr>
              <a:t>в конце очной сессии / в конце обучения</a:t>
            </a:r>
            <a:endParaRPr lang="ru-RU" sz="2400" dirty="0">
              <a:solidFill>
                <a:srgbClr val="0070C0"/>
              </a:solidFill>
              <a:effectLst/>
              <a:latin typeface="Times New Roman"/>
              <a:ea typeface="Times New Roman"/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4520340" y="4653372"/>
            <a:ext cx="0" cy="323850"/>
          </a:xfrm>
          <a:prstGeom prst="straightConnector1">
            <a:avLst/>
          </a:prstGeom>
          <a:ln w="25400">
            <a:solidFill>
              <a:srgbClr val="0070C0"/>
            </a:solidFill>
            <a:tailEnd type="arrow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03848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Номер слайда 3"/>
          <p:cNvSpPr>
            <a:spLocks noGrp="1"/>
          </p:cNvSpPr>
          <p:nvPr>
            <p:ph type="sldNum" sz="quarter" idx="13"/>
          </p:nvPr>
        </p:nvSpPr>
        <p:spPr bwMode="auto">
          <a:xfrm>
            <a:off x="8616950" y="6604000"/>
            <a:ext cx="527050" cy="2540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6018AA6-8EAD-44F2-962E-029B1C0F1E43}" type="slidenum">
              <a:rPr lang="ru-RU" altLang="ru-RU" sz="1000">
                <a:solidFill>
                  <a:srgbClr val="000000"/>
                </a:solidFill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39</a:t>
            </a:fld>
            <a:endParaRPr lang="ru-RU" altLang="ru-RU" sz="100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5" name="Рисунок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00" y="968375"/>
            <a:ext cx="1312863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2"/>
          <p:cNvSpPr>
            <a:spLocks noChangeArrowheads="1"/>
          </p:cNvSpPr>
          <p:nvPr/>
        </p:nvSpPr>
        <p:spPr bwMode="auto">
          <a:xfrm>
            <a:off x="1473200" y="270014"/>
            <a:ext cx="76708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40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Перспективные программы</a:t>
            </a:r>
          </a:p>
        </p:txBody>
      </p:sp>
      <p:pic>
        <p:nvPicPr>
          <p:cNvPr id="7" name="Рисунок 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438" y="34925"/>
            <a:ext cx="941387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403648" y="1246792"/>
            <a:ext cx="6716692" cy="1791260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C00000"/>
                </a:solidFill>
                <a:latin typeface="Times New Roman"/>
                <a:ea typeface="Times New Roman"/>
              </a:rPr>
              <a:t>Повышения квалификации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70C0"/>
                </a:solidFill>
                <a:latin typeface="Times New Roman"/>
                <a:ea typeface="Times New Roman"/>
              </a:rPr>
              <a:t>«Государственная кадастровая оценка»</a:t>
            </a:r>
          </a:p>
          <a:p>
            <a:pPr algn="ctr">
              <a:lnSpc>
                <a:spcPct val="115000"/>
              </a:lnSpc>
            </a:pPr>
            <a:r>
              <a:rPr lang="ru-RU" sz="2400" b="1" dirty="0">
                <a:solidFill>
                  <a:srgbClr val="0070C0"/>
                </a:solidFill>
                <a:latin typeface="Times New Roman"/>
                <a:ea typeface="Times New Roman"/>
              </a:rPr>
              <a:t>«Математическое обеспечение кадастровой оценки» (набор в 2018 году)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1393655" y="3365588"/>
            <a:ext cx="6695715" cy="1366528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Профессиональная переподготовка</a:t>
            </a:r>
            <a:r>
              <a:rPr lang="ru-RU" sz="2400" b="1" dirty="0">
                <a:solidFill>
                  <a:srgbClr val="0070C0"/>
                </a:solidFill>
                <a:effectLst/>
                <a:latin typeface="Times New Roman"/>
                <a:ea typeface="Times New Roman"/>
              </a:rPr>
              <a:t>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70C0"/>
                </a:solidFill>
                <a:effectLst/>
                <a:latin typeface="Times New Roman"/>
                <a:ea typeface="Times New Roman"/>
              </a:rPr>
              <a:t>«Судебная экспертиза»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70C0"/>
                </a:solidFill>
                <a:latin typeface="Times New Roman"/>
                <a:ea typeface="Times New Roman"/>
              </a:rPr>
              <a:t>(набор в 2018 году)</a:t>
            </a:r>
            <a:endParaRPr lang="ru-RU" sz="2400" dirty="0">
              <a:solidFill>
                <a:srgbClr val="0070C0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403648" y="4885273"/>
            <a:ext cx="6716692" cy="1366528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400" b="1" dirty="0">
                <a:solidFill>
                  <a:srgbClr val="C00000"/>
                </a:solidFill>
                <a:latin typeface="Times New Roman"/>
                <a:ea typeface="Times New Roman"/>
              </a:rPr>
              <a:t>Магистерская программа</a:t>
            </a:r>
          </a:p>
          <a:p>
            <a:pPr algn="ctr">
              <a:lnSpc>
                <a:spcPct val="115000"/>
              </a:lnSpc>
            </a:pPr>
            <a:r>
              <a:rPr lang="ru-RU" sz="2400" b="1" dirty="0">
                <a:solidFill>
                  <a:srgbClr val="0070C0"/>
                </a:solidFill>
                <a:latin typeface="Times New Roman"/>
                <a:ea typeface="Times New Roman"/>
              </a:rPr>
              <a:t>«Судебная экспертиза»</a:t>
            </a:r>
          </a:p>
          <a:p>
            <a:pPr algn="ctr">
              <a:lnSpc>
                <a:spcPct val="115000"/>
              </a:lnSpc>
            </a:pPr>
            <a:r>
              <a:rPr lang="ru-RU" sz="2400" b="1" dirty="0">
                <a:solidFill>
                  <a:srgbClr val="0070C0"/>
                </a:solidFill>
                <a:latin typeface="Times New Roman"/>
                <a:ea typeface="Times New Roman"/>
              </a:rPr>
              <a:t>(набор в 2018/2019 годах)</a:t>
            </a:r>
          </a:p>
        </p:txBody>
      </p:sp>
    </p:spTree>
    <p:extLst>
      <p:ext uri="{BB962C8B-B14F-4D97-AF65-F5344CB8AC3E}">
        <p14:creationId xmlns:p14="http://schemas.microsoft.com/office/powerpoint/2010/main" val="3331838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t>4</a:t>
            </a:fld>
            <a:endParaRPr lang="ru-RU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323528" y="188640"/>
            <a:ext cx="8712968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Акценты в образовательных программах ЭС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490099" y="1545913"/>
            <a:ext cx="8712968" cy="874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Авторские программы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467544" y="2986074"/>
            <a:ext cx="8712968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Прикладной характер (практикоориентированный подход к обучению)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827584" y="4755709"/>
            <a:ext cx="8712968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Преподавательский состав – практики с большим опытом работы</a:t>
            </a:r>
          </a:p>
        </p:txBody>
      </p:sp>
    </p:spTree>
    <p:extLst>
      <p:ext uri="{BB962C8B-B14F-4D97-AF65-F5344CB8AC3E}">
        <p14:creationId xmlns:p14="http://schemas.microsoft.com/office/powerpoint/2010/main" val="375972298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Номер слайда 3"/>
          <p:cNvSpPr>
            <a:spLocks noGrp="1"/>
          </p:cNvSpPr>
          <p:nvPr>
            <p:ph type="sldNum" sz="quarter" idx="13"/>
          </p:nvPr>
        </p:nvSpPr>
        <p:spPr bwMode="auto">
          <a:xfrm>
            <a:off x="8616950" y="6604000"/>
            <a:ext cx="527050" cy="2540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6018AA6-8EAD-44F2-962E-029B1C0F1E43}" type="slidenum">
              <a:rPr lang="ru-RU" altLang="ru-RU" sz="1000">
                <a:solidFill>
                  <a:srgbClr val="000000"/>
                </a:solidFill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40</a:t>
            </a:fld>
            <a:endParaRPr lang="ru-RU" altLang="ru-RU" sz="100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5" name="Рисунок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2536" y="1059494"/>
            <a:ext cx="1778676" cy="57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438" y="34925"/>
            <a:ext cx="941387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Текст 4"/>
          <p:cNvSpPr txBox="1">
            <a:spLocks/>
          </p:cNvSpPr>
          <p:nvPr/>
        </p:nvSpPr>
        <p:spPr bwMode="auto">
          <a:xfrm>
            <a:off x="4338923" y="1767380"/>
            <a:ext cx="3593877" cy="3060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3200" b="1" dirty="0">
                <a:solidFill>
                  <a:srgbClr val="0070C0"/>
                </a:solidFill>
                <a:latin typeface="Calibri" pitchFamily="34" charset="0"/>
                <a:sym typeface="Arial" charset="0"/>
              </a:rPr>
              <a:t>КАЛИНКИНА</a:t>
            </a:r>
          </a:p>
          <a:p>
            <a:pPr algn="ctr" eaLnBrk="1" hangingPunct="1"/>
            <a:r>
              <a:rPr lang="ru-RU" altLang="ru-RU" sz="3200" b="1" dirty="0">
                <a:solidFill>
                  <a:srgbClr val="0070C0"/>
                </a:solidFill>
                <a:latin typeface="Calibri" pitchFamily="34" charset="0"/>
                <a:sym typeface="Arial" charset="0"/>
              </a:rPr>
              <a:t>Кира Евгеньевна</a:t>
            </a:r>
          </a:p>
          <a:p>
            <a:pPr algn="ctr" eaLnBrk="1" hangingPunct="1"/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Вице-президент </a:t>
            </a:r>
          </a:p>
          <a:p>
            <a:pPr algn="ctr" eaLnBrk="1" hangingPunct="1"/>
            <a:r>
              <a:rPr lang="ru-RU" dirty="0">
                <a:solidFill>
                  <a:srgbClr val="0070C0"/>
                </a:solidFill>
                <a:latin typeface="Calibri" panose="020F0502020204030204" pitchFamily="34" charset="0"/>
              </a:rPr>
              <a:t>НП «СРОО «Экспертный совет»</a:t>
            </a:r>
            <a:endParaRPr lang="ru-RU" altLang="ru-RU" b="1" dirty="0">
              <a:solidFill>
                <a:srgbClr val="0070C0"/>
              </a:solidFill>
              <a:latin typeface="Calibri" pitchFamily="34" charset="0"/>
              <a:sym typeface="Arial" charset="0"/>
            </a:endParaRPr>
          </a:p>
          <a:p>
            <a:pPr algn="ctr" eaLnBrk="1" hangingPunct="1">
              <a:spcBef>
                <a:spcPts val="600"/>
              </a:spcBef>
            </a:pPr>
            <a:r>
              <a:rPr lang="ru-RU" altLang="ru-RU" dirty="0">
                <a:solidFill>
                  <a:srgbClr val="0070C0"/>
                </a:solidFill>
                <a:latin typeface="Calibri" pitchFamily="34" charset="0"/>
                <a:sym typeface="Arial" charset="0"/>
              </a:rPr>
              <a:t>доцент, к.э.н. </a:t>
            </a:r>
          </a:p>
          <a:p>
            <a:pPr algn="ctr" eaLnBrk="1" hangingPunct="1">
              <a:spcBef>
                <a:spcPts val="600"/>
              </a:spcBef>
            </a:pPr>
            <a:r>
              <a:rPr lang="en-US" altLang="ru-RU" dirty="0">
                <a:solidFill>
                  <a:srgbClr val="0070C0"/>
                </a:solidFill>
                <a:latin typeface="Calibri" pitchFamily="34" charset="0"/>
                <a:sym typeface="Arial" charset="0"/>
                <a:hlinkClick r:id="rId4"/>
              </a:rPr>
              <a:t>kalinkina@expertsovet.com</a:t>
            </a:r>
            <a:endParaRPr lang="en-US" altLang="ru-RU" dirty="0">
              <a:solidFill>
                <a:srgbClr val="0070C0"/>
              </a:solidFill>
              <a:latin typeface="Calibri" pitchFamily="34" charset="0"/>
              <a:sym typeface="Arial" charset="0"/>
            </a:endParaRPr>
          </a:p>
          <a:p>
            <a:pPr algn="ctr" eaLnBrk="1" hangingPunct="1">
              <a:spcBef>
                <a:spcPts val="600"/>
              </a:spcBef>
            </a:pPr>
            <a:r>
              <a:rPr lang="en-US" altLang="ru-RU" dirty="0">
                <a:solidFill>
                  <a:srgbClr val="0070C0"/>
                </a:solidFill>
                <a:latin typeface="Calibri" pitchFamily="34" charset="0"/>
                <a:sym typeface="Arial" charset="0"/>
              </a:rPr>
              <a:t>8-916-195-38-27</a:t>
            </a:r>
            <a:endParaRPr lang="ru-RU" altLang="ru-RU" dirty="0">
              <a:solidFill>
                <a:srgbClr val="0070C0"/>
              </a:solidFill>
              <a:latin typeface="Calibri" pitchFamily="34" charset="0"/>
              <a:sym typeface="Arial" charset="0"/>
            </a:endParaRPr>
          </a:p>
        </p:txBody>
      </p:sp>
      <p:sp>
        <p:nvSpPr>
          <p:cNvPr id="10" name="Прямоугольник 42"/>
          <p:cNvSpPr>
            <a:spLocks noChangeArrowheads="1"/>
          </p:cNvSpPr>
          <p:nvPr/>
        </p:nvSpPr>
        <p:spPr bwMode="auto">
          <a:xfrm>
            <a:off x="1362971" y="440580"/>
            <a:ext cx="76708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40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Ответы на вопросы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0668" y="2054710"/>
            <a:ext cx="2279863" cy="2485992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99222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154" name="Заголовок 1"/>
          <p:cNvSpPr txBox="1">
            <a:spLocks/>
          </p:cNvSpPr>
          <p:nvPr/>
        </p:nvSpPr>
        <p:spPr>
          <a:xfrm>
            <a:off x="95630" y="692696"/>
            <a:ext cx="9036496" cy="44644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профессиональной переподготовки</a:t>
            </a:r>
          </a:p>
          <a:p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«Профессиональная оценка и экспертиза прав собственности»</a:t>
            </a:r>
          </a:p>
          <a:p>
            <a:endParaRPr lang="ru-RU" sz="32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ea typeface="+mn-ea"/>
                <a:cs typeface="Times New Roman" pitchFamily="18" charset="0"/>
              </a:rPr>
              <a:t>Факультет дополнительного профессионального образования</a:t>
            </a:r>
          </a:p>
          <a:p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ea typeface="+mn-ea"/>
                <a:cs typeface="Times New Roman" pitchFamily="18" charset="0"/>
              </a:rPr>
              <a:t>РЭУ им. Г.В. Плеханова</a:t>
            </a:r>
          </a:p>
        </p:txBody>
      </p:sp>
    </p:spTree>
    <p:extLst>
      <p:ext uri="{BB962C8B-B14F-4D97-AF65-F5344CB8AC3E}">
        <p14:creationId xmlns:p14="http://schemas.microsoft.com/office/powerpoint/2010/main" val="41662526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11" name="Содержимое 2"/>
          <p:cNvSpPr>
            <a:spLocks noGrp="1"/>
          </p:cNvSpPr>
          <p:nvPr>
            <p:ph sz="half" idx="1"/>
          </p:nvPr>
        </p:nvSpPr>
        <p:spPr>
          <a:xfrm>
            <a:off x="31960" y="692696"/>
            <a:ext cx="4572000" cy="558924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РУКОВОДСТВО ПРОГРАММОЙ</a:t>
            </a:r>
          </a:p>
          <a:p>
            <a:pPr algn="ctr">
              <a:buNone/>
            </a:pPr>
            <a:endParaRPr lang="ru-RU" sz="2000" b="1" i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ru-RU" sz="3600" b="1" i="1" dirty="0">
                <a:solidFill>
                  <a:srgbClr val="FF0000"/>
                </a:solidFill>
              </a:rPr>
              <a:t>ПУТЯТИН </a:t>
            </a:r>
          </a:p>
          <a:p>
            <a:pPr algn="ctr">
              <a:buNone/>
            </a:pPr>
            <a:r>
              <a:rPr lang="ru-RU" sz="3600" b="1" i="1" dirty="0">
                <a:solidFill>
                  <a:srgbClr val="FF0000"/>
                </a:solidFill>
              </a:rPr>
              <a:t>Александр Юрьевич</a:t>
            </a:r>
          </a:p>
          <a:p>
            <a:pPr algn="ctr">
              <a:buNone/>
            </a:pPr>
            <a:endParaRPr lang="ru-RU" sz="2000" b="1" i="1" dirty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ru-RU" sz="24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Член Совета Ассоциации,</a:t>
            </a:r>
          </a:p>
          <a:p>
            <a:pPr algn="ctr">
              <a:buNone/>
            </a:pPr>
            <a:r>
              <a:rPr lang="ru-RU" sz="24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Член Экспертного совета,</a:t>
            </a:r>
          </a:p>
          <a:p>
            <a:pPr algn="ctr">
              <a:buNone/>
            </a:pPr>
            <a:r>
              <a:rPr lang="ru-RU" sz="24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Практик с более чем 20-летним опытом работы в оценочной и экспертной деятельностях</a:t>
            </a:r>
          </a:p>
          <a:p>
            <a:pPr algn="ctr">
              <a:buNone/>
            </a:pPr>
            <a:endParaRPr lang="ru-RU" sz="2000" b="1" i="1" dirty="0">
              <a:solidFill>
                <a:srgbClr val="C00000"/>
              </a:solidFill>
            </a:endParaRPr>
          </a:p>
          <a:p>
            <a:pPr algn="ctr">
              <a:buNone/>
            </a:pPr>
            <a:endParaRPr lang="ru-RU" sz="1800" b="1" i="1" dirty="0">
              <a:solidFill>
                <a:srgbClr val="C00000"/>
              </a:solidFill>
            </a:endParaRPr>
          </a:p>
        </p:txBody>
      </p:sp>
      <p:sp>
        <p:nvSpPr>
          <p:cNvPr id="13" name="Содержимое 3"/>
          <p:cNvSpPr txBox="1">
            <a:spLocks/>
          </p:cNvSpPr>
          <p:nvPr/>
        </p:nvSpPr>
        <p:spPr>
          <a:xfrm>
            <a:off x="4648200" y="620688"/>
            <a:ext cx="4495800" cy="558924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itchFamily="34" charset="0"/>
              <a:buNone/>
            </a:pPr>
            <a:endParaRPr lang="ru-RU" b="1" i="1" dirty="0">
              <a:solidFill>
                <a:srgbClr val="C00000"/>
              </a:solidFill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endParaRPr lang="ru-RU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163" y="4419727"/>
            <a:ext cx="3440217" cy="22791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2550" y="594323"/>
            <a:ext cx="2602230" cy="3901440"/>
          </a:xfrm>
          <a:prstGeom prst="rect">
            <a:avLst/>
          </a:prstGeom>
        </p:spPr>
      </p:pic>
      <p:pic>
        <p:nvPicPr>
          <p:cNvPr id="6" name="Рисунок 5" descr="E:\7 ноября\4 когда много людей_хор\защита 31.10._5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76" t="5471" r="7206" b="28732"/>
          <a:stretch/>
        </p:blipFill>
        <p:spPr bwMode="auto">
          <a:xfrm>
            <a:off x="4648200" y="2492896"/>
            <a:ext cx="2372072" cy="25272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07408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882373" y="97694"/>
            <a:ext cx="7236296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FF0000"/>
                </a:solidFill>
              </a:rPr>
              <a:t>Профессиональный цикл</a:t>
            </a: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08098" y="1641606"/>
            <a:ext cx="3108307" cy="10441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Оценка объектов недвижимости и земельных участков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08098" y="2925024"/>
            <a:ext cx="3095917" cy="1008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Оценка машин, оборудования и транспортных средств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11565" y="4221008"/>
            <a:ext cx="3108307" cy="14942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Оценка нематериальных активов и объектов интеллектуальной собственности (НМА и ОИС)</a:t>
            </a:r>
          </a:p>
        </p:txBody>
      </p:sp>
      <p:sp>
        <p:nvSpPr>
          <p:cNvPr id="23" name="Стрелка вправо 22"/>
          <p:cNvSpPr/>
          <p:nvPr/>
        </p:nvSpPr>
        <p:spPr>
          <a:xfrm>
            <a:off x="3683592" y="2019608"/>
            <a:ext cx="360040" cy="2881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право 23"/>
          <p:cNvSpPr/>
          <p:nvPr/>
        </p:nvSpPr>
        <p:spPr>
          <a:xfrm>
            <a:off x="3683592" y="3259494"/>
            <a:ext cx="360040" cy="2881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24"/>
          <p:cNvSpPr/>
          <p:nvPr/>
        </p:nvSpPr>
        <p:spPr>
          <a:xfrm>
            <a:off x="3683592" y="4660534"/>
            <a:ext cx="360040" cy="2881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211960" y="1641606"/>
            <a:ext cx="4788312" cy="10441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Практика оценки объектов недвижимости и земельных участков </a:t>
            </a:r>
          </a:p>
          <a:p>
            <a:pPr algn="ctr"/>
            <a:r>
              <a:rPr lang="ru-RU" sz="2000" b="1" dirty="0">
                <a:solidFill>
                  <a:schemeClr val="tx1"/>
                </a:solidFill>
              </a:rPr>
              <a:t>(</a:t>
            </a:r>
            <a:r>
              <a:rPr lang="ru-RU" sz="2000" b="1" dirty="0">
                <a:solidFill>
                  <a:srgbClr val="C00000"/>
                </a:solidFill>
              </a:rPr>
              <a:t>шаблоны отчетов по оценке</a:t>
            </a:r>
            <a:r>
              <a:rPr lang="ru-RU" sz="2000" b="1" dirty="0">
                <a:solidFill>
                  <a:schemeClr val="tx1"/>
                </a:solidFill>
              </a:rPr>
              <a:t>)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211960" y="2925024"/>
            <a:ext cx="4788312" cy="10441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Практика оценки машин, оборудования и транспортных средств</a:t>
            </a:r>
          </a:p>
          <a:p>
            <a:pPr algn="ctr"/>
            <a:r>
              <a:rPr lang="ru-RU" sz="2000" b="1" dirty="0">
                <a:solidFill>
                  <a:schemeClr val="tx1"/>
                </a:solidFill>
              </a:rPr>
              <a:t>(</a:t>
            </a:r>
            <a:r>
              <a:rPr lang="ru-RU" sz="2000" b="1" dirty="0">
                <a:solidFill>
                  <a:srgbClr val="C00000"/>
                </a:solidFill>
              </a:rPr>
              <a:t>шаблоны отчетов по оценке</a:t>
            </a:r>
            <a:r>
              <a:rPr lang="ru-RU" sz="2000" b="1" dirty="0">
                <a:solidFill>
                  <a:schemeClr val="tx1"/>
                </a:solidFill>
              </a:rPr>
              <a:t>)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211960" y="4238910"/>
            <a:ext cx="4788312" cy="14763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Практика оценки нематериальных активов и объектов интеллектуальной собственности</a:t>
            </a:r>
          </a:p>
          <a:p>
            <a:pPr algn="ctr"/>
            <a:r>
              <a:rPr lang="ru-RU" sz="2000" b="1" dirty="0">
                <a:solidFill>
                  <a:schemeClr val="tx1"/>
                </a:solidFill>
              </a:rPr>
              <a:t>(</a:t>
            </a:r>
            <a:r>
              <a:rPr lang="ru-RU" sz="2000" b="1" dirty="0">
                <a:solidFill>
                  <a:srgbClr val="C00000"/>
                </a:solidFill>
              </a:rPr>
              <a:t>шаблоны отчетов по оценке</a:t>
            </a:r>
            <a:r>
              <a:rPr lang="ru-RU" sz="2000" b="1" dirty="0">
                <a:solidFill>
                  <a:schemeClr val="tx1"/>
                </a:solidFill>
              </a:rPr>
              <a:t>)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18461" y="6034262"/>
            <a:ext cx="8704564" cy="5220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Оценка предприятий (бизнеса) </a:t>
            </a:r>
            <a:r>
              <a:rPr lang="ru-RU" sz="2000" b="1" dirty="0">
                <a:solidFill>
                  <a:schemeClr val="tx1"/>
                </a:solidFill>
              </a:rPr>
              <a:t>(</a:t>
            </a:r>
            <a:r>
              <a:rPr lang="ru-RU" sz="2000" b="1" dirty="0">
                <a:solidFill>
                  <a:srgbClr val="C00000"/>
                </a:solidFill>
              </a:rPr>
              <a:t>шаблоны отчетов по оценке</a:t>
            </a:r>
            <a:r>
              <a:rPr lang="ru-RU" sz="2000" b="1" dirty="0">
                <a:solidFill>
                  <a:schemeClr val="tx1"/>
                </a:solidFill>
              </a:rPr>
              <a:t>)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7904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Номер слайда 3"/>
          <p:cNvSpPr>
            <a:spLocks noGrp="1"/>
          </p:cNvSpPr>
          <p:nvPr>
            <p:ph type="sldNum" sz="quarter" idx="13"/>
          </p:nvPr>
        </p:nvSpPr>
        <p:spPr bwMode="auto">
          <a:xfrm>
            <a:off x="8616950" y="6604000"/>
            <a:ext cx="527050" cy="2540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6018AA6-8EAD-44F2-962E-029B1C0F1E43}" type="slidenum">
              <a:rPr lang="ru-RU" altLang="ru-RU" sz="1000">
                <a:solidFill>
                  <a:srgbClr val="000000"/>
                </a:solidFill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ru-RU" altLang="ru-RU" sz="100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5" name="Рисунок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00" y="968375"/>
            <a:ext cx="1312863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2"/>
          <p:cNvSpPr>
            <a:spLocks noChangeArrowheads="1"/>
          </p:cNvSpPr>
          <p:nvPr/>
        </p:nvSpPr>
        <p:spPr bwMode="auto">
          <a:xfrm>
            <a:off x="1473200" y="260489"/>
            <a:ext cx="7670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3200" b="1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Условия обучения</a:t>
            </a:r>
          </a:p>
        </p:txBody>
      </p:sp>
      <p:pic>
        <p:nvPicPr>
          <p:cNvPr id="7" name="Рисунок 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438" y="34925"/>
            <a:ext cx="941387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827584" y="1814243"/>
            <a:ext cx="7200000" cy="954107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Форма обучения</a:t>
            </a:r>
          </a:p>
          <a:p>
            <a:pPr algn="ctr"/>
            <a:r>
              <a:rPr lang="ru-RU" sz="32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очно-заочная (вечерняя)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804547" y="3201110"/>
            <a:ext cx="7200000" cy="954107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Период обучения</a:t>
            </a:r>
          </a:p>
          <a:p>
            <a:pPr algn="ctr"/>
            <a:r>
              <a:rPr lang="ru-RU" sz="32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7 – 9 месяцев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827584" y="4653136"/>
            <a:ext cx="7200000" cy="1446550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Стоимость программы</a:t>
            </a:r>
          </a:p>
          <a:p>
            <a:pPr algn="ctr"/>
            <a:r>
              <a:rPr lang="ru-RU" sz="32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90 000 рублей</a:t>
            </a:r>
            <a:br>
              <a:rPr lang="en-US" sz="32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с возможностью поэтапной оплаты</a:t>
            </a:r>
          </a:p>
        </p:txBody>
      </p:sp>
    </p:spTree>
    <p:extLst>
      <p:ext uri="{BB962C8B-B14F-4D97-AF65-F5344CB8AC3E}">
        <p14:creationId xmlns:p14="http://schemas.microsoft.com/office/powerpoint/2010/main" val="1923486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154" name="Заголовок 1"/>
          <p:cNvSpPr txBox="1">
            <a:spLocks/>
          </p:cNvSpPr>
          <p:nvPr/>
        </p:nvSpPr>
        <p:spPr>
          <a:xfrm>
            <a:off x="0" y="44624"/>
            <a:ext cx="9036496" cy="28083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Магистерская программа </a:t>
            </a:r>
          </a:p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«Экспертиза отчетов об оценке»</a:t>
            </a:r>
          </a:p>
          <a:p>
            <a:r>
              <a:rPr lang="ru-RU" sz="3200" b="1" dirty="0">
                <a:solidFill>
                  <a:srgbClr val="0070C0"/>
                </a:solidFill>
                <a:latin typeface="Calibri" pitchFamily="34" charset="0"/>
                <a:ea typeface="+mn-ea"/>
                <a:cs typeface="Times New Roman" pitchFamily="18" charset="0"/>
              </a:rPr>
              <a:t>Факультет дистанционного обучения</a:t>
            </a:r>
          </a:p>
          <a:p>
            <a:r>
              <a:rPr lang="ru-RU" sz="3200" b="1" dirty="0">
                <a:solidFill>
                  <a:srgbClr val="0070C0"/>
                </a:solidFill>
                <a:latin typeface="Calibri" pitchFamily="34" charset="0"/>
                <a:ea typeface="+mn-ea"/>
                <a:cs typeface="Times New Roman" pitchFamily="18" charset="0"/>
              </a:rPr>
              <a:t>РЭУ им. Г.В. Плеханова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9"/>
          <a:stretch/>
        </p:blipFill>
        <p:spPr bwMode="auto">
          <a:xfrm>
            <a:off x="0" y="2743201"/>
            <a:ext cx="4716016" cy="2883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5318" y="3561116"/>
            <a:ext cx="4492884" cy="2987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3718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13574</TotalTime>
  <Words>870</Words>
  <Application>Microsoft Office PowerPoint</Application>
  <PresentationFormat>Экран (4:3)</PresentationFormat>
  <Paragraphs>224</Paragraphs>
  <Slides>40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6" baseType="lpstr">
      <vt:lpstr>Arial</vt:lpstr>
      <vt:lpstr>Calibri</vt:lpstr>
      <vt:lpstr>Symbol</vt:lpstr>
      <vt:lpstr>Times New Roman</vt:lpstr>
      <vt:lpstr>Wingdings</vt:lpstr>
      <vt:lpstr>Тема Office</vt:lpstr>
      <vt:lpstr>Образовательная деятельность Ассоциации «СРОО «ЭС»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Стандартизация в системе саморегулирования</dc:title>
  <dc:creator>1</dc:creator>
  <cp:lastModifiedBy>Арина Потоцкая</cp:lastModifiedBy>
  <cp:revision>361</cp:revision>
  <cp:lastPrinted>2017-04-17T08:45:44Z</cp:lastPrinted>
  <dcterms:created xsi:type="dcterms:W3CDTF">2011-04-20T12:27:46Z</dcterms:created>
  <dcterms:modified xsi:type="dcterms:W3CDTF">2017-12-13T09:52:50Z</dcterms:modified>
</cp:coreProperties>
</file>