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0B27E-4F67-4CE3-8C8E-30E768998EA8}" type="doc">
      <dgm:prSet loTypeId="urn:microsoft.com/office/officeart/2005/8/layout/hierarchy4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A9160DA7-1E77-4DAD-8841-F45F31C53ED5}">
      <dgm:prSet/>
      <dgm:spPr/>
      <dgm:t>
        <a:bodyPr/>
        <a:lstStyle/>
        <a:p>
          <a:pPr rtl="0"/>
          <a:r>
            <a:rPr lang="ru-RU" b="1" dirty="0"/>
            <a:t>В настоящее время созданные региональные Советы по оценочной деятельности организованы, как правило, по двум типам:</a:t>
          </a:r>
          <a:br>
            <a:rPr lang="ru-RU" dirty="0"/>
          </a:br>
          <a:endParaRPr lang="ru-RU" dirty="0"/>
        </a:p>
      </dgm:t>
    </dgm:pt>
    <dgm:pt modelId="{CF5E004A-B61F-4ECB-A16E-CB3ACFA5EE01}" type="parTrans" cxnId="{3B2E3AFA-1C55-4544-92D2-F619C2304461}">
      <dgm:prSet/>
      <dgm:spPr/>
      <dgm:t>
        <a:bodyPr/>
        <a:lstStyle/>
        <a:p>
          <a:endParaRPr lang="ru-RU"/>
        </a:p>
      </dgm:t>
    </dgm:pt>
    <dgm:pt modelId="{58C3B0EE-86A0-4CAA-99B8-138EF9443F7B}" type="sibTrans" cxnId="{3B2E3AFA-1C55-4544-92D2-F619C2304461}">
      <dgm:prSet/>
      <dgm:spPr/>
      <dgm:t>
        <a:bodyPr/>
        <a:lstStyle/>
        <a:p>
          <a:endParaRPr lang="ru-RU"/>
        </a:p>
      </dgm:t>
    </dgm:pt>
    <dgm:pt modelId="{91C1D35A-CDAE-4F03-A5F9-6A927F1C0FD8}">
      <dgm:prSet/>
      <dgm:spPr/>
      <dgm:t>
        <a:bodyPr/>
        <a:lstStyle/>
        <a:p>
          <a:pPr rtl="0"/>
          <a:r>
            <a:rPr lang="ru-RU" dirty="0"/>
            <a:t>в виде некоммерческого партнерства,  объединяющего представителей различных СРО оценщиков независимо от органов государственной и муниципальной власти и</a:t>
          </a:r>
        </a:p>
      </dgm:t>
    </dgm:pt>
    <dgm:pt modelId="{7F10F322-A49D-4366-AE10-DD4847E66AA8}" type="parTrans" cxnId="{98E01485-88A2-464D-942E-5B491CE98403}">
      <dgm:prSet/>
      <dgm:spPr/>
      <dgm:t>
        <a:bodyPr/>
        <a:lstStyle/>
        <a:p>
          <a:endParaRPr lang="ru-RU"/>
        </a:p>
      </dgm:t>
    </dgm:pt>
    <dgm:pt modelId="{3345C3C4-B89E-4A41-9700-B9266514C162}" type="sibTrans" cxnId="{98E01485-88A2-464D-942E-5B491CE98403}">
      <dgm:prSet/>
      <dgm:spPr/>
      <dgm:t>
        <a:bodyPr/>
        <a:lstStyle/>
        <a:p>
          <a:endParaRPr lang="ru-RU"/>
        </a:p>
      </dgm:t>
    </dgm:pt>
    <dgm:pt modelId="{D490D87F-7876-48B0-8222-FDADF7D1D699}">
      <dgm:prSet/>
      <dgm:spPr/>
      <dgm:t>
        <a:bodyPr/>
        <a:lstStyle/>
        <a:p>
          <a:pPr rtl="0"/>
          <a:r>
            <a:rPr lang="ru-RU"/>
            <a:t>в виде Совета при каком-либо  органе государственной и муниципальной власти (как правило, это имущественный или экономический блок).</a:t>
          </a:r>
        </a:p>
      </dgm:t>
    </dgm:pt>
    <dgm:pt modelId="{6FE3F6C3-0679-4BA0-967B-C6CD39BE2B21}" type="parTrans" cxnId="{65B658A3-24F5-46A1-956E-119CF66026AB}">
      <dgm:prSet/>
      <dgm:spPr/>
      <dgm:t>
        <a:bodyPr/>
        <a:lstStyle/>
        <a:p>
          <a:endParaRPr lang="ru-RU"/>
        </a:p>
      </dgm:t>
    </dgm:pt>
    <dgm:pt modelId="{6E4E6D86-9761-4755-A9DF-4A2DF23F49A7}" type="sibTrans" cxnId="{65B658A3-24F5-46A1-956E-119CF66026AB}">
      <dgm:prSet/>
      <dgm:spPr/>
      <dgm:t>
        <a:bodyPr/>
        <a:lstStyle/>
        <a:p>
          <a:endParaRPr lang="ru-RU"/>
        </a:p>
      </dgm:t>
    </dgm:pt>
    <dgm:pt modelId="{E4CE32FB-BCBA-40E6-9DA2-7AE9542CF7AA}" type="pres">
      <dgm:prSet presAssocID="{69E0B27E-4F67-4CE3-8C8E-30E768998EA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545A3F-24A1-4DBE-BF1F-085BD3C7EC48}" type="pres">
      <dgm:prSet presAssocID="{A9160DA7-1E77-4DAD-8841-F45F31C53ED5}" presName="vertOne" presStyleCnt="0"/>
      <dgm:spPr/>
    </dgm:pt>
    <dgm:pt modelId="{8E48A911-62B1-4DF0-A52F-28CD2BF42CEC}" type="pres">
      <dgm:prSet presAssocID="{A9160DA7-1E77-4DAD-8841-F45F31C53ED5}" presName="txOne" presStyleLbl="node0" presStyleIdx="0" presStyleCnt="1">
        <dgm:presLayoutVars>
          <dgm:chPref val="3"/>
        </dgm:presLayoutVars>
      </dgm:prSet>
      <dgm:spPr/>
    </dgm:pt>
    <dgm:pt modelId="{AC839952-69E5-497C-AC77-F18159F3545A}" type="pres">
      <dgm:prSet presAssocID="{A9160DA7-1E77-4DAD-8841-F45F31C53ED5}" presName="parTransOne" presStyleCnt="0"/>
      <dgm:spPr/>
    </dgm:pt>
    <dgm:pt modelId="{3B5A0CD4-3A2B-4ECD-B51A-79560CBAFB2E}" type="pres">
      <dgm:prSet presAssocID="{A9160DA7-1E77-4DAD-8841-F45F31C53ED5}" presName="horzOne" presStyleCnt="0"/>
      <dgm:spPr/>
    </dgm:pt>
    <dgm:pt modelId="{EF1D4B53-E930-4774-9D41-81468284618F}" type="pres">
      <dgm:prSet presAssocID="{91C1D35A-CDAE-4F03-A5F9-6A927F1C0FD8}" presName="vertTwo" presStyleCnt="0"/>
      <dgm:spPr/>
    </dgm:pt>
    <dgm:pt modelId="{017F9267-92E3-41F2-86C2-D5366BEF53E5}" type="pres">
      <dgm:prSet presAssocID="{91C1D35A-CDAE-4F03-A5F9-6A927F1C0FD8}" presName="txTwo" presStyleLbl="node2" presStyleIdx="0" presStyleCnt="2">
        <dgm:presLayoutVars>
          <dgm:chPref val="3"/>
        </dgm:presLayoutVars>
      </dgm:prSet>
      <dgm:spPr/>
    </dgm:pt>
    <dgm:pt modelId="{B0E47E26-53F0-4B14-88FB-FE03DDF86D68}" type="pres">
      <dgm:prSet presAssocID="{91C1D35A-CDAE-4F03-A5F9-6A927F1C0FD8}" presName="horzTwo" presStyleCnt="0"/>
      <dgm:spPr/>
    </dgm:pt>
    <dgm:pt modelId="{229270AE-0E74-4AF8-8153-A2E0AB0B276E}" type="pres">
      <dgm:prSet presAssocID="{3345C3C4-B89E-4A41-9700-B9266514C162}" presName="sibSpaceTwo" presStyleCnt="0"/>
      <dgm:spPr/>
    </dgm:pt>
    <dgm:pt modelId="{45BE5789-7E90-4050-8AE5-B635AC1ADBF5}" type="pres">
      <dgm:prSet presAssocID="{D490D87F-7876-48B0-8222-FDADF7D1D699}" presName="vertTwo" presStyleCnt="0"/>
      <dgm:spPr/>
    </dgm:pt>
    <dgm:pt modelId="{91F2C7FE-0625-4AFD-ABAA-D73A3834722A}" type="pres">
      <dgm:prSet presAssocID="{D490D87F-7876-48B0-8222-FDADF7D1D699}" presName="txTwo" presStyleLbl="node2" presStyleIdx="1" presStyleCnt="2">
        <dgm:presLayoutVars>
          <dgm:chPref val="3"/>
        </dgm:presLayoutVars>
      </dgm:prSet>
      <dgm:spPr/>
    </dgm:pt>
    <dgm:pt modelId="{145264FA-EC82-4FCB-B1FF-5D381F233778}" type="pres">
      <dgm:prSet presAssocID="{D490D87F-7876-48B0-8222-FDADF7D1D699}" presName="horzTwo" presStyleCnt="0"/>
      <dgm:spPr/>
    </dgm:pt>
  </dgm:ptLst>
  <dgm:cxnLst>
    <dgm:cxn modelId="{A7223011-ADFC-47C2-BDC9-27C72E7148EB}" type="presOf" srcId="{91C1D35A-CDAE-4F03-A5F9-6A927F1C0FD8}" destId="{017F9267-92E3-41F2-86C2-D5366BEF53E5}" srcOrd="0" destOrd="0" presId="urn:microsoft.com/office/officeart/2005/8/layout/hierarchy4"/>
    <dgm:cxn modelId="{A69E5E4D-C1B0-4663-BAB0-4DA85BE19670}" type="presOf" srcId="{69E0B27E-4F67-4CE3-8C8E-30E768998EA8}" destId="{E4CE32FB-BCBA-40E6-9DA2-7AE9542CF7AA}" srcOrd="0" destOrd="0" presId="urn:microsoft.com/office/officeart/2005/8/layout/hierarchy4"/>
    <dgm:cxn modelId="{98E01485-88A2-464D-942E-5B491CE98403}" srcId="{A9160DA7-1E77-4DAD-8841-F45F31C53ED5}" destId="{91C1D35A-CDAE-4F03-A5F9-6A927F1C0FD8}" srcOrd="0" destOrd="0" parTransId="{7F10F322-A49D-4366-AE10-DD4847E66AA8}" sibTransId="{3345C3C4-B89E-4A41-9700-B9266514C162}"/>
    <dgm:cxn modelId="{65B658A3-24F5-46A1-956E-119CF66026AB}" srcId="{A9160DA7-1E77-4DAD-8841-F45F31C53ED5}" destId="{D490D87F-7876-48B0-8222-FDADF7D1D699}" srcOrd="1" destOrd="0" parTransId="{6FE3F6C3-0679-4BA0-967B-C6CD39BE2B21}" sibTransId="{6E4E6D86-9761-4755-A9DF-4A2DF23F49A7}"/>
    <dgm:cxn modelId="{3B68C3DC-4003-4F61-808D-BFCA0A6BC211}" type="presOf" srcId="{A9160DA7-1E77-4DAD-8841-F45F31C53ED5}" destId="{8E48A911-62B1-4DF0-A52F-28CD2BF42CEC}" srcOrd="0" destOrd="0" presId="urn:microsoft.com/office/officeart/2005/8/layout/hierarchy4"/>
    <dgm:cxn modelId="{12C2C3E7-040A-4CC9-AF28-8E38556C16D4}" type="presOf" srcId="{D490D87F-7876-48B0-8222-FDADF7D1D699}" destId="{91F2C7FE-0625-4AFD-ABAA-D73A3834722A}" srcOrd="0" destOrd="0" presId="urn:microsoft.com/office/officeart/2005/8/layout/hierarchy4"/>
    <dgm:cxn modelId="{3B2E3AFA-1C55-4544-92D2-F619C2304461}" srcId="{69E0B27E-4F67-4CE3-8C8E-30E768998EA8}" destId="{A9160DA7-1E77-4DAD-8841-F45F31C53ED5}" srcOrd="0" destOrd="0" parTransId="{CF5E004A-B61F-4ECB-A16E-CB3ACFA5EE01}" sibTransId="{58C3B0EE-86A0-4CAA-99B8-138EF9443F7B}"/>
    <dgm:cxn modelId="{945FAB9C-9CAC-409E-A498-CFE5BB747AF4}" type="presParOf" srcId="{E4CE32FB-BCBA-40E6-9DA2-7AE9542CF7AA}" destId="{F0545A3F-24A1-4DBE-BF1F-085BD3C7EC48}" srcOrd="0" destOrd="0" presId="urn:microsoft.com/office/officeart/2005/8/layout/hierarchy4"/>
    <dgm:cxn modelId="{DA410916-EA58-4E5F-9A56-593D6509321E}" type="presParOf" srcId="{F0545A3F-24A1-4DBE-BF1F-085BD3C7EC48}" destId="{8E48A911-62B1-4DF0-A52F-28CD2BF42CEC}" srcOrd="0" destOrd="0" presId="urn:microsoft.com/office/officeart/2005/8/layout/hierarchy4"/>
    <dgm:cxn modelId="{556E477F-8E79-47A5-AE0D-F0549A6A7083}" type="presParOf" srcId="{F0545A3F-24A1-4DBE-BF1F-085BD3C7EC48}" destId="{AC839952-69E5-497C-AC77-F18159F3545A}" srcOrd="1" destOrd="0" presId="urn:microsoft.com/office/officeart/2005/8/layout/hierarchy4"/>
    <dgm:cxn modelId="{35940E08-70A3-4ADC-BE69-F6F4ACFCA835}" type="presParOf" srcId="{F0545A3F-24A1-4DBE-BF1F-085BD3C7EC48}" destId="{3B5A0CD4-3A2B-4ECD-B51A-79560CBAFB2E}" srcOrd="2" destOrd="0" presId="urn:microsoft.com/office/officeart/2005/8/layout/hierarchy4"/>
    <dgm:cxn modelId="{73B87C90-6AD2-43B7-9C00-8FC52543B40D}" type="presParOf" srcId="{3B5A0CD4-3A2B-4ECD-B51A-79560CBAFB2E}" destId="{EF1D4B53-E930-4774-9D41-81468284618F}" srcOrd="0" destOrd="0" presId="urn:microsoft.com/office/officeart/2005/8/layout/hierarchy4"/>
    <dgm:cxn modelId="{A682EDBE-2F1E-4474-910E-4A1C323B8DEB}" type="presParOf" srcId="{EF1D4B53-E930-4774-9D41-81468284618F}" destId="{017F9267-92E3-41F2-86C2-D5366BEF53E5}" srcOrd="0" destOrd="0" presId="urn:microsoft.com/office/officeart/2005/8/layout/hierarchy4"/>
    <dgm:cxn modelId="{41D313FE-7C32-4968-9DDF-C8FAD143836E}" type="presParOf" srcId="{EF1D4B53-E930-4774-9D41-81468284618F}" destId="{B0E47E26-53F0-4B14-88FB-FE03DDF86D68}" srcOrd="1" destOrd="0" presId="urn:microsoft.com/office/officeart/2005/8/layout/hierarchy4"/>
    <dgm:cxn modelId="{9DB754BD-E227-4BE3-8980-FA2DCE056F46}" type="presParOf" srcId="{3B5A0CD4-3A2B-4ECD-B51A-79560CBAFB2E}" destId="{229270AE-0E74-4AF8-8153-A2E0AB0B276E}" srcOrd="1" destOrd="0" presId="urn:microsoft.com/office/officeart/2005/8/layout/hierarchy4"/>
    <dgm:cxn modelId="{60E43C53-0633-4022-A652-0E4F8B1D09A3}" type="presParOf" srcId="{3B5A0CD4-3A2B-4ECD-B51A-79560CBAFB2E}" destId="{45BE5789-7E90-4050-8AE5-B635AC1ADBF5}" srcOrd="2" destOrd="0" presId="urn:microsoft.com/office/officeart/2005/8/layout/hierarchy4"/>
    <dgm:cxn modelId="{A42681C6-24CA-49A6-8D14-13D027826E49}" type="presParOf" srcId="{45BE5789-7E90-4050-8AE5-B635AC1ADBF5}" destId="{91F2C7FE-0625-4AFD-ABAA-D73A3834722A}" srcOrd="0" destOrd="0" presId="urn:microsoft.com/office/officeart/2005/8/layout/hierarchy4"/>
    <dgm:cxn modelId="{A63F4821-86F2-41B8-80C2-690595C8C2B0}" type="presParOf" srcId="{45BE5789-7E90-4050-8AE5-B635AC1ADBF5}" destId="{145264FA-EC82-4FCB-B1FF-5D381F23377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06616F-13C7-451D-92D5-95341395AF41}" type="doc">
      <dgm:prSet loTypeId="urn:microsoft.com/office/officeart/2005/8/layout/radial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9AB10F-9002-43A2-8BF2-CD39E0A41C53}">
      <dgm:prSet custT="1"/>
      <dgm:spPr/>
      <dgm:t>
        <a:bodyPr/>
        <a:lstStyle/>
        <a:p>
          <a:pPr rtl="0"/>
          <a:r>
            <a:rPr lang="ru-RU" sz="1600" b="1" dirty="0"/>
            <a:t>Какие проблемы решает и какие возможности дает оценщикам Региональный Совет по оценочной деятельности</a:t>
          </a:r>
          <a:br>
            <a:rPr lang="ru-RU" sz="1400" dirty="0"/>
          </a:br>
          <a:endParaRPr lang="ru-RU" sz="1400" dirty="0"/>
        </a:p>
      </dgm:t>
    </dgm:pt>
    <dgm:pt modelId="{53B6E5A0-6F1A-4381-8BB5-A6069E0C8DA6}" type="parTrans" cxnId="{4F53358C-1EEB-4E1A-B074-5EE06BB4882F}">
      <dgm:prSet/>
      <dgm:spPr/>
      <dgm:t>
        <a:bodyPr/>
        <a:lstStyle/>
        <a:p>
          <a:endParaRPr lang="ru-RU"/>
        </a:p>
      </dgm:t>
    </dgm:pt>
    <dgm:pt modelId="{EACDB5F7-991B-4698-8516-4851FB509EE6}" type="sibTrans" cxnId="{4F53358C-1EEB-4E1A-B074-5EE06BB4882F}">
      <dgm:prSet/>
      <dgm:spPr/>
      <dgm:t>
        <a:bodyPr/>
        <a:lstStyle/>
        <a:p>
          <a:endParaRPr lang="ru-RU"/>
        </a:p>
      </dgm:t>
    </dgm:pt>
    <dgm:pt modelId="{91885261-6A6C-4B9B-852D-F5EE5109F9AF}">
      <dgm:prSet custT="1"/>
      <dgm:spPr/>
      <dgm:t>
        <a:bodyPr/>
        <a:lstStyle/>
        <a:p>
          <a:pPr rtl="0"/>
          <a:r>
            <a:rPr lang="ru-RU" sz="1400" dirty="0"/>
            <a:t>Выработка и продвижение консолидированного единого мнения профессионального сообщества по законодательным инициативам</a:t>
          </a:r>
        </a:p>
      </dgm:t>
    </dgm:pt>
    <dgm:pt modelId="{41306BB2-639C-40F8-947A-731828E8BC01}" type="parTrans" cxnId="{EED03332-7510-4EEA-B6BE-D23A3E4BD255}">
      <dgm:prSet/>
      <dgm:spPr/>
      <dgm:t>
        <a:bodyPr/>
        <a:lstStyle/>
        <a:p>
          <a:endParaRPr lang="ru-RU"/>
        </a:p>
      </dgm:t>
    </dgm:pt>
    <dgm:pt modelId="{1550097A-8B78-478B-BFD4-6EEAE8A8AFFC}" type="sibTrans" cxnId="{EED03332-7510-4EEA-B6BE-D23A3E4BD255}">
      <dgm:prSet/>
      <dgm:spPr/>
      <dgm:t>
        <a:bodyPr/>
        <a:lstStyle/>
        <a:p>
          <a:endParaRPr lang="ru-RU"/>
        </a:p>
      </dgm:t>
    </dgm:pt>
    <dgm:pt modelId="{FA744378-7400-403F-A5C0-C011D02180C6}">
      <dgm:prSet custT="1"/>
      <dgm:spPr/>
      <dgm:t>
        <a:bodyPr/>
        <a:lstStyle/>
        <a:p>
          <a:pPr rtl="0"/>
          <a:r>
            <a:rPr lang="ru-RU" sz="1400" dirty="0"/>
            <a:t>Выработка единой методологии и подходов по спорным  ситуациям в оценочной деятельности</a:t>
          </a:r>
          <a:endParaRPr lang="ru-RU" sz="1100" dirty="0"/>
        </a:p>
      </dgm:t>
    </dgm:pt>
    <dgm:pt modelId="{30456D3A-E288-4EB4-8D26-8A666E4D9257}" type="parTrans" cxnId="{C134F591-E58B-4508-9DED-996565142CE2}">
      <dgm:prSet/>
      <dgm:spPr/>
      <dgm:t>
        <a:bodyPr/>
        <a:lstStyle/>
        <a:p>
          <a:endParaRPr lang="ru-RU"/>
        </a:p>
      </dgm:t>
    </dgm:pt>
    <dgm:pt modelId="{8A8F023F-FCDE-430F-9F6B-D52030B89E23}" type="sibTrans" cxnId="{C134F591-E58B-4508-9DED-996565142CE2}">
      <dgm:prSet/>
      <dgm:spPr/>
      <dgm:t>
        <a:bodyPr/>
        <a:lstStyle/>
        <a:p>
          <a:endParaRPr lang="ru-RU"/>
        </a:p>
      </dgm:t>
    </dgm:pt>
    <dgm:pt modelId="{2129E7A5-0E86-4936-9004-0DB9BDEBB430}">
      <dgm:prSet custT="1"/>
      <dgm:spPr/>
      <dgm:t>
        <a:bodyPr/>
        <a:lstStyle/>
        <a:p>
          <a:pPr rtl="0"/>
          <a:r>
            <a:rPr lang="ru-RU" sz="1200" dirty="0"/>
            <a:t>Независимая экспертиза отчетов об оценке </a:t>
          </a:r>
        </a:p>
        <a:p>
          <a:pPr rtl="0"/>
          <a:r>
            <a:rPr lang="ru-RU" sz="1200" dirty="0"/>
            <a:t>- государственного и муниципального имущества - иного имущества для различных субъектов экономической деятельности для усиления позиции в сделке, а также для разрешения спорных ситуаций</a:t>
          </a:r>
        </a:p>
      </dgm:t>
    </dgm:pt>
    <dgm:pt modelId="{617DB1DB-8F13-4ACB-9AD3-0A8A083B37D2}" type="parTrans" cxnId="{413B4D30-7138-40B9-8CE4-D1480183BEC6}">
      <dgm:prSet/>
      <dgm:spPr/>
      <dgm:t>
        <a:bodyPr/>
        <a:lstStyle/>
        <a:p>
          <a:endParaRPr lang="ru-RU"/>
        </a:p>
      </dgm:t>
    </dgm:pt>
    <dgm:pt modelId="{55D12B92-90A4-4135-94B1-EB283E5BDD04}" type="sibTrans" cxnId="{413B4D30-7138-40B9-8CE4-D1480183BEC6}">
      <dgm:prSet/>
      <dgm:spPr/>
      <dgm:t>
        <a:bodyPr/>
        <a:lstStyle/>
        <a:p>
          <a:endParaRPr lang="ru-RU"/>
        </a:p>
      </dgm:t>
    </dgm:pt>
    <dgm:pt modelId="{910C446A-3AB6-4F4D-84B2-355F3738FA4B}">
      <dgm:prSet custT="1"/>
      <dgm:spPr/>
      <dgm:t>
        <a:bodyPr/>
        <a:lstStyle/>
        <a:p>
          <a:pPr rtl="0"/>
          <a:r>
            <a:rPr lang="ru-RU" sz="1400" dirty="0"/>
            <a:t>Минимизация конфликтности при столкновении отчетов об оценке из различных СРО, т.к. экспертами являются представители всех СРО</a:t>
          </a:r>
          <a:endParaRPr lang="ru-RU" sz="1000" dirty="0"/>
        </a:p>
      </dgm:t>
    </dgm:pt>
    <dgm:pt modelId="{64629B0F-3AD0-408A-B941-F8E3CE2883C3}" type="parTrans" cxnId="{AC9A5A1A-4119-4ACB-9E4A-CA758CCB7B12}">
      <dgm:prSet/>
      <dgm:spPr/>
      <dgm:t>
        <a:bodyPr/>
        <a:lstStyle/>
        <a:p>
          <a:endParaRPr lang="ru-RU"/>
        </a:p>
      </dgm:t>
    </dgm:pt>
    <dgm:pt modelId="{39A3C775-3CA8-4010-9839-8424A90191BC}" type="sibTrans" cxnId="{AC9A5A1A-4119-4ACB-9E4A-CA758CCB7B12}">
      <dgm:prSet/>
      <dgm:spPr/>
      <dgm:t>
        <a:bodyPr/>
        <a:lstStyle/>
        <a:p>
          <a:endParaRPr lang="ru-RU"/>
        </a:p>
      </dgm:t>
    </dgm:pt>
    <dgm:pt modelId="{ABCECC87-8163-4CDD-9BA5-2260A1393E4B}">
      <dgm:prSet custT="1"/>
      <dgm:spPr/>
      <dgm:t>
        <a:bodyPr/>
        <a:lstStyle/>
        <a:p>
          <a:pPr rtl="0"/>
          <a:r>
            <a:rPr lang="ru-RU" sz="1400" dirty="0"/>
            <a:t>Взаимодействие и пояснение позиций оценочного сообщества с правоохранительными органами</a:t>
          </a:r>
        </a:p>
      </dgm:t>
    </dgm:pt>
    <dgm:pt modelId="{20901DEB-7603-4362-88AD-52BAE049BFAF}" type="parTrans" cxnId="{1090919A-5234-44A0-B15E-1E43E02361C2}">
      <dgm:prSet/>
      <dgm:spPr/>
      <dgm:t>
        <a:bodyPr/>
        <a:lstStyle/>
        <a:p>
          <a:endParaRPr lang="ru-RU"/>
        </a:p>
      </dgm:t>
    </dgm:pt>
    <dgm:pt modelId="{73A102F7-BCF3-43C6-9AC4-72FA1C02FE9D}" type="sibTrans" cxnId="{1090919A-5234-44A0-B15E-1E43E02361C2}">
      <dgm:prSet/>
      <dgm:spPr/>
      <dgm:t>
        <a:bodyPr/>
        <a:lstStyle/>
        <a:p>
          <a:endParaRPr lang="ru-RU"/>
        </a:p>
      </dgm:t>
    </dgm:pt>
    <dgm:pt modelId="{45D1E7F3-C41C-425B-8C4B-25073258AB57}" type="pres">
      <dgm:prSet presAssocID="{B906616F-13C7-451D-92D5-95341395AF41}" presName="composite" presStyleCnt="0">
        <dgm:presLayoutVars>
          <dgm:chMax val="1"/>
          <dgm:dir/>
          <dgm:resizeHandles val="exact"/>
        </dgm:presLayoutVars>
      </dgm:prSet>
      <dgm:spPr/>
    </dgm:pt>
    <dgm:pt modelId="{E97D264F-0B42-4AE7-B403-AD5C4ADA8B68}" type="pres">
      <dgm:prSet presAssocID="{B906616F-13C7-451D-92D5-95341395AF41}" presName="radial" presStyleCnt="0">
        <dgm:presLayoutVars>
          <dgm:animLvl val="ctr"/>
        </dgm:presLayoutVars>
      </dgm:prSet>
      <dgm:spPr/>
    </dgm:pt>
    <dgm:pt modelId="{7DCCF9A2-78B8-4D21-BE0A-85D82CBB1ABB}" type="pres">
      <dgm:prSet presAssocID="{1C9AB10F-9002-43A2-8BF2-CD39E0A41C53}" presName="centerShape" presStyleLbl="vennNode1" presStyleIdx="0" presStyleCnt="6" custScaleX="74707" custScaleY="73273" custLinFactNeighborX="-414" custLinFactNeighborY="1690"/>
      <dgm:spPr/>
    </dgm:pt>
    <dgm:pt modelId="{719A1A3F-7119-4F43-B53D-2FAFF28DE6DB}" type="pres">
      <dgm:prSet presAssocID="{91885261-6A6C-4B9B-852D-F5EE5109F9AF}" presName="node" presStyleLbl="vennNode1" presStyleIdx="1" presStyleCnt="6" custScaleX="171302" custScaleY="121034">
        <dgm:presLayoutVars>
          <dgm:bulletEnabled val="1"/>
        </dgm:presLayoutVars>
      </dgm:prSet>
      <dgm:spPr/>
    </dgm:pt>
    <dgm:pt modelId="{8E89DB28-C054-4D5B-BF03-F0FB040576E6}" type="pres">
      <dgm:prSet presAssocID="{FA744378-7400-403F-A5C0-C011D02180C6}" presName="node" presStyleLbl="vennNode1" presStyleIdx="2" presStyleCnt="6" custScaleX="170413" custScaleY="129428" custRadScaleRad="133195" custRadScaleInc="4094">
        <dgm:presLayoutVars>
          <dgm:bulletEnabled val="1"/>
        </dgm:presLayoutVars>
      </dgm:prSet>
      <dgm:spPr/>
    </dgm:pt>
    <dgm:pt modelId="{2598BDE6-FA91-4A3E-B485-DE75E8760C0A}" type="pres">
      <dgm:prSet presAssocID="{2129E7A5-0E86-4936-9004-0DB9BDEBB430}" presName="node" presStyleLbl="vennNode1" presStyleIdx="3" presStyleCnt="6" custScaleX="198698" custScaleY="143592" custRadScaleRad="133681" custRadScaleInc="-27299">
        <dgm:presLayoutVars>
          <dgm:bulletEnabled val="1"/>
        </dgm:presLayoutVars>
      </dgm:prSet>
      <dgm:spPr/>
    </dgm:pt>
    <dgm:pt modelId="{41C0764D-3EE4-4DFB-8B2F-36B9FCD06D3D}" type="pres">
      <dgm:prSet presAssocID="{910C446A-3AB6-4F4D-84B2-355F3738FA4B}" presName="node" presStyleLbl="vennNode1" presStyleIdx="4" presStyleCnt="6" custScaleX="159942" custScaleY="129233" custRadScaleRad="128196" custRadScaleInc="28024">
        <dgm:presLayoutVars>
          <dgm:bulletEnabled val="1"/>
        </dgm:presLayoutVars>
      </dgm:prSet>
      <dgm:spPr/>
    </dgm:pt>
    <dgm:pt modelId="{895CE8E4-55C8-434C-AF01-AA1B1AE8CC4B}" type="pres">
      <dgm:prSet presAssocID="{ABCECC87-8163-4CDD-9BA5-2260A1393E4B}" presName="node" presStyleLbl="vennNode1" presStyleIdx="5" presStyleCnt="6" custScaleX="150682" custScaleY="128808" custRadScaleRad="124938" custRadScaleInc="-4342">
        <dgm:presLayoutVars>
          <dgm:bulletEnabled val="1"/>
        </dgm:presLayoutVars>
      </dgm:prSet>
      <dgm:spPr/>
    </dgm:pt>
  </dgm:ptLst>
  <dgm:cxnLst>
    <dgm:cxn modelId="{AC9A5A1A-4119-4ACB-9E4A-CA758CCB7B12}" srcId="{1C9AB10F-9002-43A2-8BF2-CD39E0A41C53}" destId="{910C446A-3AB6-4F4D-84B2-355F3738FA4B}" srcOrd="3" destOrd="0" parTransId="{64629B0F-3AD0-408A-B941-F8E3CE2883C3}" sibTransId="{39A3C775-3CA8-4010-9839-8424A90191BC}"/>
    <dgm:cxn modelId="{4D86B628-BA8D-404A-99CB-6D46B18456E6}" type="presOf" srcId="{FA744378-7400-403F-A5C0-C011D02180C6}" destId="{8E89DB28-C054-4D5B-BF03-F0FB040576E6}" srcOrd="0" destOrd="0" presId="urn:microsoft.com/office/officeart/2005/8/layout/radial3"/>
    <dgm:cxn modelId="{413B4D30-7138-40B9-8CE4-D1480183BEC6}" srcId="{1C9AB10F-9002-43A2-8BF2-CD39E0A41C53}" destId="{2129E7A5-0E86-4936-9004-0DB9BDEBB430}" srcOrd="2" destOrd="0" parTransId="{617DB1DB-8F13-4ACB-9AD3-0A8A083B37D2}" sibTransId="{55D12B92-90A4-4135-94B1-EB283E5BDD04}"/>
    <dgm:cxn modelId="{EED03332-7510-4EEA-B6BE-D23A3E4BD255}" srcId="{1C9AB10F-9002-43A2-8BF2-CD39E0A41C53}" destId="{91885261-6A6C-4B9B-852D-F5EE5109F9AF}" srcOrd="0" destOrd="0" parTransId="{41306BB2-639C-40F8-947A-731828E8BC01}" sibTransId="{1550097A-8B78-478B-BFD4-6EEAE8A8AFFC}"/>
    <dgm:cxn modelId="{E89FD84A-03E3-40C0-A3A7-9086FECEF1C7}" type="presOf" srcId="{910C446A-3AB6-4F4D-84B2-355F3738FA4B}" destId="{41C0764D-3EE4-4DFB-8B2F-36B9FCD06D3D}" srcOrd="0" destOrd="0" presId="urn:microsoft.com/office/officeart/2005/8/layout/radial3"/>
    <dgm:cxn modelId="{FDECB856-8D3A-4B4A-ACC2-35B58B3C13EF}" type="presOf" srcId="{2129E7A5-0E86-4936-9004-0DB9BDEBB430}" destId="{2598BDE6-FA91-4A3E-B485-DE75E8760C0A}" srcOrd="0" destOrd="0" presId="urn:microsoft.com/office/officeart/2005/8/layout/radial3"/>
    <dgm:cxn modelId="{4F53358C-1EEB-4E1A-B074-5EE06BB4882F}" srcId="{B906616F-13C7-451D-92D5-95341395AF41}" destId="{1C9AB10F-9002-43A2-8BF2-CD39E0A41C53}" srcOrd="0" destOrd="0" parTransId="{53B6E5A0-6F1A-4381-8BB5-A6069E0C8DA6}" sibTransId="{EACDB5F7-991B-4698-8516-4851FB509EE6}"/>
    <dgm:cxn modelId="{A3A0AD90-2C17-4EEC-A489-703A9671FE05}" type="presOf" srcId="{1C9AB10F-9002-43A2-8BF2-CD39E0A41C53}" destId="{7DCCF9A2-78B8-4D21-BE0A-85D82CBB1ABB}" srcOrd="0" destOrd="0" presId="urn:microsoft.com/office/officeart/2005/8/layout/radial3"/>
    <dgm:cxn modelId="{C134F591-E58B-4508-9DED-996565142CE2}" srcId="{1C9AB10F-9002-43A2-8BF2-CD39E0A41C53}" destId="{FA744378-7400-403F-A5C0-C011D02180C6}" srcOrd="1" destOrd="0" parTransId="{30456D3A-E288-4EB4-8D26-8A666E4D9257}" sibTransId="{8A8F023F-FCDE-430F-9F6B-D52030B89E23}"/>
    <dgm:cxn modelId="{1090919A-5234-44A0-B15E-1E43E02361C2}" srcId="{1C9AB10F-9002-43A2-8BF2-CD39E0A41C53}" destId="{ABCECC87-8163-4CDD-9BA5-2260A1393E4B}" srcOrd="4" destOrd="0" parTransId="{20901DEB-7603-4362-88AD-52BAE049BFAF}" sibTransId="{73A102F7-BCF3-43C6-9AC4-72FA1C02FE9D}"/>
    <dgm:cxn modelId="{5AB6D8AE-3835-49FA-9684-F591FD04D6F9}" type="presOf" srcId="{ABCECC87-8163-4CDD-9BA5-2260A1393E4B}" destId="{895CE8E4-55C8-434C-AF01-AA1B1AE8CC4B}" srcOrd="0" destOrd="0" presId="urn:microsoft.com/office/officeart/2005/8/layout/radial3"/>
    <dgm:cxn modelId="{59EF56C4-792E-43D1-B0F1-E71ABB31870A}" type="presOf" srcId="{91885261-6A6C-4B9B-852D-F5EE5109F9AF}" destId="{719A1A3F-7119-4F43-B53D-2FAFF28DE6DB}" srcOrd="0" destOrd="0" presId="urn:microsoft.com/office/officeart/2005/8/layout/radial3"/>
    <dgm:cxn modelId="{EBAC27E9-B9CF-4DDF-B7D4-15702304D830}" type="presOf" srcId="{B906616F-13C7-451D-92D5-95341395AF41}" destId="{45D1E7F3-C41C-425B-8C4B-25073258AB57}" srcOrd="0" destOrd="0" presId="urn:microsoft.com/office/officeart/2005/8/layout/radial3"/>
    <dgm:cxn modelId="{C3F448C1-2AE2-4A2A-9A21-05D8B8983550}" type="presParOf" srcId="{45D1E7F3-C41C-425B-8C4B-25073258AB57}" destId="{E97D264F-0B42-4AE7-B403-AD5C4ADA8B68}" srcOrd="0" destOrd="0" presId="urn:microsoft.com/office/officeart/2005/8/layout/radial3"/>
    <dgm:cxn modelId="{696D7981-2C51-4A4A-8501-4BDE593EC76B}" type="presParOf" srcId="{E97D264F-0B42-4AE7-B403-AD5C4ADA8B68}" destId="{7DCCF9A2-78B8-4D21-BE0A-85D82CBB1ABB}" srcOrd="0" destOrd="0" presId="urn:microsoft.com/office/officeart/2005/8/layout/radial3"/>
    <dgm:cxn modelId="{A494A556-C4F5-420D-A26B-02C137DC40D8}" type="presParOf" srcId="{E97D264F-0B42-4AE7-B403-AD5C4ADA8B68}" destId="{719A1A3F-7119-4F43-B53D-2FAFF28DE6DB}" srcOrd="1" destOrd="0" presId="urn:microsoft.com/office/officeart/2005/8/layout/radial3"/>
    <dgm:cxn modelId="{6BE7A096-2942-467E-BF60-31C2FD8E4F58}" type="presParOf" srcId="{E97D264F-0B42-4AE7-B403-AD5C4ADA8B68}" destId="{8E89DB28-C054-4D5B-BF03-F0FB040576E6}" srcOrd="2" destOrd="0" presId="urn:microsoft.com/office/officeart/2005/8/layout/radial3"/>
    <dgm:cxn modelId="{627A5D86-E34B-46F7-94A6-79575AB698DC}" type="presParOf" srcId="{E97D264F-0B42-4AE7-B403-AD5C4ADA8B68}" destId="{2598BDE6-FA91-4A3E-B485-DE75E8760C0A}" srcOrd="3" destOrd="0" presId="urn:microsoft.com/office/officeart/2005/8/layout/radial3"/>
    <dgm:cxn modelId="{8E0327E7-C085-431D-8818-CAB064DB14DE}" type="presParOf" srcId="{E97D264F-0B42-4AE7-B403-AD5C4ADA8B68}" destId="{41C0764D-3EE4-4DFB-8B2F-36B9FCD06D3D}" srcOrd="4" destOrd="0" presId="urn:microsoft.com/office/officeart/2005/8/layout/radial3"/>
    <dgm:cxn modelId="{FAAC5718-3CFB-4AB5-937B-D441B9756721}" type="presParOf" srcId="{E97D264F-0B42-4AE7-B403-AD5C4ADA8B68}" destId="{895CE8E4-55C8-434C-AF01-AA1B1AE8CC4B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D80867-A3BC-47CF-A940-59B4E2917E40}" type="doc">
      <dgm:prSet loTypeId="urn:microsoft.com/office/officeart/2005/8/layout/radial3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B75B615-6ABD-4CF2-8F23-8A785BEE5C64}">
      <dgm:prSet/>
      <dgm:spPr/>
      <dgm:t>
        <a:bodyPr/>
        <a:lstStyle/>
        <a:p>
          <a:pPr rtl="0"/>
          <a:r>
            <a:rPr lang="ru-RU" b="1" dirty="0"/>
            <a:t>Проблемы, возникающие при работе Регионального Совета по оценочной деятельности</a:t>
          </a:r>
          <a:endParaRPr lang="ru-RU" dirty="0"/>
        </a:p>
      </dgm:t>
    </dgm:pt>
    <dgm:pt modelId="{D628CA2A-6377-47D2-B51E-7F97D7B81E7B}" type="parTrans" cxnId="{D737FF37-FEDC-4A44-AE20-F1BDE3CE2D79}">
      <dgm:prSet/>
      <dgm:spPr/>
      <dgm:t>
        <a:bodyPr/>
        <a:lstStyle/>
        <a:p>
          <a:endParaRPr lang="ru-RU"/>
        </a:p>
      </dgm:t>
    </dgm:pt>
    <dgm:pt modelId="{22F7854D-DBD2-4BF0-88B8-41D72B5177A5}" type="sibTrans" cxnId="{D737FF37-FEDC-4A44-AE20-F1BDE3CE2D79}">
      <dgm:prSet/>
      <dgm:spPr/>
      <dgm:t>
        <a:bodyPr/>
        <a:lstStyle/>
        <a:p>
          <a:endParaRPr lang="ru-RU"/>
        </a:p>
      </dgm:t>
    </dgm:pt>
    <dgm:pt modelId="{709788E4-98AC-4DE9-AB48-E7890F17BBE5}">
      <dgm:prSet/>
      <dgm:spPr/>
      <dgm:t>
        <a:bodyPr/>
        <a:lstStyle/>
        <a:p>
          <a:pPr rtl="0"/>
          <a:r>
            <a:rPr lang="ru-RU" dirty="0"/>
            <a:t>Отсутствует законодательное регулирование этих органов, поэтому периодически у контрагентов возникают вопросы по полномочиям,</a:t>
          </a:r>
        </a:p>
      </dgm:t>
    </dgm:pt>
    <dgm:pt modelId="{D2CB9246-09C4-4303-AEFD-73201D73E0D2}" type="parTrans" cxnId="{5E6CDB93-ECD9-4CFE-A61F-CF64B8D5120E}">
      <dgm:prSet/>
      <dgm:spPr/>
      <dgm:t>
        <a:bodyPr/>
        <a:lstStyle/>
        <a:p>
          <a:endParaRPr lang="ru-RU"/>
        </a:p>
      </dgm:t>
    </dgm:pt>
    <dgm:pt modelId="{5CA27FC0-FE95-4274-B0A9-94B319FCBD67}" type="sibTrans" cxnId="{5E6CDB93-ECD9-4CFE-A61F-CF64B8D5120E}">
      <dgm:prSet/>
      <dgm:spPr/>
      <dgm:t>
        <a:bodyPr/>
        <a:lstStyle/>
        <a:p>
          <a:endParaRPr lang="ru-RU"/>
        </a:p>
      </dgm:t>
    </dgm:pt>
    <dgm:pt modelId="{99058FCE-72A5-4C7C-A8C7-9B5E2419C2A0}">
      <dgm:prSet/>
      <dgm:spPr/>
      <dgm:t>
        <a:bodyPr/>
        <a:lstStyle/>
        <a:p>
          <a:pPr rtl="0"/>
          <a:r>
            <a:rPr lang="ru-RU" dirty="0"/>
            <a:t>Не все СРО оценщиков входят в совет, либо некоторые СРО в регионе в принципе не сорганизованы взаимодействовать не с кем,</a:t>
          </a:r>
        </a:p>
      </dgm:t>
    </dgm:pt>
    <dgm:pt modelId="{06E749FA-9CE4-4D21-A7FA-4CE66B1D0504}" type="parTrans" cxnId="{8629CD90-C068-4AE2-A789-0CBBA8FAD078}">
      <dgm:prSet/>
      <dgm:spPr/>
      <dgm:t>
        <a:bodyPr/>
        <a:lstStyle/>
        <a:p>
          <a:endParaRPr lang="ru-RU"/>
        </a:p>
      </dgm:t>
    </dgm:pt>
    <dgm:pt modelId="{7B55B319-D111-418A-B150-F5AFFAD4A7D1}" type="sibTrans" cxnId="{8629CD90-C068-4AE2-A789-0CBBA8FAD078}">
      <dgm:prSet/>
      <dgm:spPr/>
      <dgm:t>
        <a:bodyPr/>
        <a:lstStyle/>
        <a:p>
          <a:endParaRPr lang="ru-RU"/>
        </a:p>
      </dgm:t>
    </dgm:pt>
    <dgm:pt modelId="{80FE48C6-F3ED-4EA5-9F7B-7A0BF274D0DD}">
      <dgm:prSet/>
      <dgm:spPr/>
      <dgm:t>
        <a:bodyPr/>
        <a:lstStyle/>
        <a:p>
          <a:pPr rtl="0"/>
          <a:r>
            <a:rPr lang="ru-RU" dirty="0"/>
            <a:t>Слабое влияние Регионального Совета на федеральное законотворчество, а регионального практически вообще нет,</a:t>
          </a:r>
        </a:p>
      </dgm:t>
    </dgm:pt>
    <dgm:pt modelId="{CF15E5E7-4096-4D6B-A2C3-7F8BE6382ADD}" type="parTrans" cxnId="{3971184A-38E3-407F-AF48-7FE4885DA651}">
      <dgm:prSet/>
      <dgm:spPr/>
      <dgm:t>
        <a:bodyPr/>
        <a:lstStyle/>
        <a:p>
          <a:endParaRPr lang="ru-RU"/>
        </a:p>
      </dgm:t>
    </dgm:pt>
    <dgm:pt modelId="{B9C58195-7E22-4890-B3F8-6B2434F7D350}" type="sibTrans" cxnId="{3971184A-38E3-407F-AF48-7FE4885DA651}">
      <dgm:prSet/>
      <dgm:spPr/>
      <dgm:t>
        <a:bodyPr/>
        <a:lstStyle/>
        <a:p>
          <a:endParaRPr lang="ru-RU"/>
        </a:p>
      </dgm:t>
    </dgm:pt>
    <dgm:pt modelId="{058FF9ED-C212-43DC-A0F5-128C4D6F8B6D}">
      <dgm:prSet/>
      <dgm:spPr/>
      <dgm:t>
        <a:bodyPr/>
        <a:lstStyle/>
        <a:p>
          <a:pPr rtl="0"/>
          <a:r>
            <a:rPr lang="ru-RU"/>
            <a:t>Слабая связь между руководством СРО и рядовыми оценщиками и как следствие затруднительно внедрение единых правил и договоренностей,</a:t>
          </a:r>
        </a:p>
      </dgm:t>
    </dgm:pt>
    <dgm:pt modelId="{0C9A2750-124A-4869-9D04-9FB34D1FDEB7}" type="parTrans" cxnId="{110C013D-318C-4838-8D98-DBEB3FF381DC}">
      <dgm:prSet/>
      <dgm:spPr/>
      <dgm:t>
        <a:bodyPr/>
        <a:lstStyle/>
        <a:p>
          <a:endParaRPr lang="ru-RU"/>
        </a:p>
      </dgm:t>
    </dgm:pt>
    <dgm:pt modelId="{7AC9178E-FFB4-4A21-AD2C-EEBD41D40F68}" type="sibTrans" cxnId="{110C013D-318C-4838-8D98-DBEB3FF381DC}">
      <dgm:prSet/>
      <dgm:spPr/>
      <dgm:t>
        <a:bodyPr/>
        <a:lstStyle/>
        <a:p>
          <a:endParaRPr lang="ru-RU"/>
        </a:p>
      </dgm:t>
    </dgm:pt>
    <dgm:pt modelId="{706DDA0F-4E73-4991-91FC-714A74234584}">
      <dgm:prSet/>
      <dgm:spPr/>
      <dgm:t>
        <a:bodyPr/>
        <a:lstStyle/>
        <a:p>
          <a:pPr rtl="0"/>
          <a:r>
            <a:rPr lang="ru-RU"/>
            <a:t>Полномочия большинства региональных представителей СРО не достаточно определены,</a:t>
          </a:r>
        </a:p>
      </dgm:t>
    </dgm:pt>
    <dgm:pt modelId="{6D3A7C70-09E5-4833-B1A6-66D4B0CF7970}" type="parTrans" cxnId="{06957AA5-8667-48A5-9C85-D9AFC07C55F1}">
      <dgm:prSet/>
      <dgm:spPr/>
      <dgm:t>
        <a:bodyPr/>
        <a:lstStyle/>
        <a:p>
          <a:endParaRPr lang="ru-RU"/>
        </a:p>
      </dgm:t>
    </dgm:pt>
    <dgm:pt modelId="{090FDF4B-D652-49EA-A314-82F3878DB18A}" type="sibTrans" cxnId="{06957AA5-8667-48A5-9C85-D9AFC07C55F1}">
      <dgm:prSet/>
      <dgm:spPr/>
      <dgm:t>
        <a:bodyPr/>
        <a:lstStyle/>
        <a:p>
          <a:endParaRPr lang="ru-RU"/>
        </a:p>
      </dgm:t>
    </dgm:pt>
    <dgm:pt modelId="{C7771A49-8F9D-4A72-B90E-48A1480745FD}">
      <dgm:prSet/>
      <dgm:spPr/>
      <dgm:t>
        <a:bodyPr/>
        <a:lstStyle/>
        <a:p>
          <a:pPr rtl="0"/>
          <a:r>
            <a:rPr lang="ru-RU"/>
            <a:t>Ревнивое отношение со стороны центрального руководства некоторых СРО, чем обусловлены, в том числе, вышеперечисленные проблемы,</a:t>
          </a:r>
        </a:p>
      </dgm:t>
    </dgm:pt>
    <dgm:pt modelId="{70ECEAF2-5EEE-4365-A481-2E392E1BFA62}" type="parTrans" cxnId="{B43D3A32-2470-45C0-A983-62666E0E287F}">
      <dgm:prSet/>
      <dgm:spPr/>
      <dgm:t>
        <a:bodyPr/>
        <a:lstStyle/>
        <a:p>
          <a:endParaRPr lang="ru-RU"/>
        </a:p>
      </dgm:t>
    </dgm:pt>
    <dgm:pt modelId="{82D627A1-E11F-45C7-81B9-7979D877556E}" type="sibTrans" cxnId="{B43D3A32-2470-45C0-A983-62666E0E287F}">
      <dgm:prSet/>
      <dgm:spPr/>
      <dgm:t>
        <a:bodyPr/>
        <a:lstStyle/>
        <a:p>
          <a:endParaRPr lang="ru-RU"/>
        </a:p>
      </dgm:t>
    </dgm:pt>
    <dgm:pt modelId="{3BE816EE-F432-440F-99A3-812EFD8C1385}">
      <dgm:prSet/>
      <dgm:spPr/>
      <dgm:t>
        <a:bodyPr/>
        <a:lstStyle/>
        <a:p>
          <a:pPr rtl="0"/>
          <a:r>
            <a:rPr lang="ru-RU"/>
            <a:t>На фоне усиления роли судебных экспертиз часто возникают конфликты между оценщиками различных СРО и между оценщиками одной СРО</a:t>
          </a:r>
        </a:p>
      </dgm:t>
    </dgm:pt>
    <dgm:pt modelId="{2EFFF6DD-01BE-4DF0-8B10-5A8C0084FC18}" type="parTrans" cxnId="{0A894245-7A4C-4515-B64F-553CE94C44FB}">
      <dgm:prSet/>
      <dgm:spPr/>
      <dgm:t>
        <a:bodyPr/>
        <a:lstStyle/>
        <a:p>
          <a:endParaRPr lang="ru-RU"/>
        </a:p>
      </dgm:t>
    </dgm:pt>
    <dgm:pt modelId="{9A44E0CD-DD76-4EE2-A130-5860BC15C861}" type="sibTrans" cxnId="{0A894245-7A4C-4515-B64F-553CE94C44FB}">
      <dgm:prSet/>
      <dgm:spPr/>
      <dgm:t>
        <a:bodyPr/>
        <a:lstStyle/>
        <a:p>
          <a:endParaRPr lang="ru-RU"/>
        </a:p>
      </dgm:t>
    </dgm:pt>
    <dgm:pt modelId="{B2DE400A-08D2-4FE5-AE94-3A63EEE4566D}" type="pres">
      <dgm:prSet presAssocID="{1ED80867-A3BC-47CF-A940-59B4E2917E40}" presName="composite" presStyleCnt="0">
        <dgm:presLayoutVars>
          <dgm:chMax val="1"/>
          <dgm:dir/>
          <dgm:resizeHandles val="exact"/>
        </dgm:presLayoutVars>
      </dgm:prSet>
      <dgm:spPr/>
    </dgm:pt>
    <dgm:pt modelId="{709CB2A6-A0F7-4318-BFF7-427EFD4A684D}" type="pres">
      <dgm:prSet presAssocID="{1ED80867-A3BC-47CF-A940-59B4E2917E40}" presName="radial" presStyleCnt="0">
        <dgm:presLayoutVars>
          <dgm:animLvl val="ctr"/>
        </dgm:presLayoutVars>
      </dgm:prSet>
      <dgm:spPr/>
    </dgm:pt>
    <dgm:pt modelId="{F4FDDD73-38F8-4DE4-9B53-420563B3B19A}" type="pres">
      <dgm:prSet presAssocID="{2B75B615-6ABD-4CF2-8F23-8A785BEE5C64}" presName="centerShape" presStyleLbl="vennNode1" presStyleIdx="0" presStyleCnt="8" custScaleX="63861" custScaleY="64134"/>
      <dgm:spPr/>
    </dgm:pt>
    <dgm:pt modelId="{AB79A435-D7F9-420A-B3FF-C6FE0E8DDE87}" type="pres">
      <dgm:prSet presAssocID="{709788E4-98AC-4DE9-AB48-E7890F17BBE5}" presName="node" presStyleLbl="vennNode1" presStyleIdx="1" presStyleCnt="8">
        <dgm:presLayoutVars>
          <dgm:bulletEnabled val="1"/>
        </dgm:presLayoutVars>
      </dgm:prSet>
      <dgm:spPr/>
    </dgm:pt>
    <dgm:pt modelId="{80F8CC76-C410-47FC-B31A-87BF00B5312B}" type="pres">
      <dgm:prSet presAssocID="{99058FCE-72A5-4C7C-A8C7-9B5E2419C2A0}" presName="node" presStyleLbl="vennNode1" presStyleIdx="2" presStyleCnt="8">
        <dgm:presLayoutVars>
          <dgm:bulletEnabled val="1"/>
        </dgm:presLayoutVars>
      </dgm:prSet>
      <dgm:spPr/>
    </dgm:pt>
    <dgm:pt modelId="{D58CA59D-A615-4532-AE2C-F3AD51192D5D}" type="pres">
      <dgm:prSet presAssocID="{80FE48C6-F3ED-4EA5-9F7B-7A0BF274D0DD}" presName="node" presStyleLbl="vennNode1" presStyleIdx="3" presStyleCnt="8">
        <dgm:presLayoutVars>
          <dgm:bulletEnabled val="1"/>
        </dgm:presLayoutVars>
      </dgm:prSet>
      <dgm:spPr/>
    </dgm:pt>
    <dgm:pt modelId="{833BD5A3-9AC9-406E-8678-7CEE5C1EBDCB}" type="pres">
      <dgm:prSet presAssocID="{058FF9ED-C212-43DC-A0F5-128C4D6F8B6D}" presName="node" presStyleLbl="vennNode1" presStyleIdx="4" presStyleCnt="8">
        <dgm:presLayoutVars>
          <dgm:bulletEnabled val="1"/>
        </dgm:presLayoutVars>
      </dgm:prSet>
      <dgm:spPr/>
    </dgm:pt>
    <dgm:pt modelId="{003A7682-5E41-4D04-9DCB-18ECDCF1400E}" type="pres">
      <dgm:prSet presAssocID="{706DDA0F-4E73-4991-91FC-714A74234584}" presName="node" presStyleLbl="vennNode1" presStyleIdx="5" presStyleCnt="8">
        <dgm:presLayoutVars>
          <dgm:bulletEnabled val="1"/>
        </dgm:presLayoutVars>
      </dgm:prSet>
      <dgm:spPr/>
    </dgm:pt>
    <dgm:pt modelId="{58C9F348-5793-4A5E-9E1C-3A69776A4C6A}" type="pres">
      <dgm:prSet presAssocID="{C7771A49-8F9D-4A72-B90E-48A1480745FD}" presName="node" presStyleLbl="vennNode1" presStyleIdx="6" presStyleCnt="8">
        <dgm:presLayoutVars>
          <dgm:bulletEnabled val="1"/>
        </dgm:presLayoutVars>
      </dgm:prSet>
      <dgm:spPr/>
    </dgm:pt>
    <dgm:pt modelId="{427AAC95-2181-48D9-B903-F8F2072FEC21}" type="pres">
      <dgm:prSet presAssocID="{3BE816EE-F432-440F-99A3-812EFD8C1385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A8EE9806-8D87-435E-A53C-91C33F37A5C4}" type="presOf" srcId="{706DDA0F-4E73-4991-91FC-714A74234584}" destId="{003A7682-5E41-4D04-9DCB-18ECDCF1400E}" srcOrd="0" destOrd="0" presId="urn:microsoft.com/office/officeart/2005/8/layout/radial3"/>
    <dgm:cxn modelId="{A4205C0A-F824-4483-8E0A-765070E4D534}" type="presOf" srcId="{2B75B615-6ABD-4CF2-8F23-8A785BEE5C64}" destId="{F4FDDD73-38F8-4DE4-9B53-420563B3B19A}" srcOrd="0" destOrd="0" presId="urn:microsoft.com/office/officeart/2005/8/layout/radial3"/>
    <dgm:cxn modelId="{43261A11-6663-4223-9582-82AC9DF0855A}" type="presOf" srcId="{3BE816EE-F432-440F-99A3-812EFD8C1385}" destId="{427AAC95-2181-48D9-B903-F8F2072FEC21}" srcOrd="0" destOrd="0" presId="urn:microsoft.com/office/officeart/2005/8/layout/radial3"/>
    <dgm:cxn modelId="{48FFD528-B630-4229-86A2-45638E8AD9E1}" type="presOf" srcId="{C7771A49-8F9D-4A72-B90E-48A1480745FD}" destId="{58C9F348-5793-4A5E-9E1C-3A69776A4C6A}" srcOrd="0" destOrd="0" presId="urn:microsoft.com/office/officeart/2005/8/layout/radial3"/>
    <dgm:cxn modelId="{B43D3A32-2470-45C0-A983-62666E0E287F}" srcId="{2B75B615-6ABD-4CF2-8F23-8A785BEE5C64}" destId="{C7771A49-8F9D-4A72-B90E-48A1480745FD}" srcOrd="5" destOrd="0" parTransId="{70ECEAF2-5EEE-4365-A481-2E392E1BFA62}" sibTransId="{82D627A1-E11F-45C7-81B9-7979D877556E}"/>
    <dgm:cxn modelId="{D737FF37-FEDC-4A44-AE20-F1BDE3CE2D79}" srcId="{1ED80867-A3BC-47CF-A940-59B4E2917E40}" destId="{2B75B615-6ABD-4CF2-8F23-8A785BEE5C64}" srcOrd="0" destOrd="0" parTransId="{D628CA2A-6377-47D2-B51E-7F97D7B81E7B}" sibTransId="{22F7854D-DBD2-4BF0-88B8-41D72B5177A5}"/>
    <dgm:cxn modelId="{110C013D-318C-4838-8D98-DBEB3FF381DC}" srcId="{2B75B615-6ABD-4CF2-8F23-8A785BEE5C64}" destId="{058FF9ED-C212-43DC-A0F5-128C4D6F8B6D}" srcOrd="3" destOrd="0" parTransId="{0C9A2750-124A-4869-9D04-9FB34D1FDEB7}" sibTransId="{7AC9178E-FFB4-4A21-AD2C-EEBD41D40F68}"/>
    <dgm:cxn modelId="{0A894245-7A4C-4515-B64F-553CE94C44FB}" srcId="{2B75B615-6ABD-4CF2-8F23-8A785BEE5C64}" destId="{3BE816EE-F432-440F-99A3-812EFD8C1385}" srcOrd="6" destOrd="0" parTransId="{2EFFF6DD-01BE-4DF0-8B10-5A8C0084FC18}" sibTransId="{9A44E0CD-DD76-4EE2-A130-5860BC15C861}"/>
    <dgm:cxn modelId="{AFFAE568-3616-4B51-9D34-38858B606190}" type="presOf" srcId="{1ED80867-A3BC-47CF-A940-59B4E2917E40}" destId="{B2DE400A-08D2-4FE5-AE94-3A63EEE4566D}" srcOrd="0" destOrd="0" presId="urn:microsoft.com/office/officeart/2005/8/layout/radial3"/>
    <dgm:cxn modelId="{3971184A-38E3-407F-AF48-7FE4885DA651}" srcId="{2B75B615-6ABD-4CF2-8F23-8A785BEE5C64}" destId="{80FE48C6-F3ED-4EA5-9F7B-7A0BF274D0DD}" srcOrd="2" destOrd="0" parTransId="{CF15E5E7-4096-4D6B-A2C3-7F8BE6382ADD}" sibTransId="{B9C58195-7E22-4890-B3F8-6B2434F7D350}"/>
    <dgm:cxn modelId="{3367AD72-4522-417C-A60C-56FF9DCC094F}" type="presOf" srcId="{99058FCE-72A5-4C7C-A8C7-9B5E2419C2A0}" destId="{80F8CC76-C410-47FC-B31A-87BF00B5312B}" srcOrd="0" destOrd="0" presId="urn:microsoft.com/office/officeart/2005/8/layout/radial3"/>
    <dgm:cxn modelId="{8629CD90-C068-4AE2-A789-0CBBA8FAD078}" srcId="{2B75B615-6ABD-4CF2-8F23-8A785BEE5C64}" destId="{99058FCE-72A5-4C7C-A8C7-9B5E2419C2A0}" srcOrd="1" destOrd="0" parTransId="{06E749FA-9CE4-4D21-A7FA-4CE66B1D0504}" sibTransId="{7B55B319-D111-418A-B150-F5AFFAD4A7D1}"/>
    <dgm:cxn modelId="{5E6CDB93-ECD9-4CFE-A61F-CF64B8D5120E}" srcId="{2B75B615-6ABD-4CF2-8F23-8A785BEE5C64}" destId="{709788E4-98AC-4DE9-AB48-E7890F17BBE5}" srcOrd="0" destOrd="0" parTransId="{D2CB9246-09C4-4303-AEFD-73201D73E0D2}" sibTransId="{5CA27FC0-FE95-4274-B0A9-94B319FCBD67}"/>
    <dgm:cxn modelId="{DAE90B97-714E-4BFD-B206-5EB6A248A8BC}" type="presOf" srcId="{058FF9ED-C212-43DC-A0F5-128C4D6F8B6D}" destId="{833BD5A3-9AC9-406E-8678-7CEE5C1EBDCB}" srcOrd="0" destOrd="0" presId="urn:microsoft.com/office/officeart/2005/8/layout/radial3"/>
    <dgm:cxn modelId="{06957AA5-8667-48A5-9C85-D9AFC07C55F1}" srcId="{2B75B615-6ABD-4CF2-8F23-8A785BEE5C64}" destId="{706DDA0F-4E73-4991-91FC-714A74234584}" srcOrd="4" destOrd="0" parTransId="{6D3A7C70-09E5-4833-B1A6-66D4B0CF7970}" sibTransId="{090FDF4B-D652-49EA-A314-82F3878DB18A}"/>
    <dgm:cxn modelId="{FC8385A5-7E46-4759-8D6D-58FA19F06C51}" type="presOf" srcId="{80FE48C6-F3ED-4EA5-9F7B-7A0BF274D0DD}" destId="{D58CA59D-A615-4532-AE2C-F3AD51192D5D}" srcOrd="0" destOrd="0" presId="urn:microsoft.com/office/officeart/2005/8/layout/radial3"/>
    <dgm:cxn modelId="{F888DFED-FE26-4D41-9042-0CDC6DA674B4}" type="presOf" srcId="{709788E4-98AC-4DE9-AB48-E7890F17BBE5}" destId="{AB79A435-D7F9-420A-B3FF-C6FE0E8DDE87}" srcOrd="0" destOrd="0" presId="urn:microsoft.com/office/officeart/2005/8/layout/radial3"/>
    <dgm:cxn modelId="{15D5CD3E-85AB-4551-844F-AEA7A187DD32}" type="presParOf" srcId="{B2DE400A-08D2-4FE5-AE94-3A63EEE4566D}" destId="{709CB2A6-A0F7-4318-BFF7-427EFD4A684D}" srcOrd="0" destOrd="0" presId="urn:microsoft.com/office/officeart/2005/8/layout/radial3"/>
    <dgm:cxn modelId="{596DD487-0314-446C-B752-4E06E4035814}" type="presParOf" srcId="{709CB2A6-A0F7-4318-BFF7-427EFD4A684D}" destId="{F4FDDD73-38F8-4DE4-9B53-420563B3B19A}" srcOrd="0" destOrd="0" presId="urn:microsoft.com/office/officeart/2005/8/layout/radial3"/>
    <dgm:cxn modelId="{1F852C0C-7EA4-45DF-AAB6-F7A34507E537}" type="presParOf" srcId="{709CB2A6-A0F7-4318-BFF7-427EFD4A684D}" destId="{AB79A435-D7F9-420A-B3FF-C6FE0E8DDE87}" srcOrd="1" destOrd="0" presId="urn:microsoft.com/office/officeart/2005/8/layout/radial3"/>
    <dgm:cxn modelId="{E6B7E019-E113-42D9-9F9E-3AE0366699D1}" type="presParOf" srcId="{709CB2A6-A0F7-4318-BFF7-427EFD4A684D}" destId="{80F8CC76-C410-47FC-B31A-87BF00B5312B}" srcOrd="2" destOrd="0" presId="urn:microsoft.com/office/officeart/2005/8/layout/radial3"/>
    <dgm:cxn modelId="{4200437B-4471-4444-B86F-8E67B3C1273E}" type="presParOf" srcId="{709CB2A6-A0F7-4318-BFF7-427EFD4A684D}" destId="{D58CA59D-A615-4532-AE2C-F3AD51192D5D}" srcOrd="3" destOrd="0" presId="urn:microsoft.com/office/officeart/2005/8/layout/radial3"/>
    <dgm:cxn modelId="{CA71D745-43D0-42B5-BA30-0F2F902E788F}" type="presParOf" srcId="{709CB2A6-A0F7-4318-BFF7-427EFD4A684D}" destId="{833BD5A3-9AC9-406E-8678-7CEE5C1EBDCB}" srcOrd="4" destOrd="0" presId="urn:microsoft.com/office/officeart/2005/8/layout/radial3"/>
    <dgm:cxn modelId="{8578AE7D-D3A5-45F5-8504-741651181786}" type="presParOf" srcId="{709CB2A6-A0F7-4318-BFF7-427EFD4A684D}" destId="{003A7682-5E41-4D04-9DCB-18ECDCF1400E}" srcOrd="5" destOrd="0" presId="urn:microsoft.com/office/officeart/2005/8/layout/radial3"/>
    <dgm:cxn modelId="{B2B705D5-9F88-41AE-B3AB-AF1C8B0B9BC7}" type="presParOf" srcId="{709CB2A6-A0F7-4318-BFF7-427EFD4A684D}" destId="{58C9F348-5793-4A5E-9E1C-3A69776A4C6A}" srcOrd="6" destOrd="0" presId="urn:microsoft.com/office/officeart/2005/8/layout/radial3"/>
    <dgm:cxn modelId="{7188BE73-089B-459F-A8FC-570F79966F1B}" type="presParOf" srcId="{709CB2A6-A0F7-4318-BFF7-427EFD4A684D}" destId="{427AAC95-2181-48D9-B903-F8F2072FEC21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6760A3-2855-45E0-A530-ECBE5F1033FD}" type="doc">
      <dgm:prSet loTypeId="urn:microsoft.com/office/officeart/2005/8/layout/radial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E4111E5-89F1-43D7-B9D8-32E441AC8436}">
      <dgm:prSet/>
      <dgm:spPr/>
      <dgm:t>
        <a:bodyPr/>
        <a:lstStyle/>
        <a:p>
          <a:pPr rtl="0"/>
          <a:r>
            <a:rPr lang="ru-RU" b="1" dirty="0"/>
            <a:t>Пути дальнейшего развития Региональных Советов по оценочной деятельности</a:t>
          </a:r>
          <a:endParaRPr lang="ru-RU" dirty="0"/>
        </a:p>
      </dgm:t>
    </dgm:pt>
    <dgm:pt modelId="{687AE1A1-6ABC-4BA9-90B0-607CA0EB25F3}" type="parTrans" cxnId="{A2CBCED3-402E-4EF4-9DD5-EC8A1DF28D10}">
      <dgm:prSet/>
      <dgm:spPr/>
      <dgm:t>
        <a:bodyPr/>
        <a:lstStyle/>
        <a:p>
          <a:endParaRPr lang="ru-RU"/>
        </a:p>
      </dgm:t>
    </dgm:pt>
    <dgm:pt modelId="{5588E198-2125-4D36-8D7F-21E74FF70572}" type="sibTrans" cxnId="{A2CBCED3-402E-4EF4-9DD5-EC8A1DF28D10}">
      <dgm:prSet/>
      <dgm:spPr/>
      <dgm:t>
        <a:bodyPr/>
        <a:lstStyle/>
        <a:p>
          <a:endParaRPr lang="ru-RU"/>
        </a:p>
      </dgm:t>
    </dgm:pt>
    <dgm:pt modelId="{8A88BA88-0F98-4BCE-B73B-B37FD02416F7}">
      <dgm:prSet/>
      <dgm:spPr/>
      <dgm:t>
        <a:bodyPr/>
        <a:lstStyle/>
        <a:p>
          <a:pPr rtl="0"/>
          <a:r>
            <a:rPr lang="ru-RU" dirty="0"/>
            <a:t>Обмен опытом</a:t>
          </a:r>
        </a:p>
      </dgm:t>
    </dgm:pt>
    <dgm:pt modelId="{0E8898B7-F46A-4644-9702-F67944F595B8}" type="parTrans" cxnId="{3C9858F0-88A6-4252-81B7-E9B6F4158EEB}">
      <dgm:prSet/>
      <dgm:spPr/>
      <dgm:t>
        <a:bodyPr/>
        <a:lstStyle/>
        <a:p>
          <a:endParaRPr lang="ru-RU"/>
        </a:p>
      </dgm:t>
    </dgm:pt>
    <dgm:pt modelId="{07571E68-C7C4-4D03-8D44-61D31F59CE91}" type="sibTrans" cxnId="{3C9858F0-88A6-4252-81B7-E9B6F4158EEB}">
      <dgm:prSet/>
      <dgm:spPr/>
      <dgm:t>
        <a:bodyPr/>
        <a:lstStyle/>
        <a:p>
          <a:endParaRPr lang="ru-RU"/>
        </a:p>
      </dgm:t>
    </dgm:pt>
    <dgm:pt modelId="{F82D1D05-81E2-4DD2-98E0-49EAF5A02011}">
      <dgm:prSet/>
      <dgm:spPr/>
      <dgm:t>
        <a:bodyPr/>
        <a:lstStyle/>
        <a:p>
          <a:pPr rtl="0"/>
          <a:r>
            <a:rPr lang="ru-RU" dirty="0"/>
            <a:t>Поработать со всеми СРО и установить понятные полномочия для своих представителей</a:t>
          </a:r>
        </a:p>
      </dgm:t>
    </dgm:pt>
    <dgm:pt modelId="{10CE44B6-8AF7-4127-95E0-B231A615A751}" type="parTrans" cxnId="{0A4F905B-1563-41F6-8B0E-70B694529758}">
      <dgm:prSet/>
      <dgm:spPr/>
      <dgm:t>
        <a:bodyPr/>
        <a:lstStyle/>
        <a:p>
          <a:endParaRPr lang="ru-RU"/>
        </a:p>
      </dgm:t>
    </dgm:pt>
    <dgm:pt modelId="{36ECF7B2-5B09-4E9B-B342-7B500AF77AA8}" type="sibTrans" cxnId="{0A4F905B-1563-41F6-8B0E-70B694529758}">
      <dgm:prSet/>
      <dgm:spPr/>
      <dgm:t>
        <a:bodyPr/>
        <a:lstStyle/>
        <a:p>
          <a:endParaRPr lang="ru-RU"/>
        </a:p>
      </dgm:t>
    </dgm:pt>
    <dgm:pt modelId="{FEF634E0-6CA5-4394-B522-FF3E77F5BB95}">
      <dgm:prSet/>
      <dgm:spPr/>
      <dgm:t>
        <a:bodyPr/>
        <a:lstStyle/>
        <a:p>
          <a:pPr rtl="0"/>
          <a:r>
            <a:rPr lang="ru-RU" dirty="0"/>
            <a:t>Законодательное лоббирование интересов оценочного сообщества</a:t>
          </a:r>
        </a:p>
      </dgm:t>
    </dgm:pt>
    <dgm:pt modelId="{690842B7-0C22-4EC7-BC8C-ED9B0CA9DE84}" type="parTrans" cxnId="{5A69F47E-4941-4C9C-A716-4328CFD5013A}">
      <dgm:prSet/>
      <dgm:spPr/>
      <dgm:t>
        <a:bodyPr/>
        <a:lstStyle/>
        <a:p>
          <a:endParaRPr lang="ru-RU"/>
        </a:p>
      </dgm:t>
    </dgm:pt>
    <dgm:pt modelId="{00DCE02B-BD6F-4395-ACD0-1C41DD90C92B}" type="sibTrans" cxnId="{5A69F47E-4941-4C9C-A716-4328CFD5013A}">
      <dgm:prSet/>
      <dgm:spPr/>
      <dgm:t>
        <a:bodyPr/>
        <a:lstStyle/>
        <a:p>
          <a:endParaRPr lang="ru-RU"/>
        </a:p>
      </dgm:t>
    </dgm:pt>
    <dgm:pt modelId="{3B82E6D9-A270-4014-A20F-7625F83C1653}">
      <dgm:prSet/>
      <dgm:spPr/>
      <dgm:t>
        <a:bodyPr/>
        <a:lstStyle/>
        <a:p>
          <a:pPr rtl="0"/>
          <a:r>
            <a:rPr lang="ru-RU"/>
            <a:t>???</a:t>
          </a:r>
        </a:p>
      </dgm:t>
    </dgm:pt>
    <dgm:pt modelId="{6E0DC219-3FC3-4D0B-B941-FBE10D1211DC}" type="parTrans" cxnId="{A2EC2FDD-A5B1-402E-8945-4C324CD7E681}">
      <dgm:prSet/>
      <dgm:spPr/>
      <dgm:t>
        <a:bodyPr/>
        <a:lstStyle/>
        <a:p>
          <a:endParaRPr lang="ru-RU"/>
        </a:p>
      </dgm:t>
    </dgm:pt>
    <dgm:pt modelId="{8BE022A9-AFC1-435A-8048-1D1F48D4A028}" type="sibTrans" cxnId="{A2EC2FDD-A5B1-402E-8945-4C324CD7E681}">
      <dgm:prSet/>
      <dgm:spPr/>
      <dgm:t>
        <a:bodyPr/>
        <a:lstStyle/>
        <a:p>
          <a:endParaRPr lang="ru-RU"/>
        </a:p>
      </dgm:t>
    </dgm:pt>
    <dgm:pt modelId="{EF0F4482-2989-4021-9B96-5D35A4DDAD25}" type="pres">
      <dgm:prSet presAssocID="{356760A3-2855-45E0-A530-ECBE5F1033FD}" presName="composite" presStyleCnt="0">
        <dgm:presLayoutVars>
          <dgm:chMax val="1"/>
          <dgm:dir/>
          <dgm:resizeHandles val="exact"/>
        </dgm:presLayoutVars>
      </dgm:prSet>
      <dgm:spPr/>
    </dgm:pt>
    <dgm:pt modelId="{0B7D0518-1C08-4664-A3C4-CDAA1AA3425C}" type="pres">
      <dgm:prSet presAssocID="{356760A3-2855-45E0-A530-ECBE5F1033FD}" presName="radial" presStyleCnt="0">
        <dgm:presLayoutVars>
          <dgm:animLvl val="ctr"/>
        </dgm:presLayoutVars>
      </dgm:prSet>
      <dgm:spPr/>
    </dgm:pt>
    <dgm:pt modelId="{903D0F59-6F39-42F7-8B72-371F18CAF756}" type="pres">
      <dgm:prSet presAssocID="{7E4111E5-89F1-43D7-B9D8-32E441AC8436}" presName="centerShape" presStyleLbl="vennNode1" presStyleIdx="0" presStyleCnt="5" custScaleX="79268" custScaleY="72527"/>
      <dgm:spPr/>
    </dgm:pt>
    <dgm:pt modelId="{06B53088-6BA3-4DA8-87C1-366E1FB16B8F}" type="pres">
      <dgm:prSet presAssocID="{8A88BA88-0F98-4BCE-B73B-B37FD02416F7}" presName="node" presStyleLbl="vennNode1" presStyleIdx="1" presStyleCnt="5" custScaleX="183402">
        <dgm:presLayoutVars>
          <dgm:bulletEnabled val="1"/>
        </dgm:presLayoutVars>
      </dgm:prSet>
      <dgm:spPr/>
    </dgm:pt>
    <dgm:pt modelId="{E33DC14F-829F-4750-8CC4-90A49F8E4B8D}" type="pres">
      <dgm:prSet presAssocID="{F82D1D05-81E2-4DD2-98E0-49EAF5A02011}" presName="node" presStyleLbl="vennNode1" presStyleIdx="2" presStyleCnt="5" custScaleX="157959" custRadScaleRad="124688" custRadScaleInc="-708">
        <dgm:presLayoutVars>
          <dgm:bulletEnabled val="1"/>
        </dgm:presLayoutVars>
      </dgm:prSet>
      <dgm:spPr/>
    </dgm:pt>
    <dgm:pt modelId="{2AC2813E-F5AA-45C4-AFE3-C3274197D002}" type="pres">
      <dgm:prSet presAssocID="{FEF634E0-6CA5-4394-B522-FF3E77F5BB95}" presName="node" presStyleLbl="vennNode1" presStyleIdx="3" presStyleCnt="5" custScaleX="175113">
        <dgm:presLayoutVars>
          <dgm:bulletEnabled val="1"/>
        </dgm:presLayoutVars>
      </dgm:prSet>
      <dgm:spPr/>
    </dgm:pt>
    <dgm:pt modelId="{A959DCE6-E103-4D40-8F69-D49F223DCD9D}" type="pres">
      <dgm:prSet presAssocID="{3B82E6D9-A270-4014-A20F-7625F83C1653}" presName="node" presStyleLbl="vennNode1" presStyleIdx="4" presStyleCnt="5" custScaleX="155864" custRadScaleRad="126687" custRadScaleInc="696">
        <dgm:presLayoutVars>
          <dgm:bulletEnabled val="1"/>
        </dgm:presLayoutVars>
      </dgm:prSet>
      <dgm:spPr/>
    </dgm:pt>
  </dgm:ptLst>
  <dgm:cxnLst>
    <dgm:cxn modelId="{A601B113-B1F2-4EDE-83C4-E0999521FF5D}" type="presOf" srcId="{7E4111E5-89F1-43D7-B9D8-32E441AC8436}" destId="{903D0F59-6F39-42F7-8B72-371F18CAF756}" srcOrd="0" destOrd="0" presId="urn:microsoft.com/office/officeart/2005/8/layout/radial3"/>
    <dgm:cxn modelId="{0A4F905B-1563-41F6-8B0E-70B694529758}" srcId="{7E4111E5-89F1-43D7-B9D8-32E441AC8436}" destId="{F82D1D05-81E2-4DD2-98E0-49EAF5A02011}" srcOrd="1" destOrd="0" parTransId="{10CE44B6-8AF7-4127-95E0-B231A615A751}" sibTransId="{36ECF7B2-5B09-4E9B-B342-7B500AF77AA8}"/>
    <dgm:cxn modelId="{523BEF41-2441-42F3-A89C-68EFD007CFEC}" type="presOf" srcId="{3B82E6D9-A270-4014-A20F-7625F83C1653}" destId="{A959DCE6-E103-4D40-8F69-D49F223DCD9D}" srcOrd="0" destOrd="0" presId="urn:microsoft.com/office/officeart/2005/8/layout/radial3"/>
    <dgm:cxn modelId="{1350E16E-5F3A-4B42-ACF0-1B986B536CB5}" type="presOf" srcId="{FEF634E0-6CA5-4394-B522-FF3E77F5BB95}" destId="{2AC2813E-F5AA-45C4-AFE3-C3274197D002}" srcOrd="0" destOrd="0" presId="urn:microsoft.com/office/officeart/2005/8/layout/radial3"/>
    <dgm:cxn modelId="{EDA6E272-C677-4F5F-A723-52B6AF99A0E7}" type="presOf" srcId="{356760A3-2855-45E0-A530-ECBE5F1033FD}" destId="{EF0F4482-2989-4021-9B96-5D35A4DDAD25}" srcOrd="0" destOrd="0" presId="urn:microsoft.com/office/officeart/2005/8/layout/radial3"/>
    <dgm:cxn modelId="{1C5C8777-AEC8-4DCE-8628-F6908458608E}" type="presOf" srcId="{8A88BA88-0F98-4BCE-B73B-B37FD02416F7}" destId="{06B53088-6BA3-4DA8-87C1-366E1FB16B8F}" srcOrd="0" destOrd="0" presId="urn:microsoft.com/office/officeart/2005/8/layout/radial3"/>
    <dgm:cxn modelId="{5A69F47E-4941-4C9C-A716-4328CFD5013A}" srcId="{7E4111E5-89F1-43D7-B9D8-32E441AC8436}" destId="{FEF634E0-6CA5-4394-B522-FF3E77F5BB95}" srcOrd="2" destOrd="0" parTransId="{690842B7-0C22-4EC7-BC8C-ED9B0CA9DE84}" sibTransId="{00DCE02B-BD6F-4395-ACD0-1C41DD90C92B}"/>
    <dgm:cxn modelId="{A2CBCED3-402E-4EF4-9DD5-EC8A1DF28D10}" srcId="{356760A3-2855-45E0-A530-ECBE5F1033FD}" destId="{7E4111E5-89F1-43D7-B9D8-32E441AC8436}" srcOrd="0" destOrd="0" parTransId="{687AE1A1-6ABC-4BA9-90B0-607CA0EB25F3}" sibTransId="{5588E198-2125-4D36-8D7F-21E74FF70572}"/>
    <dgm:cxn modelId="{A2EC2FDD-A5B1-402E-8945-4C324CD7E681}" srcId="{7E4111E5-89F1-43D7-B9D8-32E441AC8436}" destId="{3B82E6D9-A270-4014-A20F-7625F83C1653}" srcOrd="3" destOrd="0" parTransId="{6E0DC219-3FC3-4D0B-B941-FBE10D1211DC}" sibTransId="{8BE022A9-AFC1-435A-8048-1D1F48D4A028}"/>
    <dgm:cxn modelId="{3DB673DF-C256-4B8C-891D-074EF54B91D7}" type="presOf" srcId="{F82D1D05-81E2-4DD2-98E0-49EAF5A02011}" destId="{E33DC14F-829F-4750-8CC4-90A49F8E4B8D}" srcOrd="0" destOrd="0" presId="urn:microsoft.com/office/officeart/2005/8/layout/radial3"/>
    <dgm:cxn modelId="{3C9858F0-88A6-4252-81B7-E9B6F4158EEB}" srcId="{7E4111E5-89F1-43D7-B9D8-32E441AC8436}" destId="{8A88BA88-0F98-4BCE-B73B-B37FD02416F7}" srcOrd="0" destOrd="0" parTransId="{0E8898B7-F46A-4644-9702-F67944F595B8}" sibTransId="{07571E68-C7C4-4D03-8D44-61D31F59CE91}"/>
    <dgm:cxn modelId="{CFF45338-863F-4BEF-9C99-17C7A3C172DE}" type="presParOf" srcId="{EF0F4482-2989-4021-9B96-5D35A4DDAD25}" destId="{0B7D0518-1C08-4664-A3C4-CDAA1AA3425C}" srcOrd="0" destOrd="0" presId="urn:microsoft.com/office/officeart/2005/8/layout/radial3"/>
    <dgm:cxn modelId="{D9F6A040-9E1E-4F2B-BB6D-9F77D0400898}" type="presParOf" srcId="{0B7D0518-1C08-4664-A3C4-CDAA1AA3425C}" destId="{903D0F59-6F39-42F7-8B72-371F18CAF756}" srcOrd="0" destOrd="0" presId="urn:microsoft.com/office/officeart/2005/8/layout/radial3"/>
    <dgm:cxn modelId="{7D897509-0FAF-49CB-8E84-9AB9DD9DC964}" type="presParOf" srcId="{0B7D0518-1C08-4664-A3C4-CDAA1AA3425C}" destId="{06B53088-6BA3-4DA8-87C1-366E1FB16B8F}" srcOrd="1" destOrd="0" presId="urn:microsoft.com/office/officeart/2005/8/layout/radial3"/>
    <dgm:cxn modelId="{58E23752-623C-49B6-B3D9-3BE2A89317FF}" type="presParOf" srcId="{0B7D0518-1C08-4664-A3C4-CDAA1AA3425C}" destId="{E33DC14F-829F-4750-8CC4-90A49F8E4B8D}" srcOrd="2" destOrd="0" presId="urn:microsoft.com/office/officeart/2005/8/layout/radial3"/>
    <dgm:cxn modelId="{7FC8DB6A-EDA4-4D34-87E2-5D22A9A15A85}" type="presParOf" srcId="{0B7D0518-1C08-4664-A3C4-CDAA1AA3425C}" destId="{2AC2813E-F5AA-45C4-AFE3-C3274197D002}" srcOrd="3" destOrd="0" presId="urn:microsoft.com/office/officeart/2005/8/layout/radial3"/>
    <dgm:cxn modelId="{C40AD4B6-2059-4E7D-8176-CA35F48292EC}" type="presParOf" srcId="{0B7D0518-1C08-4664-A3C4-CDAA1AA3425C}" destId="{A959DCE6-E103-4D40-8F69-D49F223DCD9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8A911-62B1-4DF0-A52F-28CD2BF42CEC}">
      <dsp:nvSpPr>
        <dsp:cNvPr id="0" name=""/>
        <dsp:cNvSpPr/>
      </dsp:nvSpPr>
      <dsp:spPr>
        <a:xfrm>
          <a:off x="3037" y="908"/>
          <a:ext cx="8223524" cy="2152484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В настоящее время созданные региональные Советы по оценочной деятельности организованы, как правило, по двум типам:</a:t>
          </a:r>
          <a:br>
            <a:rPr lang="ru-RU" sz="2700" kern="1200" dirty="0"/>
          </a:br>
          <a:endParaRPr lang="ru-RU" sz="2700" kern="1200" dirty="0"/>
        </a:p>
      </dsp:txBody>
      <dsp:txXfrm>
        <a:off x="66081" y="63952"/>
        <a:ext cx="8097436" cy="2026396"/>
      </dsp:txXfrm>
    </dsp:sp>
    <dsp:sp modelId="{017F9267-92E3-41F2-86C2-D5366BEF53E5}">
      <dsp:nvSpPr>
        <dsp:cNvPr id="0" name=""/>
        <dsp:cNvSpPr/>
      </dsp:nvSpPr>
      <dsp:spPr>
        <a:xfrm>
          <a:off x="3037" y="2372570"/>
          <a:ext cx="3946028" cy="2152484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2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 виде некоммерческого партнерства,  объединяющего представителей различных СРО оценщиков независимо от органов государственной и муниципальной власти и</a:t>
          </a:r>
        </a:p>
      </dsp:txBody>
      <dsp:txXfrm>
        <a:off x="66081" y="2435614"/>
        <a:ext cx="3819940" cy="2026396"/>
      </dsp:txXfrm>
    </dsp:sp>
    <dsp:sp modelId="{91F2C7FE-0625-4AFD-ABAA-D73A3834722A}">
      <dsp:nvSpPr>
        <dsp:cNvPr id="0" name=""/>
        <dsp:cNvSpPr/>
      </dsp:nvSpPr>
      <dsp:spPr>
        <a:xfrm>
          <a:off x="4280533" y="2372570"/>
          <a:ext cx="3946028" cy="2152484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2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в виде Совета при каком-либо  органе государственной и муниципальной власти (как правило, это имущественный или экономический блок).</a:t>
          </a:r>
        </a:p>
      </dsp:txBody>
      <dsp:txXfrm>
        <a:off x="4343577" y="2435614"/>
        <a:ext cx="3819940" cy="2026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CF9A2-78B8-4D21-BE0A-85D82CBB1ABB}">
      <dsp:nvSpPr>
        <dsp:cNvPr id="0" name=""/>
        <dsp:cNvSpPr/>
      </dsp:nvSpPr>
      <dsp:spPr>
        <a:xfrm>
          <a:off x="2952343" y="1944216"/>
          <a:ext cx="2599181" cy="254929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Какие проблемы решает и какие возможности дает оценщикам Региональный Совет по оценочной деятельности</a:t>
          </a:r>
          <a:br>
            <a:rPr lang="ru-RU" sz="1400" kern="1200" dirty="0"/>
          </a:br>
          <a:endParaRPr lang="ru-RU" sz="1400" kern="1200" dirty="0"/>
        </a:p>
      </dsp:txBody>
      <dsp:txXfrm>
        <a:off x="3332984" y="2317551"/>
        <a:ext cx="1837899" cy="1802620"/>
      </dsp:txXfrm>
    </dsp:sp>
    <dsp:sp modelId="{719A1A3F-7119-4F43-B53D-2FAFF28DE6DB}">
      <dsp:nvSpPr>
        <dsp:cNvPr id="0" name=""/>
        <dsp:cNvSpPr/>
      </dsp:nvSpPr>
      <dsp:spPr>
        <a:xfrm>
          <a:off x="2780703" y="-173715"/>
          <a:ext cx="2979941" cy="210548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Выработка и продвижение консолидированного единого мнения профессионального сообщества по законодательным инициативам</a:t>
          </a:r>
        </a:p>
      </dsp:txBody>
      <dsp:txXfrm>
        <a:off x="3217105" y="134626"/>
        <a:ext cx="2107137" cy="1488805"/>
      </dsp:txXfrm>
    </dsp:sp>
    <dsp:sp modelId="{8E89DB28-C054-4D5B-BF03-F0FB040576E6}">
      <dsp:nvSpPr>
        <dsp:cNvPr id="0" name=""/>
        <dsp:cNvSpPr/>
      </dsp:nvSpPr>
      <dsp:spPr>
        <a:xfrm>
          <a:off x="5699646" y="1233700"/>
          <a:ext cx="2964477" cy="22515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Выработка единой методологии и подходов по спорным  ситуациям в оценочной деятельности</a:t>
          </a:r>
          <a:endParaRPr lang="ru-RU" sz="1100" kern="1200" dirty="0"/>
        </a:p>
      </dsp:txBody>
      <dsp:txXfrm>
        <a:off x="6133784" y="1563426"/>
        <a:ext cx="2096201" cy="1592056"/>
      </dsp:txXfrm>
    </dsp:sp>
    <dsp:sp modelId="{2598BDE6-FA91-4A3E-B485-DE75E8760C0A}">
      <dsp:nvSpPr>
        <dsp:cNvPr id="0" name=""/>
        <dsp:cNvSpPr/>
      </dsp:nvSpPr>
      <dsp:spPr>
        <a:xfrm>
          <a:off x="5040564" y="3600389"/>
          <a:ext cx="3456518" cy="2497903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Независимая экспертиза отчетов об оценке 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- государственного и муниципального имущества - иного имущества для различных субъектов экономической деятельности для усиления позиции в сделке, а также для разрешения спорных ситуаций</a:t>
          </a:r>
        </a:p>
      </dsp:txBody>
      <dsp:txXfrm>
        <a:off x="5546759" y="3966198"/>
        <a:ext cx="2444128" cy="1766285"/>
      </dsp:txXfrm>
    </dsp:sp>
    <dsp:sp modelId="{41C0764D-3EE4-4DFB-8B2F-36B9FCD06D3D}">
      <dsp:nvSpPr>
        <dsp:cNvPr id="0" name=""/>
        <dsp:cNvSpPr/>
      </dsp:nvSpPr>
      <dsp:spPr>
        <a:xfrm>
          <a:off x="469049" y="3633351"/>
          <a:ext cx="2782325" cy="2248116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6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6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Минимизация конфликтности при столкновении отчетов об оценке из различных СРО, т.к. экспертами являются представители всех СРО</a:t>
          </a:r>
          <a:endParaRPr lang="ru-RU" sz="1000" kern="1200" dirty="0"/>
        </a:p>
      </dsp:txBody>
      <dsp:txXfrm>
        <a:off x="876511" y="3962580"/>
        <a:ext cx="1967401" cy="1589658"/>
      </dsp:txXfrm>
    </dsp:sp>
    <dsp:sp modelId="{895CE8E4-55C8-434C-AF01-AA1B1AE8CC4B}">
      <dsp:nvSpPr>
        <dsp:cNvPr id="0" name=""/>
        <dsp:cNvSpPr/>
      </dsp:nvSpPr>
      <dsp:spPr>
        <a:xfrm>
          <a:off x="227040" y="1296140"/>
          <a:ext cx="2621239" cy="2240723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Взаимодействие и пояснение позиций оценочного сообщества с правоохранительными органами</a:t>
          </a:r>
        </a:p>
      </dsp:txBody>
      <dsp:txXfrm>
        <a:off x="610912" y="1624286"/>
        <a:ext cx="1853495" cy="1584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DDD73-38F8-4DE4-9B53-420563B3B19A}">
      <dsp:nvSpPr>
        <dsp:cNvPr id="0" name=""/>
        <dsp:cNvSpPr/>
      </dsp:nvSpPr>
      <dsp:spPr>
        <a:xfrm>
          <a:off x="3165420" y="2161071"/>
          <a:ext cx="2310118" cy="2319994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Проблемы, возникающие при работе Регионального Совета по оценочной деятельности</a:t>
          </a:r>
          <a:endParaRPr lang="ru-RU" sz="1400" kern="1200" dirty="0"/>
        </a:p>
      </dsp:txBody>
      <dsp:txXfrm>
        <a:off x="3503729" y="2500826"/>
        <a:ext cx="1633500" cy="1640484"/>
      </dsp:txXfrm>
    </dsp:sp>
    <dsp:sp modelId="{AB79A435-D7F9-420A-B3FF-C6FE0E8DDE87}">
      <dsp:nvSpPr>
        <dsp:cNvPr id="0" name=""/>
        <dsp:cNvSpPr/>
      </dsp:nvSpPr>
      <dsp:spPr>
        <a:xfrm>
          <a:off x="3416125" y="59614"/>
          <a:ext cx="1808708" cy="180870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Отсутствует законодательное регулирование этих органов, поэтому периодически у контрагентов возникают вопросы по полномочиям,</a:t>
          </a:r>
        </a:p>
      </dsp:txBody>
      <dsp:txXfrm>
        <a:off x="3681004" y="324493"/>
        <a:ext cx="1278950" cy="1278950"/>
      </dsp:txXfrm>
    </dsp:sp>
    <dsp:sp modelId="{80F8CC76-C410-47FC-B31A-87BF00B5312B}">
      <dsp:nvSpPr>
        <dsp:cNvPr id="0" name=""/>
        <dsp:cNvSpPr/>
      </dsp:nvSpPr>
      <dsp:spPr>
        <a:xfrm>
          <a:off x="5258980" y="947086"/>
          <a:ext cx="1808708" cy="18087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Не все СРО оценщиков входят в совет, либо некоторые СРО в регионе в принципе не сорганизованы взаимодействовать не с кем,</a:t>
          </a:r>
        </a:p>
      </dsp:txBody>
      <dsp:txXfrm>
        <a:off x="5523859" y="1211965"/>
        <a:ext cx="1278950" cy="1278950"/>
      </dsp:txXfrm>
    </dsp:sp>
    <dsp:sp modelId="{D58CA59D-A615-4532-AE2C-F3AD51192D5D}">
      <dsp:nvSpPr>
        <dsp:cNvPr id="0" name=""/>
        <dsp:cNvSpPr/>
      </dsp:nvSpPr>
      <dsp:spPr>
        <a:xfrm>
          <a:off x="5714128" y="2941218"/>
          <a:ext cx="1808708" cy="1808708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Слабое влияние Регионального Совета на федеральное законотворчество, а регионального практически вообще нет,</a:t>
          </a:r>
        </a:p>
      </dsp:txBody>
      <dsp:txXfrm>
        <a:off x="5979007" y="3206097"/>
        <a:ext cx="1278950" cy="1278950"/>
      </dsp:txXfrm>
    </dsp:sp>
    <dsp:sp modelId="{833BD5A3-9AC9-406E-8678-7CEE5C1EBDCB}">
      <dsp:nvSpPr>
        <dsp:cNvPr id="0" name=""/>
        <dsp:cNvSpPr/>
      </dsp:nvSpPr>
      <dsp:spPr>
        <a:xfrm>
          <a:off x="4438832" y="4540388"/>
          <a:ext cx="1808708" cy="1808708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6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6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/>
            <a:t>Слабая связь между руководством СРО и рядовыми оценщиками и как следствие затруднительно внедрение единых правил и договоренностей,</a:t>
          </a:r>
        </a:p>
      </dsp:txBody>
      <dsp:txXfrm>
        <a:off x="4703711" y="4805267"/>
        <a:ext cx="1278950" cy="1278950"/>
      </dsp:txXfrm>
    </dsp:sp>
    <dsp:sp modelId="{003A7682-5E41-4D04-9DCB-18ECDCF1400E}">
      <dsp:nvSpPr>
        <dsp:cNvPr id="0" name=""/>
        <dsp:cNvSpPr/>
      </dsp:nvSpPr>
      <dsp:spPr>
        <a:xfrm>
          <a:off x="2393418" y="4540388"/>
          <a:ext cx="1808708" cy="1808708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/>
            <a:t>Полномочия большинства региональных представителей СРО не достаточно определены,</a:t>
          </a:r>
        </a:p>
      </dsp:txBody>
      <dsp:txXfrm>
        <a:off x="2658297" y="4805267"/>
        <a:ext cx="1278950" cy="1278950"/>
      </dsp:txXfrm>
    </dsp:sp>
    <dsp:sp modelId="{58C9F348-5793-4A5E-9E1C-3A69776A4C6A}">
      <dsp:nvSpPr>
        <dsp:cNvPr id="0" name=""/>
        <dsp:cNvSpPr/>
      </dsp:nvSpPr>
      <dsp:spPr>
        <a:xfrm>
          <a:off x="1118123" y="2941218"/>
          <a:ext cx="1808708" cy="180870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/>
            <a:t>Ревнивое отношение со стороны центрального руководства некоторых СРО, чем обусловлены, в том числе, вышеперечисленные проблемы,</a:t>
          </a:r>
        </a:p>
      </dsp:txBody>
      <dsp:txXfrm>
        <a:off x="1383002" y="3206097"/>
        <a:ext cx="1278950" cy="1278950"/>
      </dsp:txXfrm>
    </dsp:sp>
    <dsp:sp modelId="{427AAC95-2181-48D9-B903-F8F2072FEC21}">
      <dsp:nvSpPr>
        <dsp:cNvPr id="0" name=""/>
        <dsp:cNvSpPr/>
      </dsp:nvSpPr>
      <dsp:spPr>
        <a:xfrm>
          <a:off x="1573270" y="947086"/>
          <a:ext cx="1808708" cy="1808708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/>
            <a:t>На фоне усиления роли судебных экспертиз часто возникают конфликты между оценщиками различных СРО и между оценщиками одной СРО</a:t>
          </a:r>
        </a:p>
      </dsp:txBody>
      <dsp:txXfrm>
        <a:off x="1838149" y="1211965"/>
        <a:ext cx="1278950" cy="1278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D0F59-6F39-42F7-8B72-371F18CAF756}">
      <dsp:nvSpPr>
        <dsp:cNvPr id="0" name=""/>
        <dsp:cNvSpPr/>
      </dsp:nvSpPr>
      <dsp:spPr>
        <a:xfrm>
          <a:off x="2934118" y="1872210"/>
          <a:ext cx="2754522" cy="252027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2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2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2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Пути дальнейшего развития Региональных Советов по оценочной деятельности</a:t>
          </a:r>
          <a:endParaRPr lang="ru-RU" sz="1600" kern="1200" dirty="0"/>
        </a:p>
      </dsp:txBody>
      <dsp:txXfrm>
        <a:off x="3337508" y="2241296"/>
        <a:ext cx="1947742" cy="1782103"/>
      </dsp:txXfrm>
    </dsp:sp>
    <dsp:sp modelId="{06B53088-6BA3-4DA8-87C1-366E1FB16B8F}">
      <dsp:nvSpPr>
        <dsp:cNvPr id="0" name=""/>
        <dsp:cNvSpPr/>
      </dsp:nvSpPr>
      <dsp:spPr>
        <a:xfrm>
          <a:off x="2718098" y="620"/>
          <a:ext cx="3186562" cy="1737474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3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3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3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Обмен опытом</a:t>
          </a:r>
        </a:p>
      </dsp:txBody>
      <dsp:txXfrm>
        <a:off x="3184759" y="255067"/>
        <a:ext cx="2253240" cy="1228580"/>
      </dsp:txXfrm>
    </dsp:sp>
    <dsp:sp modelId="{E33DC14F-829F-4750-8CC4-90A49F8E4B8D}">
      <dsp:nvSpPr>
        <dsp:cNvPr id="0" name=""/>
        <dsp:cNvSpPr/>
      </dsp:nvSpPr>
      <dsp:spPr>
        <a:xfrm>
          <a:off x="5760634" y="2232230"/>
          <a:ext cx="2744496" cy="173747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4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4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4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Поработать со всеми СРО и установить понятные полномочия для своих представителей</a:t>
          </a:r>
        </a:p>
      </dsp:txBody>
      <dsp:txXfrm>
        <a:off x="6162556" y="2486677"/>
        <a:ext cx="1940652" cy="1228580"/>
      </dsp:txXfrm>
    </dsp:sp>
    <dsp:sp modelId="{2AC2813E-F5AA-45C4-AFE3-C3274197D002}">
      <dsp:nvSpPr>
        <dsp:cNvPr id="0" name=""/>
        <dsp:cNvSpPr/>
      </dsp:nvSpPr>
      <dsp:spPr>
        <a:xfrm>
          <a:off x="2790108" y="4526601"/>
          <a:ext cx="3042543" cy="173747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Законодательное лоббирование интересов оценочного сообщества</a:t>
          </a:r>
        </a:p>
      </dsp:txBody>
      <dsp:txXfrm>
        <a:off x="3235678" y="4781048"/>
        <a:ext cx="2151403" cy="1228580"/>
      </dsp:txXfrm>
    </dsp:sp>
    <dsp:sp modelId="{A959DCE6-E103-4D40-8F69-D49F223DCD9D}">
      <dsp:nvSpPr>
        <dsp:cNvPr id="0" name=""/>
        <dsp:cNvSpPr/>
      </dsp:nvSpPr>
      <dsp:spPr>
        <a:xfrm>
          <a:off x="90587" y="2232268"/>
          <a:ext cx="2708096" cy="1737474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6">
                <a:alpha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6">
                <a:alpha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6">
                <a:alpha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???</a:t>
          </a:r>
        </a:p>
      </dsp:txBody>
      <dsp:txXfrm>
        <a:off x="487178" y="2486715"/>
        <a:ext cx="1914914" cy="1228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412776"/>
            <a:ext cx="7175351" cy="1793167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Региональный Совет по оценочной деятельности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219200"/>
          </a:xfrm>
        </p:spPr>
        <p:txBody>
          <a:bodyPr/>
          <a:lstStyle/>
          <a:p>
            <a:r>
              <a:rPr lang="ru-RU" sz="2800" b="1" dirty="0">
                <a:solidFill>
                  <a:schemeClr val="accent1"/>
                </a:solidFill>
                <a:latin typeface="+mn-lt"/>
              </a:rPr>
              <a:t>Возможности и проблемы</a:t>
            </a:r>
            <a:endParaRPr lang="ru-RU" sz="2800" dirty="0">
              <a:solidFill>
                <a:schemeClr val="accent1"/>
              </a:solidFill>
              <a:latin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62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08433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68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48A911-62B1-4DF0-A52F-28CD2BF42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7F9267-92E3-41F2-86C2-D5366BEF5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F2C7FE-0625-4AFD-ABAA-D73A38347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443981"/>
              </p:ext>
            </p:extLst>
          </p:nvPr>
        </p:nvGraphicFramePr>
        <p:xfrm>
          <a:off x="251520" y="260648"/>
          <a:ext cx="871296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858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CCF9A2-78B8-4D21-BE0A-85D82CBB1A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9A1A3F-7119-4F43-B53D-2FAFF28DE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89DB28-C054-4D5B-BF03-F0FB04057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598BDE6-FA91-4A3E-B485-DE75E8760C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1C0764D-3EE4-4DFB-8B2F-36B9FCD06D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5CE8E4-55C8-434C-AF01-AA1B1AE8C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223487"/>
              </p:ext>
            </p:extLst>
          </p:nvPr>
        </p:nvGraphicFramePr>
        <p:xfrm>
          <a:off x="251520" y="260648"/>
          <a:ext cx="864096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2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FDDD73-38F8-4DE4-9B53-420563B3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79A435-D7F9-420A-B3FF-C6FE0E8DD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F8CC76-C410-47FC-B31A-87BF00B53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8CA59D-A615-4532-AE2C-F3AD51192D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3BD5A3-9AC9-406E-8678-7CEE5C1EB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3A7682-5E41-4D04-9DCB-18ECDCF14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C9F348-5793-4A5E-9E1C-3A69776A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7AAC95-2181-48D9-B903-F8F2072FE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47210"/>
              </p:ext>
            </p:extLst>
          </p:nvPr>
        </p:nvGraphicFramePr>
        <p:xfrm>
          <a:off x="323528" y="404664"/>
          <a:ext cx="864096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984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3D0F59-6F39-42F7-8B72-371F18CAF7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B53088-6BA3-4DA8-87C1-366E1FB16B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3DC14F-829F-4750-8CC4-90A49F8E4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C2813E-F5AA-45C4-AFE3-C3274197D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59DCE6-E103-4D40-8F69-D49F223DCD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>
                <a:solidFill>
                  <a:srgbClr val="002060"/>
                </a:solidFill>
              </a:rPr>
              <a:t>Эдуард Анатольевич </a:t>
            </a:r>
            <a:r>
              <a:rPr lang="ru-RU" i="1" dirty="0" err="1">
                <a:solidFill>
                  <a:srgbClr val="002060"/>
                </a:solidFill>
              </a:rPr>
              <a:t>Бобунов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официальный представитель НП «СРО оценщиков «Экспертный совет» в Пермском крае, </a:t>
            </a:r>
          </a:p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член Совета по оценочной деятельности при министерстве  экономического развития Пермского края, </a:t>
            </a:r>
          </a:p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член НП «Совет по оценочной деятельности Пермского края», </a:t>
            </a:r>
          </a:p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сертифицированный по европейским стандартам и стандартам ЭС и РОО оценщик недвижимости, </a:t>
            </a:r>
          </a:p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председатель Пермского краевого комитета Всероссийского профсоюза работников аудиторских, оценочных, экспертных и консалтинговых организаций, </a:t>
            </a:r>
          </a:p>
          <a:p>
            <a:pPr>
              <a:lnSpc>
                <a:spcPct val="114000"/>
              </a:lnSpc>
            </a:pPr>
            <a:r>
              <a:rPr lang="ru-RU" sz="1800" dirty="0">
                <a:solidFill>
                  <a:schemeClr val="accent1"/>
                </a:solidFill>
                <a:latin typeface="+mn-lt"/>
              </a:rPr>
              <a:t>директор ООО «Оценочная компания «Тереза», ООО «</a:t>
            </a:r>
            <a:r>
              <a:rPr lang="ru-RU" sz="1800" dirty="0" err="1">
                <a:solidFill>
                  <a:schemeClr val="accent1"/>
                </a:solidFill>
                <a:latin typeface="+mn-lt"/>
              </a:rPr>
              <a:t>Юкей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-оценка»</a:t>
            </a:r>
          </a:p>
          <a:p>
            <a:pPr marL="0" indent="0">
              <a:lnSpc>
                <a:spcPct val="114000"/>
              </a:lnSpc>
              <a:buNone/>
            </a:pPr>
            <a:endParaRPr lang="ru-RU" sz="1800" dirty="0">
              <a:solidFill>
                <a:schemeClr val="accent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/>
                </a:solidFill>
                <a:latin typeface="+mn-lt"/>
              </a:rPr>
              <a:t>г. Пермь ул. Газеты Звезда, д. 13</a:t>
            </a:r>
            <a:endParaRPr lang="ru-RU" sz="1800" dirty="0">
              <a:solidFill>
                <a:schemeClr val="accent1"/>
              </a:solidFill>
              <a:latin typeface="+mn-lt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/>
                </a:solidFill>
                <a:latin typeface="+mn-lt"/>
              </a:rPr>
              <a:t>Тел.: (342) 20-555-34,   8-902-471-84-94        Е-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mail</a:t>
            </a:r>
            <a:r>
              <a:rPr lang="ru-RU" sz="1800" b="1" dirty="0">
                <a:solidFill>
                  <a:schemeClr val="accent1"/>
                </a:solidFill>
                <a:latin typeface="+mn-lt"/>
              </a:rPr>
              <a:t>: </a:t>
            </a:r>
            <a:r>
              <a:rPr lang="ru-RU" sz="18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ru-RU" sz="1800" b="1" dirty="0">
                <a:solidFill>
                  <a:schemeClr val="accent1"/>
                </a:solidFill>
                <a:latin typeface="+mn-lt"/>
              </a:rPr>
              <a:t>perm@srosovet.ru</a:t>
            </a:r>
            <a:endParaRPr lang="ru-RU" sz="180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928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54</TotalTime>
  <Words>416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Courier New</vt:lpstr>
      <vt:lpstr>Palatino Linotype</vt:lpstr>
      <vt:lpstr>Исполнительная</vt:lpstr>
      <vt:lpstr>Региональный Совет по оценочной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Эдуард Анатольевич Бобунов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Совет по оценочной деятельности</dc:title>
  <dc:creator>Марина Петрова</dc:creator>
  <cp:lastModifiedBy>Арина Потоцкая</cp:lastModifiedBy>
  <cp:revision>8</cp:revision>
  <dcterms:created xsi:type="dcterms:W3CDTF">2016-10-10T11:31:18Z</dcterms:created>
  <dcterms:modified xsi:type="dcterms:W3CDTF">2017-12-13T09:57:35Z</dcterms:modified>
</cp:coreProperties>
</file>