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418" r:id="rId3"/>
    <p:sldId id="419" r:id="rId4"/>
    <p:sldId id="423" r:id="rId5"/>
    <p:sldId id="420" r:id="rId6"/>
    <p:sldId id="421" r:id="rId7"/>
    <p:sldId id="42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892" autoAdjust="0"/>
    <p:restoredTop sz="94660"/>
  </p:normalViewPr>
  <p:slideViewPr>
    <p:cSldViewPr snapToGrid="0">
      <p:cViewPr varScale="1">
        <p:scale>
          <a:sx n="68" d="100"/>
          <a:sy n="68" d="100"/>
        </p:scale>
        <p:origin x="-56" y="-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00EA0D4-DF0D-4681-95C7-0753B9C3B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70F5920-BD9A-43ED-A706-164658A7C0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19208BC-DA8C-4CB2-A377-FFBC592F2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7D7FB9C-58AF-4A7D-A9CF-4A4477F4E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E6F5B6C-A84D-4465-8AD2-AAE3D2859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157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1E98280-3F59-4B7C-A2A2-87DD2B888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F7F859A-6B3A-4B28-A25D-0EA3FBE7BF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195F12F-19B8-4D0F-8FD6-F10CBF546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394520C-74D3-4651-8C06-BA397B434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34A014D-2F5C-4BE5-A9B5-FE11E591F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03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1A854B5E-1B16-42F3-86D7-6B93B6E910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31378A7-4DA6-43B0-B48A-887E98CB84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3EBE043-CAE4-4CDC-B83A-E12B73D78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A4AE04C-D64A-43DA-A812-8DD62F947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099E468-9E90-4053-9BBD-C481BB639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95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B58EFE-C7C5-44B7-B516-B381C57A6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EB68A75-0E3D-4ED5-A84E-55CA8C632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460D148-67EA-44C6-BB18-FBF2039D0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57B3076-5D0A-4E48-BE62-A623886E9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201761F-45AD-4087-AE5F-778540E1B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776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A651144-351C-4C1A-863E-C632B1957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849DB87-A6AE-497C-A870-14307A95DE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4FD6FD0-E012-4F28-B980-6DE5B5D7D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04EE294-1419-4BA0-B673-DB31BEBED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FC6C3A4-692C-4B29-961D-B04B28FAC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82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3F191D-84BE-4239-9635-0209067BC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34FA904-A637-41FC-8A21-2BD6D47F63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EE835B0-694F-41B0-A468-2E49CC359D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23D3CD8-8D3A-4938-9FDD-BFB649A3E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87D1A3C-82A3-4FCC-9335-166CF6577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006638E-AD5F-4356-8DE9-09CAA18DB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870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B1472E7-B427-4974-9343-23BDD6A9D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A22D53C-E4EC-413A-86AE-E263E745C3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14B304D-4386-4F4F-BAB2-7F3B480914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D65EC35-D887-4DCD-AC26-E43FB648DB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B6DDBCD6-A875-4F6B-AEBD-3DD9F55751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D18BCC66-5FEB-46C1-B8AF-07E9804A9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328BA20-0C25-4FFA-A815-9F596B8B5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1BE5D38-FC83-449F-9441-E51C979B8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296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C66694A-3CAD-465E-89C2-56C07316E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D94B45F-E5F9-458E-8D45-8A63AF962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49784037-A752-47EE-84D5-8357EDE31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DF22977-1F11-4C86-9451-131B4185A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762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E1F7ED8-F4BF-4FB1-AC78-C1214653A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8391CCF2-E958-49B5-931A-F993532D2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DF8BBDB-13ED-424E-B05C-1B14EF52C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183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B1656DB-B6E3-491D-B5A2-0E026AA68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251B1D4-C364-4EA1-A0F8-34CF96118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F6759FB-DA94-4A16-A45E-B0A3248097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6AE914D-6142-4252-8DB9-ACF74778A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9FE21BB-5FD3-4696-B389-3C8F1F35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F7C1389-9191-4CCF-9FFB-6645C9F5D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863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F1C0C3-39C7-4D77-9167-1C2F1D7B5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C68B08A-B820-4289-AE01-1BAEEF4F22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3148C67-BB35-4BB1-8678-E3441C5276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9519D99-B617-4A5B-956B-CFBD652A6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D6A507D-0B8C-4573-92BE-EE8161FC9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5DBA0E5-2C05-4F70-B101-6DB7D5ED8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863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581343-7598-437A-B288-7E86B3534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4ADABC0-7E74-4213-81C7-B0C06CFE5A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8CA4AAA-2E31-4B18-B12F-4DB43933F7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2D569-13CF-4F07-8D8C-B6803480DF09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FF5AE54-A9BC-47FB-AA96-6DB88F7793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395E0CE-CB16-4641-A9E4-0B32791F4D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59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609DD10-C532-499E-A672-A7A947C88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57584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АНАЛИЗ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en-US" sz="3600" b="1" dirty="0">
                <a:solidFill>
                  <a:srgbClr val="0070C0"/>
                </a:solidFill>
                <a:latin typeface="+mn-lt"/>
              </a:rPr>
            </a:br>
            <a:r>
              <a:rPr lang="ru-RU" sz="3600" b="1" dirty="0">
                <a:solidFill>
                  <a:srgbClr val="0070C0"/>
                </a:solidFill>
                <a:latin typeface="+mn-lt"/>
              </a:rPr>
              <a:t>практики квалэкзамена Оценщиков: 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3600" b="1" dirty="0">
                <a:solidFill>
                  <a:srgbClr val="0070C0"/>
                </a:solidFill>
                <a:latin typeface="+mn-lt"/>
              </a:rPr>
              <a:t>новые формы обучения, ошибки, вопросы, решения </a:t>
            </a:r>
            <a:r>
              <a:rPr lang="ru-RU" sz="3600" b="1" dirty="0" err="1" smtClean="0">
                <a:solidFill>
                  <a:srgbClr val="0070C0"/>
                </a:solidFill>
                <a:latin typeface="+mn-lt"/>
              </a:rPr>
              <a:t>профсообщества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endParaRPr lang="ru-RU" sz="24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E2B1F0B-F3F7-4D7A-931A-D429B69A99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51621"/>
            <a:ext cx="10515600" cy="49730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</a:rPr>
              <a:t>г. Москва, 2017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F4534123-5683-4F99-BE9E-68267B525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711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1. Обобщение результатов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3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Без специальной подготовки сдать экзамен почти невозможно.</a:t>
            </a:r>
            <a:endParaRPr lang="en-US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3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Уровень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подготовки оценщиков серьёзно различается. Наиболее заметно это было на первых семинарах в Астрахани и Краснодаре, где могли присутствовать все желающие.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  Чтобы как-то выровнять уровень знаний в аудиториях, было принято решение организовывать семинары лишь для тех, кто подал анкеты.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2250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1. Обобщение результатов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  Образовательная программа Ассоциации в целях подготовки к сдаче квалификационного экзамена:</a:t>
            </a:r>
          </a:p>
          <a:p>
            <a:pPr marL="720000" algn="just">
              <a:spcBef>
                <a:spcPts val="0"/>
              </a:spcBef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Серия </a:t>
            </a:r>
            <a:r>
              <a:rPr lang="ru-RU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вебинаров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из цикла «Квалификационный экзамен Оценщиков: вести с фронтов»;</a:t>
            </a:r>
          </a:p>
          <a:p>
            <a:pPr marL="720000" algn="just">
              <a:spcBef>
                <a:spcPts val="0"/>
              </a:spcBef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Семинар в Астрахани 13-14 сентября;</a:t>
            </a:r>
          </a:p>
          <a:p>
            <a:pPr marL="720000" algn="just">
              <a:spcBef>
                <a:spcPts val="0"/>
              </a:spcBef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Семинар в Краснодаре 21 сентября;</a:t>
            </a:r>
          </a:p>
          <a:p>
            <a:pPr marL="720000" algn="just">
              <a:spcBef>
                <a:spcPts val="0"/>
              </a:spcBef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Семинар в Москве 12-13 октября;</a:t>
            </a:r>
          </a:p>
          <a:p>
            <a:pPr marL="720000" algn="just">
              <a:spcBef>
                <a:spcPts val="0"/>
              </a:spcBef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Семинар в Санкт-Петербурге 26-27 октября;</a:t>
            </a:r>
          </a:p>
          <a:p>
            <a:pPr marL="720000" algn="just">
              <a:spcBef>
                <a:spcPts val="0"/>
              </a:spcBef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Семинар в Екатеринбурге 1-2 ноября;</a:t>
            </a:r>
          </a:p>
          <a:p>
            <a:pPr marL="720000" algn="just">
              <a:spcBef>
                <a:spcPts val="0"/>
              </a:spcBef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Семинар в Казани 9-10 ноября;</a:t>
            </a:r>
          </a:p>
          <a:p>
            <a:pPr marL="720000" algn="just">
              <a:spcBef>
                <a:spcPts val="0"/>
              </a:spcBef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Серия </a:t>
            </a:r>
            <a:r>
              <a:rPr lang="ru-RU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вебинаров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27-30 ноября в рамках подготовки к сдаче экзамена в Ростове.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Картинки по запросу семинар">
            <a:extLst>
              <a:ext uri="{FF2B5EF4-FFF2-40B4-BE49-F238E27FC236}">
                <a16:creationId xmlns:a16="http://schemas.microsoft.com/office/drawing/2014/main" xmlns="" id="{9044E888-647D-43A9-A0FA-CD014B769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9966" y="2415756"/>
            <a:ext cx="2302717" cy="172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7922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1. Обобщение результатов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  Основные ошибки и причины не сдачи экзамена:</a:t>
            </a:r>
          </a:p>
          <a:p>
            <a:pPr marL="720000" algn="just">
              <a:spcBef>
                <a:spcPts val="0"/>
              </a:spcBef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Некорректная формулировка некоторых вопросов;</a:t>
            </a:r>
          </a:p>
          <a:p>
            <a:pPr marL="720000" algn="just">
              <a:spcBef>
                <a:spcPts val="0"/>
              </a:spcBef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Невнимательность;</a:t>
            </a:r>
          </a:p>
          <a:p>
            <a:pPr marL="720000" algn="just">
              <a:spcBef>
                <a:spcPts val="0"/>
              </a:spcBef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Ошибки в корректировках (принципах их формирования и внесения);</a:t>
            </a:r>
          </a:p>
          <a:p>
            <a:pPr marL="720000" algn="just">
              <a:spcBef>
                <a:spcPts val="0"/>
              </a:spcBef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Ошибки при нестандартном дисконтировании и формировании денежных потоков в методе ДДП;</a:t>
            </a:r>
          </a:p>
          <a:p>
            <a:pPr marL="720000" algn="just">
              <a:spcBef>
                <a:spcPts val="0"/>
              </a:spcBef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Психологические факторы.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4" descr="Картинки по запросу ошибки">
            <a:extLst>
              <a:ext uri="{FF2B5EF4-FFF2-40B4-BE49-F238E27FC236}">
                <a16:creationId xmlns:a16="http://schemas.microsoft.com/office/drawing/2014/main" xmlns="" id="{7F5F1144-5CD2-4BA8-831B-8425427D7DE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511143" y="5776504"/>
            <a:ext cx="1558212" cy="1558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D02A88D-E1B3-4F2F-A47C-29268B3AE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4239" y="4938304"/>
            <a:ext cx="3000375" cy="1676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0447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2. Качество подготовки вопросов КЭ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 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Однозначно, база вопросов экзамена должна пройти </a:t>
            </a:r>
            <a:r>
              <a:rPr lang="ru-RU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валидацию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и верификацию. Ряд вопросов откровенно нарушает общепринятую методологию. Значительное количество вопросов не согласуется с практикой.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  Если экзамен действительно предназначен «для входа в профессию», то «входящие» будут, не задумываясь, применять в своей практике аддитивную модель при внесении относительных корректировок, или считать реверсию после капитализации. А саму капитализацию будут применять при прогнозных горизонтах расчета от трех лет без учета изменения стоимости объекта.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458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3. Качество оценочного образования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 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Обязательное требование к сдаче экзамена резко повысило требования к уровню знаний оценщиков, и как следствие, к уровню оценочного образования в целом, и качеству образовательных мероприятий при подготовке к экзамену в частности. Чтобы «войти в профессию», и сдать экзамен, теперь нужен не только диплом, но и знания.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  Надо признать, что при надлежащем качестве базы вопросов, и должной организации самого процесса проведения экзамена, не ущемляющего права различных категорий оценщиков, от экзамена была бы реальная польза.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8836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44709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4. Действительно ли 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#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оценщикивместе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?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776696"/>
            <a:ext cx="11839074" cy="5876031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 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Именно </a:t>
            </a:r>
            <a:r>
              <a:rPr lang="ru-RU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квалэкзамен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послужил катализатором самоорганизации оценщиков.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  На семинарах оценщики делятся знаниями. После сдачи экзамена многие стараются передать в социальных сетях и на других площадках вопросы с экзамена, чтобы помочь следующим претендентам.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  С уверенностью можно сказать, что процесс объединения и самоорганизации идёт. А вот куда он направится дальше, и чем закончится – зависит от самого сообщества. 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артинки по запросу сотрудничество">
            <a:extLst>
              <a:ext uri="{FF2B5EF4-FFF2-40B4-BE49-F238E27FC236}">
                <a16:creationId xmlns:a16="http://schemas.microsoft.com/office/drawing/2014/main" xmlns="" id="{B4A03BCD-6963-47A4-ACC8-5EFFF373FF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277" y="5251400"/>
            <a:ext cx="2990850" cy="153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64775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3263</TotalTime>
  <Words>459</Words>
  <Application>Microsoft Office PowerPoint</Application>
  <PresentationFormat>Произвольный</PresentationFormat>
  <Paragraphs>35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АНАЛИЗ практики квалэкзамена Оценщиков:  новые формы обучения, ошибки, вопросы, решения профсообщества </vt:lpstr>
      <vt:lpstr>1. Обобщение результатов</vt:lpstr>
      <vt:lpstr>1. Обобщение результатов</vt:lpstr>
      <vt:lpstr>1. Обобщение результатов</vt:lpstr>
      <vt:lpstr>2. Качество подготовки вопросов КЭ</vt:lpstr>
      <vt:lpstr>3. Качество оценочного образования</vt:lpstr>
      <vt:lpstr>4. Действительно ли #оценщикивместе?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 Зумберг</dc:creator>
  <cp:lastModifiedBy>Зумберг</cp:lastModifiedBy>
  <cp:revision>283</cp:revision>
  <dcterms:created xsi:type="dcterms:W3CDTF">2017-10-03T04:54:54Z</dcterms:created>
  <dcterms:modified xsi:type="dcterms:W3CDTF">2017-12-07T12:18:09Z</dcterms:modified>
</cp:coreProperties>
</file>