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65" r:id="rId3"/>
    <p:sldId id="406" r:id="rId4"/>
    <p:sldId id="392" r:id="rId5"/>
    <p:sldId id="435" r:id="rId6"/>
    <p:sldId id="394" r:id="rId7"/>
    <p:sldId id="395" r:id="rId8"/>
    <p:sldId id="396" r:id="rId9"/>
    <p:sldId id="397" r:id="rId10"/>
    <p:sldId id="386" r:id="rId11"/>
    <p:sldId id="401" r:id="rId12"/>
    <p:sldId id="411" r:id="rId13"/>
    <p:sldId id="448" r:id="rId14"/>
    <p:sldId id="412" r:id="rId15"/>
    <p:sldId id="450" r:id="rId16"/>
    <p:sldId id="402" r:id="rId17"/>
    <p:sldId id="407" r:id="rId18"/>
    <p:sldId id="408" r:id="rId19"/>
    <p:sldId id="421" r:id="rId20"/>
    <p:sldId id="422" r:id="rId21"/>
    <p:sldId id="404" r:id="rId22"/>
    <p:sldId id="423" r:id="rId23"/>
    <p:sldId id="442" r:id="rId24"/>
    <p:sldId id="444" r:id="rId25"/>
    <p:sldId id="441" r:id="rId26"/>
    <p:sldId id="445" r:id="rId27"/>
    <p:sldId id="359" r:id="rId28"/>
    <p:sldId id="360" r:id="rId29"/>
    <p:sldId id="361" r:id="rId30"/>
    <p:sldId id="365" r:id="rId31"/>
    <p:sldId id="429" r:id="rId32"/>
    <p:sldId id="366" r:id="rId33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B4AE8A-2518-47EA-ACF5-8990EE6D5011}" type="doc">
      <dgm:prSet loTypeId="urn:microsoft.com/office/officeart/2005/8/layout/cycle6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01CF60A-E2C1-4E26-87F4-80F4542429D9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800" b="1" dirty="0"/>
            <a:t>Прием</a:t>
          </a:r>
        </a:p>
        <a:p>
          <a:pPr>
            <a:spcAft>
              <a:spcPts val="0"/>
            </a:spcAft>
          </a:pPr>
          <a:r>
            <a:rPr lang="ru-RU" sz="1800" b="1" dirty="0"/>
            <a:t> </a:t>
          </a:r>
          <a:r>
            <a:rPr lang="ru-RU" sz="1600" dirty="0"/>
            <a:t>новых членов Ассоциации</a:t>
          </a:r>
        </a:p>
      </dgm:t>
    </dgm:pt>
    <dgm:pt modelId="{0D472BA8-3430-4D8F-8741-35F7D0EE89DE}" type="parTrans" cxnId="{067B48EF-936D-413B-BD3C-0A29B0B56481}">
      <dgm:prSet/>
      <dgm:spPr/>
      <dgm:t>
        <a:bodyPr/>
        <a:lstStyle/>
        <a:p>
          <a:endParaRPr lang="ru-RU"/>
        </a:p>
      </dgm:t>
    </dgm:pt>
    <dgm:pt modelId="{C49866A7-2410-4ED9-90A4-B2B4612D6097}" type="sibTrans" cxnId="{067B48EF-936D-413B-BD3C-0A29B0B56481}">
      <dgm:prSet/>
      <dgm:spPr/>
      <dgm:t>
        <a:bodyPr/>
        <a:lstStyle/>
        <a:p>
          <a:endParaRPr lang="ru-RU"/>
        </a:p>
      </dgm:t>
    </dgm:pt>
    <dgm:pt modelId="{438A7378-DEB2-4731-B674-3E40F2234A5D}">
      <dgm:prSet phldrT="[Текст]" custT="1"/>
      <dgm:spPr/>
      <dgm:t>
        <a:bodyPr/>
        <a:lstStyle/>
        <a:p>
          <a:r>
            <a:rPr lang="ru-RU" sz="1800" b="1" dirty="0"/>
            <a:t>Внесение изменений во внутренние документы</a:t>
          </a:r>
          <a:endParaRPr lang="ru-RU" sz="1600" b="0" dirty="0"/>
        </a:p>
      </dgm:t>
    </dgm:pt>
    <dgm:pt modelId="{A93BED03-01CE-4485-8F32-C0175851AF9C}" type="parTrans" cxnId="{C53D6714-0C53-4046-91B7-9B798761D959}">
      <dgm:prSet/>
      <dgm:spPr/>
      <dgm:t>
        <a:bodyPr/>
        <a:lstStyle/>
        <a:p>
          <a:endParaRPr lang="ru-RU"/>
        </a:p>
      </dgm:t>
    </dgm:pt>
    <dgm:pt modelId="{81ABB615-59E7-4E14-9C04-511DD1516200}" type="sibTrans" cxnId="{C53D6714-0C53-4046-91B7-9B798761D959}">
      <dgm:prSet/>
      <dgm:spPr/>
      <dgm:t>
        <a:bodyPr/>
        <a:lstStyle/>
        <a:p>
          <a:endParaRPr lang="ru-RU"/>
        </a:p>
      </dgm:t>
    </dgm:pt>
    <dgm:pt modelId="{7D71B014-C561-4A31-9F3D-8AE39B648B00}">
      <dgm:prSet phldrT="[Текст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800" b="1" dirty="0"/>
            <a:t>Представление</a:t>
          </a:r>
          <a:r>
            <a:rPr lang="ru-RU" sz="1800" dirty="0"/>
            <a:t> </a:t>
          </a:r>
          <a:r>
            <a:rPr lang="ru-RU" sz="1600" dirty="0"/>
            <a:t>интересов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600" dirty="0"/>
            <a:t>Ассоциации</a:t>
          </a:r>
        </a:p>
      </dgm:t>
    </dgm:pt>
    <dgm:pt modelId="{7AA5DF89-F407-4901-9457-165482BEE685}" type="parTrans" cxnId="{A95DF14F-7C14-443E-8A95-C49DC69315F2}">
      <dgm:prSet/>
      <dgm:spPr/>
      <dgm:t>
        <a:bodyPr/>
        <a:lstStyle/>
        <a:p>
          <a:endParaRPr lang="ru-RU"/>
        </a:p>
      </dgm:t>
    </dgm:pt>
    <dgm:pt modelId="{929F15FF-8F99-4CD3-B81A-9DFA6EB20973}" type="sibTrans" cxnId="{A95DF14F-7C14-443E-8A95-C49DC69315F2}">
      <dgm:prSet/>
      <dgm:spPr/>
      <dgm:t>
        <a:bodyPr/>
        <a:lstStyle/>
        <a:p>
          <a:endParaRPr lang="ru-RU"/>
        </a:p>
      </dgm:t>
    </dgm:pt>
    <dgm:pt modelId="{66AFCD6D-CD6E-48CA-AC0D-83C4BB76B2B3}">
      <dgm:prSet phldrT="[Текст]" custT="1"/>
      <dgm:spPr/>
      <dgm:t>
        <a:bodyPr/>
        <a:lstStyle/>
        <a:p>
          <a:r>
            <a:rPr lang="ru-RU" sz="1800" b="1" dirty="0"/>
            <a:t>Проведение </a:t>
          </a:r>
          <a:r>
            <a:rPr lang="ru-RU" sz="1600" b="0" dirty="0"/>
            <a:t>мероприятий под эгидой Ассоциации</a:t>
          </a:r>
        </a:p>
      </dgm:t>
    </dgm:pt>
    <dgm:pt modelId="{6A5E2EFB-5C38-4528-8896-1B3CE6ADEA7F}" type="parTrans" cxnId="{AA79DBD9-9A98-4591-A63B-EA7A41A42E7E}">
      <dgm:prSet/>
      <dgm:spPr/>
      <dgm:t>
        <a:bodyPr/>
        <a:lstStyle/>
        <a:p>
          <a:endParaRPr lang="ru-RU"/>
        </a:p>
      </dgm:t>
    </dgm:pt>
    <dgm:pt modelId="{263A4AE8-16DC-4623-AAC0-E20DFF2990DF}" type="sibTrans" cxnId="{AA79DBD9-9A98-4591-A63B-EA7A41A42E7E}">
      <dgm:prSet/>
      <dgm:spPr/>
      <dgm:t>
        <a:bodyPr/>
        <a:lstStyle/>
        <a:p>
          <a:endParaRPr lang="ru-RU"/>
        </a:p>
      </dgm:t>
    </dgm:pt>
    <dgm:pt modelId="{83F6E85A-013E-4BA2-8C92-6450C79A92BE}">
      <dgm:prSet custT="1"/>
      <dgm:spPr/>
      <dgm:t>
        <a:bodyPr/>
        <a:lstStyle/>
        <a:p>
          <a:pPr>
            <a:spcAft>
              <a:spcPts val="0"/>
            </a:spcAft>
          </a:pPr>
          <a:r>
            <a:rPr lang="ru-RU" sz="1800" b="1" dirty="0"/>
            <a:t>Формирование позиции Ассоциации по ключевым вопросам</a:t>
          </a:r>
          <a:endParaRPr lang="ru-RU" sz="1600" dirty="0"/>
        </a:p>
      </dgm:t>
    </dgm:pt>
    <dgm:pt modelId="{935651E8-9134-4407-8525-8FEDC4AADF43}" type="parTrans" cxnId="{776D4F46-E799-450C-962D-4C33ED704A22}">
      <dgm:prSet/>
      <dgm:spPr/>
      <dgm:t>
        <a:bodyPr/>
        <a:lstStyle/>
        <a:p>
          <a:endParaRPr lang="ru-RU"/>
        </a:p>
      </dgm:t>
    </dgm:pt>
    <dgm:pt modelId="{CF229D3F-DDE6-4D7E-8600-F05E9C83800F}" type="sibTrans" cxnId="{776D4F46-E799-450C-962D-4C33ED704A22}">
      <dgm:prSet/>
      <dgm:spPr/>
      <dgm:t>
        <a:bodyPr/>
        <a:lstStyle/>
        <a:p>
          <a:endParaRPr lang="ru-RU"/>
        </a:p>
      </dgm:t>
    </dgm:pt>
    <dgm:pt modelId="{FC9340D3-EC7C-4143-867A-6CF61968A6D7}" type="pres">
      <dgm:prSet presAssocID="{FFB4AE8A-2518-47EA-ACF5-8990EE6D5011}" presName="cycle" presStyleCnt="0">
        <dgm:presLayoutVars>
          <dgm:dir/>
          <dgm:resizeHandles val="exact"/>
        </dgm:presLayoutVars>
      </dgm:prSet>
      <dgm:spPr/>
    </dgm:pt>
    <dgm:pt modelId="{C1921B22-FF4F-49DC-86D6-A4F36A58EE0B}" type="pres">
      <dgm:prSet presAssocID="{601CF60A-E2C1-4E26-87F4-80F4542429D9}" presName="node" presStyleLbl="node1" presStyleIdx="0" presStyleCnt="5" custScaleX="128788">
        <dgm:presLayoutVars>
          <dgm:bulletEnabled val="1"/>
        </dgm:presLayoutVars>
      </dgm:prSet>
      <dgm:spPr/>
    </dgm:pt>
    <dgm:pt modelId="{4C0E829C-EB3F-426E-85F6-8818EFC7CDBD}" type="pres">
      <dgm:prSet presAssocID="{601CF60A-E2C1-4E26-87F4-80F4542429D9}" presName="spNode" presStyleCnt="0"/>
      <dgm:spPr/>
    </dgm:pt>
    <dgm:pt modelId="{BFFAA90E-4050-40BB-8D02-F7D9DE362E3C}" type="pres">
      <dgm:prSet presAssocID="{C49866A7-2410-4ED9-90A4-B2B4612D6097}" presName="sibTrans" presStyleLbl="sibTrans1D1" presStyleIdx="0" presStyleCnt="5"/>
      <dgm:spPr/>
    </dgm:pt>
    <dgm:pt modelId="{0D3843CE-F19D-4682-A9C6-59910E42E64E}" type="pres">
      <dgm:prSet presAssocID="{438A7378-DEB2-4731-B674-3E40F2234A5D}" presName="node" presStyleLbl="node1" presStyleIdx="1" presStyleCnt="5" custScaleX="128788" custRadScaleRad="127014" custRadScaleInc="16574">
        <dgm:presLayoutVars>
          <dgm:bulletEnabled val="1"/>
        </dgm:presLayoutVars>
      </dgm:prSet>
      <dgm:spPr/>
    </dgm:pt>
    <dgm:pt modelId="{704FA11B-464C-4756-8660-75E542322F72}" type="pres">
      <dgm:prSet presAssocID="{438A7378-DEB2-4731-B674-3E40F2234A5D}" presName="spNode" presStyleCnt="0"/>
      <dgm:spPr/>
    </dgm:pt>
    <dgm:pt modelId="{8076C4E5-808D-450D-9C8A-102CFB09B649}" type="pres">
      <dgm:prSet presAssocID="{81ABB615-59E7-4E14-9C04-511DD1516200}" presName="sibTrans" presStyleLbl="sibTrans1D1" presStyleIdx="1" presStyleCnt="5"/>
      <dgm:spPr/>
    </dgm:pt>
    <dgm:pt modelId="{BD3847C3-D282-479A-B4E3-7480CF8AA7F3}" type="pres">
      <dgm:prSet presAssocID="{7D71B014-C561-4A31-9F3D-8AE39B648B00}" presName="node" presStyleLbl="node1" presStyleIdx="2" presStyleCnt="5" custScaleX="135227" custRadScaleRad="104505" custRadScaleInc="-34174">
        <dgm:presLayoutVars>
          <dgm:bulletEnabled val="1"/>
        </dgm:presLayoutVars>
      </dgm:prSet>
      <dgm:spPr/>
    </dgm:pt>
    <dgm:pt modelId="{AD450E5B-8F90-4F96-B677-0639635824C1}" type="pres">
      <dgm:prSet presAssocID="{7D71B014-C561-4A31-9F3D-8AE39B648B00}" presName="spNode" presStyleCnt="0"/>
      <dgm:spPr/>
    </dgm:pt>
    <dgm:pt modelId="{A35C257D-85C5-44B1-B7F2-C5CDDFFC20EF}" type="pres">
      <dgm:prSet presAssocID="{929F15FF-8F99-4CD3-B81A-9DFA6EB20973}" presName="sibTrans" presStyleLbl="sibTrans1D1" presStyleIdx="2" presStyleCnt="5"/>
      <dgm:spPr/>
    </dgm:pt>
    <dgm:pt modelId="{E0D42ACC-A88D-498F-A856-2FE5FC58FC39}" type="pres">
      <dgm:prSet presAssocID="{83F6E85A-013E-4BA2-8C92-6450C79A92BE}" presName="node" presStyleLbl="node1" presStyleIdx="3" presStyleCnt="5" custScaleX="153646" custRadScaleRad="101854" custRadScaleInc="27695">
        <dgm:presLayoutVars>
          <dgm:bulletEnabled val="1"/>
        </dgm:presLayoutVars>
      </dgm:prSet>
      <dgm:spPr/>
    </dgm:pt>
    <dgm:pt modelId="{B8754CA0-251B-4E93-AA2E-7F2BB9AF3042}" type="pres">
      <dgm:prSet presAssocID="{83F6E85A-013E-4BA2-8C92-6450C79A92BE}" presName="spNode" presStyleCnt="0"/>
      <dgm:spPr/>
    </dgm:pt>
    <dgm:pt modelId="{2C0B6E5A-786C-4C58-976F-B22E1C33E480}" type="pres">
      <dgm:prSet presAssocID="{CF229D3F-DDE6-4D7E-8600-F05E9C83800F}" presName="sibTrans" presStyleLbl="sibTrans1D1" presStyleIdx="3" presStyleCnt="5"/>
      <dgm:spPr/>
    </dgm:pt>
    <dgm:pt modelId="{C80E5AC9-A335-4705-B5F2-E6323A84D66F}" type="pres">
      <dgm:prSet presAssocID="{66AFCD6D-CD6E-48CA-AC0D-83C4BB76B2B3}" presName="node" presStyleLbl="node1" presStyleIdx="4" presStyleCnt="5" custScaleX="135227" custRadScaleRad="124987" custRadScaleInc="-15606">
        <dgm:presLayoutVars>
          <dgm:bulletEnabled val="1"/>
        </dgm:presLayoutVars>
      </dgm:prSet>
      <dgm:spPr/>
    </dgm:pt>
    <dgm:pt modelId="{4B9DEC07-7A05-4617-BDFE-8FD933EB1BD0}" type="pres">
      <dgm:prSet presAssocID="{66AFCD6D-CD6E-48CA-AC0D-83C4BB76B2B3}" presName="spNode" presStyleCnt="0"/>
      <dgm:spPr/>
    </dgm:pt>
    <dgm:pt modelId="{92B9F659-EBA6-4F1C-A08D-64DCB11C3795}" type="pres">
      <dgm:prSet presAssocID="{263A4AE8-16DC-4623-AAC0-E20DFF2990DF}" presName="sibTrans" presStyleLbl="sibTrans1D1" presStyleIdx="4" presStyleCnt="5"/>
      <dgm:spPr/>
    </dgm:pt>
  </dgm:ptLst>
  <dgm:cxnLst>
    <dgm:cxn modelId="{C53D6714-0C53-4046-91B7-9B798761D959}" srcId="{FFB4AE8A-2518-47EA-ACF5-8990EE6D5011}" destId="{438A7378-DEB2-4731-B674-3E40F2234A5D}" srcOrd="1" destOrd="0" parTransId="{A93BED03-01CE-4485-8F32-C0175851AF9C}" sibTransId="{81ABB615-59E7-4E14-9C04-511DD1516200}"/>
    <dgm:cxn modelId="{6C00411F-3F52-4777-88D0-528FCDB51190}" type="presOf" srcId="{438A7378-DEB2-4731-B674-3E40F2234A5D}" destId="{0D3843CE-F19D-4682-A9C6-59910E42E64E}" srcOrd="0" destOrd="0" presId="urn:microsoft.com/office/officeart/2005/8/layout/cycle6"/>
    <dgm:cxn modelId="{8734D763-C847-40C6-90A6-8C118FDC4046}" type="presOf" srcId="{929F15FF-8F99-4CD3-B81A-9DFA6EB20973}" destId="{A35C257D-85C5-44B1-B7F2-C5CDDFFC20EF}" srcOrd="0" destOrd="0" presId="urn:microsoft.com/office/officeart/2005/8/layout/cycle6"/>
    <dgm:cxn modelId="{776D4F46-E799-450C-962D-4C33ED704A22}" srcId="{FFB4AE8A-2518-47EA-ACF5-8990EE6D5011}" destId="{83F6E85A-013E-4BA2-8C92-6450C79A92BE}" srcOrd="3" destOrd="0" parTransId="{935651E8-9134-4407-8525-8FEDC4AADF43}" sibTransId="{CF229D3F-DDE6-4D7E-8600-F05E9C83800F}"/>
    <dgm:cxn modelId="{A92B9A4C-87D6-44B8-9F40-058FA31FC271}" type="presOf" srcId="{C49866A7-2410-4ED9-90A4-B2B4612D6097}" destId="{BFFAA90E-4050-40BB-8D02-F7D9DE362E3C}" srcOrd="0" destOrd="0" presId="urn:microsoft.com/office/officeart/2005/8/layout/cycle6"/>
    <dgm:cxn modelId="{C675EB4E-5B07-4ED8-9C99-5F6C9EF743B9}" type="presOf" srcId="{FFB4AE8A-2518-47EA-ACF5-8990EE6D5011}" destId="{FC9340D3-EC7C-4143-867A-6CF61968A6D7}" srcOrd="0" destOrd="0" presId="urn:microsoft.com/office/officeart/2005/8/layout/cycle6"/>
    <dgm:cxn modelId="{A95DF14F-7C14-443E-8A95-C49DC69315F2}" srcId="{FFB4AE8A-2518-47EA-ACF5-8990EE6D5011}" destId="{7D71B014-C561-4A31-9F3D-8AE39B648B00}" srcOrd="2" destOrd="0" parTransId="{7AA5DF89-F407-4901-9457-165482BEE685}" sibTransId="{929F15FF-8F99-4CD3-B81A-9DFA6EB20973}"/>
    <dgm:cxn modelId="{A460F774-F1A0-4C67-A6F3-7946400A2F35}" type="presOf" srcId="{83F6E85A-013E-4BA2-8C92-6450C79A92BE}" destId="{E0D42ACC-A88D-498F-A856-2FE5FC58FC39}" srcOrd="0" destOrd="0" presId="urn:microsoft.com/office/officeart/2005/8/layout/cycle6"/>
    <dgm:cxn modelId="{41F48986-A079-476D-9715-51CC89C28DD6}" type="presOf" srcId="{CF229D3F-DDE6-4D7E-8600-F05E9C83800F}" destId="{2C0B6E5A-786C-4C58-976F-B22E1C33E480}" srcOrd="0" destOrd="0" presId="urn:microsoft.com/office/officeart/2005/8/layout/cycle6"/>
    <dgm:cxn modelId="{3C1A3DA3-4745-4347-A498-7295D2E95EDC}" type="presOf" srcId="{601CF60A-E2C1-4E26-87F4-80F4542429D9}" destId="{C1921B22-FF4F-49DC-86D6-A4F36A58EE0B}" srcOrd="0" destOrd="0" presId="urn:microsoft.com/office/officeart/2005/8/layout/cycle6"/>
    <dgm:cxn modelId="{AA79DBD9-9A98-4591-A63B-EA7A41A42E7E}" srcId="{FFB4AE8A-2518-47EA-ACF5-8990EE6D5011}" destId="{66AFCD6D-CD6E-48CA-AC0D-83C4BB76B2B3}" srcOrd="4" destOrd="0" parTransId="{6A5E2EFB-5C38-4528-8896-1B3CE6ADEA7F}" sibTransId="{263A4AE8-16DC-4623-AAC0-E20DFF2990DF}"/>
    <dgm:cxn modelId="{49A572DB-0B84-4A92-98BC-37C75D1CCB01}" type="presOf" srcId="{263A4AE8-16DC-4623-AAC0-E20DFF2990DF}" destId="{92B9F659-EBA6-4F1C-A08D-64DCB11C3795}" srcOrd="0" destOrd="0" presId="urn:microsoft.com/office/officeart/2005/8/layout/cycle6"/>
    <dgm:cxn modelId="{BBC465E7-551B-43FB-B97B-9DEE5E8557B4}" type="presOf" srcId="{7D71B014-C561-4A31-9F3D-8AE39B648B00}" destId="{BD3847C3-D282-479A-B4E3-7480CF8AA7F3}" srcOrd="0" destOrd="0" presId="urn:microsoft.com/office/officeart/2005/8/layout/cycle6"/>
    <dgm:cxn modelId="{05EC5DEA-24F7-46BA-8769-16574640DBB5}" type="presOf" srcId="{66AFCD6D-CD6E-48CA-AC0D-83C4BB76B2B3}" destId="{C80E5AC9-A335-4705-B5F2-E6323A84D66F}" srcOrd="0" destOrd="0" presId="urn:microsoft.com/office/officeart/2005/8/layout/cycle6"/>
    <dgm:cxn modelId="{067B48EF-936D-413B-BD3C-0A29B0B56481}" srcId="{FFB4AE8A-2518-47EA-ACF5-8990EE6D5011}" destId="{601CF60A-E2C1-4E26-87F4-80F4542429D9}" srcOrd="0" destOrd="0" parTransId="{0D472BA8-3430-4D8F-8741-35F7D0EE89DE}" sibTransId="{C49866A7-2410-4ED9-90A4-B2B4612D6097}"/>
    <dgm:cxn modelId="{C91E71FB-5ADD-4203-A584-F2B32F00C8AE}" type="presOf" srcId="{81ABB615-59E7-4E14-9C04-511DD1516200}" destId="{8076C4E5-808D-450D-9C8A-102CFB09B649}" srcOrd="0" destOrd="0" presId="urn:microsoft.com/office/officeart/2005/8/layout/cycle6"/>
    <dgm:cxn modelId="{3D90103D-D6F2-4397-AF39-910745782BFA}" type="presParOf" srcId="{FC9340D3-EC7C-4143-867A-6CF61968A6D7}" destId="{C1921B22-FF4F-49DC-86D6-A4F36A58EE0B}" srcOrd="0" destOrd="0" presId="urn:microsoft.com/office/officeart/2005/8/layout/cycle6"/>
    <dgm:cxn modelId="{9BFFAF5F-5C16-4ACE-A53B-D2002369E3B4}" type="presParOf" srcId="{FC9340D3-EC7C-4143-867A-6CF61968A6D7}" destId="{4C0E829C-EB3F-426E-85F6-8818EFC7CDBD}" srcOrd="1" destOrd="0" presId="urn:microsoft.com/office/officeart/2005/8/layout/cycle6"/>
    <dgm:cxn modelId="{2671F64F-4253-48CD-8291-872D6F1E1A76}" type="presParOf" srcId="{FC9340D3-EC7C-4143-867A-6CF61968A6D7}" destId="{BFFAA90E-4050-40BB-8D02-F7D9DE362E3C}" srcOrd="2" destOrd="0" presId="urn:microsoft.com/office/officeart/2005/8/layout/cycle6"/>
    <dgm:cxn modelId="{8CD55C7D-2174-4750-B8CB-8F715BB11566}" type="presParOf" srcId="{FC9340D3-EC7C-4143-867A-6CF61968A6D7}" destId="{0D3843CE-F19D-4682-A9C6-59910E42E64E}" srcOrd="3" destOrd="0" presId="urn:microsoft.com/office/officeart/2005/8/layout/cycle6"/>
    <dgm:cxn modelId="{CF56EFA7-A631-4A39-808D-BA9C54C4F267}" type="presParOf" srcId="{FC9340D3-EC7C-4143-867A-6CF61968A6D7}" destId="{704FA11B-464C-4756-8660-75E542322F72}" srcOrd="4" destOrd="0" presId="urn:microsoft.com/office/officeart/2005/8/layout/cycle6"/>
    <dgm:cxn modelId="{F3F73CBE-BCF0-4A48-81E9-DB9CC24B1259}" type="presParOf" srcId="{FC9340D3-EC7C-4143-867A-6CF61968A6D7}" destId="{8076C4E5-808D-450D-9C8A-102CFB09B649}" srcOrd="5" destOrd="0" presId="urn:microsoft.com/office/officeart/2005/8/layout/cycle6"/>
    <dgm:cxn modelId="{6D6796FF-ED4F-4330-B0E6-491034BD7776}" type="presParOf" srcId="{FC9340D3-EC7C-4143-867A-6CF61968A6D7}" destId="{BD3847C3-D282-479A-B4E3-7480CF8AA7F3}" srcOrd="6" destOrd="0" presId="urn:microsoft.com/office/officeart/2005/8/layout/cycle6"/>
    <dgm:cxn modelId="{033E2546-F973-4581-9B60-26F78A37A33F}" type="presParOf" srcId="{FC9340D3-EC7C-4143-867A-6CF61968A6D7}" destId="{AD450E5B-8F90-4F96-B677-0639635824C1}" srcOrd="7" destOrd="0" presId="urn:microsoft.com/office/officeart/2005/8/layout/cycle6"/>
    <dgm:cxn modelId="{09E50A82-87D7-496A-B5F4-2E14B2ECCB58}" type="presParOf" srcId="{FC9340D3-EC7C-4143-867A-6CF61968A6D7}" destId="{A35C257D-85C5-44B1-B7F2-C5CDDFFC20EF}" srcOrd="8" destOrd="0" presId="urn:microsoft.com/office/officeart/2005/8/layout/cycle6"/>
    <dgm:cxn modelId="{1B32F287-6CF3-4FAD-BB03-FCF2461B66CB}" type="presParOf" srcId="{FC9340D3-EC7C-4143-867A-6CF61968A6D7}" destId="{E0D42ACC-A88D-498F-A856-2FE5FC58FC39}" srcOrd="9" destOrd="0" presId="urn:microsoft.com/office/officeart/2005/8/layout/cycle6"/>
    <dgm:cxn modelId="{BABC1DF9-058F-4561-903A-B1CC6849BC16}" type="presParOf" srcId="{FC9340D3-EC7C-4143-867A-6CF61968A6D7}" destId="{B8754CA0-251B-4E93-AA2E-7F2BB9AF3042}" srcOrd="10" destOrd="0" presId="urn:microsoft.com/office/officeart/2005/8/layout/cycle6"/>
    <dgm:cxn modelId="{4A2CF9D5-D106-45E9-8B57-5FAC94B76ACB}" type="presParOf" srcId="{FC9340D3-EC7C-4143-867A-6CF61968A6D7}" destId="{2C0B6E5A-786C-4C58-976F-B22E1C33E480}" srcOrd="11" destOrd="0" presId="urn:microsoft.com/office/officeart/2005/8/layout/cycle6"/>
    <dgm:cxn modelId="{50BC071F-D764-4863-8745-63768297C8D1}" type="presParOf" srcId="{FC9340D3-EC7C-4143-867A-6CF61968A6D7}" destId="{C80E5AC9-A335-4705-B5F2-E6323A84D66F}" srcOrd="12" destOrd="0" presId="urn:microsoft.com/office/officeart/2005/8/layout/cycle6"/>
    <dgm:cxn modelId="{B246651A-7C6C-4B0F-BFCF-FB4C95D65436}" type="presParOf" srcId="{FC9340D3-EC7C-4143-867A-6CF61968A6D7}" destId="{4B9DEC07-7A05-4617-BDFE-8FD933EB1BD0}" srcOrd="13" destOrd="0" presId="urn:microsoft.com/office/officeart/2005/8/layout/cycle6"/>
    <dgm:cxn modelId="{57725F8E-1B54-4D8B-8779-C5493F6F0BCE}" type="presParOf" srcId="{FC9340D3-EC7C-4143-867A-6CF61968A6D7}" destId="{92B9F659-EBA6-4F1C-A08D-64DCB11C3795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921B22-FF4F-49DC-86D6-A4F36A58EE0B}">
      <dsp:nvSpPr>
        <dsp:cNvPr id="0" name=""/>
        <dsp:cNvSpPr/>
      </dsp:nvSpPr>
      <dsp:spPr>
        <a:xfrm>
          <a:off x="3146090" y="2983"/>
          <a:ext cx="2160002" cy="10901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kern="1200" dirty="0"/>
            <a:t>Прием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kern="1200" dirty="0"/>
            <a:t> </a:t>
          </a:r>
          <a:r>
            <a:rPr lang="ru-RU" sz="1600" kern="1200" dirty="0"/>
            <a:t>новых членов Ассоциации</a:t>
          </a:r>
        </a:p>
      </dsp:txBody>
      <dsp:txXfrm>
        <a:off x="3199307" y="56200"/>
        <a:ext cx="2053568" cy="983730"/>
      </dsp:txXfrm>
    </dsp:sp>
    <dsp:sp modelId="{BFFAA90E-4050-40BB-8D02-F7D9DE362E3C}">
      <dsp:nvSpPr>
        <dsp:cNvPr id="0" name=""/>
        <dsp:cNvSpPr/>
      </dsp:nvSpPr>
      <dsp:spPr>
        <a:xfrm>
          <a:off x="2946905" y="827007"/>
          <a:ext cx="4360257" cy="4360257"/>
        </a:xfrm>
        <a:custGeom>
          <a:avLst/>
          <a:gdLst/>
          <a:ahLst/>
          <a:cxnLst/>
          <a:rect l="0" t="0" r="0" b="0"/>
          <a:pathLst>
            <a:path>
              <a:moveTo>
                <a:pt x="2374754" y="8704"/>
              </a:moveTo>
              <a:arcTo wR="2180128" hR="2180128" stAng="16507305" swAng="2470505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3843CE-F19D-4682-A9C6-59910E42E64E}">
      <dsp:nvSpPr>
        <dsp:cNvPr id="0" name=""/>
        <dsp:cNvSpPr/>
      </dsp:nvSpPr>
      <dsp:spPr>
        <a:xfrm>
          <a:off x="5832645" y="1512170"/>
          <a:ext cx="2160002" cy="10901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Внесение изменений во внутренние документы</a:t>
          </a:r>
          <a:endParaRPr lang="ru-RU" sz="1600" b="0" kern="1200" dirty="0"/>
        </a:p>
      </dsp:txBody>
      <dsp:txXfrm>
        <a:off x="5885862" y="1565387"/>
        <a:ext cx="2053568" cy="983730"/>
      </dsp:txXfrm>
    </dsp:sp>
    <dsp:sp modelId="{8076C4E5-808D-450D-9C8A-102CFB09B649}">
      <dsp:nvSpPr>
        <dsp:cNvPr id="0" name=""/>
        <dsp:cNvSpPr/>
      </dsp:nvSpPr>
      <dsp:spPr>
        <a:xfrm>
          <a:off x="2687819" y="-67789"/>
          <a:ext cx="4360257" cy="4360257"/>
        </a:xfrm>
        <a:custGeom>
          <a:avLst/>
          <a:gdLst/>
          <a:ahLst/>
          <a:cxnLst/>
          <a:rect l="0" t="0" r="0" b="0"/>
          <a:pathLst>
            <a:path>
              <a:moveTo>
                <a:pt x="4301208" y="2684095"/>
              </a:moveTo>
              <a:arcTo wR="2180128" hR="2180128" stAng="801936" swAng="2260142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3847C3-D282-479A-B4E3-7480CF8AA7F3}">
      <dsp:nvSpPr>
        <dsp:cNvPr id="0" name=""/>
        <dsp:cNvSpPr/>
      </dsp:nvSpPr>
      <dsp:spPr>
        <a:xfrm>
          <a:off x="4680525" y="3816431"/>
          <a:ext cx="2267995" cy="10901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kern="1200" dirty="0"/>
            <a:t>Представление</a:t>
          </a:r>
          <a:r>
            <a:rPr lang="ru-RU" sz="1800" kern="1200" dirty="0"/>
            <a:t> </a:t>
          </a:r>
          <a:r>
            <a:rPr lang="ru-RU" sz="1600" kern="1200" dirty="0"/>
            <a:t>интересов </a:t>
          </a:r>
        </a:p>
        <a:p>
          <a:pPr marL="0" lvl="0" indent="0" algn="ctr" defTabSz="8001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600" kern="1200" dirty="0"/>
            <a:t>Ассоциации</a:t>
          </a:r>
        </a:p>
      </dsp:txBody>
      <dsp:txXfrm>
        <a:off x="4733742" y="3869648"/>
        <a:ext cx="2161561" cy="983730"/>
      </dsp:txXfrm>
    </dsp:sp>
    <dsp:sp modelId="{A35C257D-85C5-44B1-B7F2-C5CDDFFC20EF}">
      <dsp:nvSpPr>
        <dsp:cNvPr id="0" name=""/>
        <dsp:cNvSpPr/>
      </dsp:nvSpPr>
      <dsp:spPr>
        <a:xfrm>
          <a:off x="2164364" y="616593"/>
          <a:ext cx="4360257" cy="4360257"/>
        </a:xfrm>
        <a:custGeom>
          <a:avLst/>
          <a:gdLst/>
          <a:ahLst/>
          <a:cxnLst/>
          <a:rect l="0" t="0" r="0" b="0"/>
          <a:pathLst>
            <a:path>
              <a:moveTo>
                <a:pt x="2718486" y="4292741"/>
              </a:moveTo>
              <a:arcTo wR="2180128" hR="2180128" stAng="4542215" swAng="1715627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D42ACC-A88D-498F-A856-2FE5FC58FC39}">
      <dsp:nvSpPr>
        <dsp:cNvPr id="0" name=""/>
        <dsp:cNvSpPr/>
      </dsp:nvSpPr>
      <dsp:spPr>
        <a:xfrm>
          <a:off x="1433263" y="3816422"/>
          <a:ext cx="2576915" cy="10901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ts val="0"/>
            </a:spcAft>
            <a:buNone/>
          </a:pPr>
          <a:r>
            <a:rPr lang="ru-RU" sz="1800" b="1" kern="1200" dirty="0"/>
            <a:t>Формирование позиции Ассоциации по ключевым вопросам</a:t>
          </a:r>
          <a:endParaRPr lang="ru-RU" sz="1600" kern="1200" dirty="0"/>
        </a:p>
      </dsp:txBody>
      <dsp:txXfrm>
        <a:off x="1486480" y="3869639"/>
        <a:ext cx="2470481" cy="983730"/>
      </dsp:txXfrm>
    </dsp:sp>
    <dsp:sp modelId="{2C0B6E5A-786C-4C58-976F-B22E1C33E480}">
      <dsp:nvSpPr>
        <dsp:cNvPr id="0" name=""/>
        <dsp:cNvSpPr/>
      </dsp:nvSpPr>
      <dsp:spPr>
        <a:xfrm>
          <a:off x="1443388" y="-88806"/>
          <a:ext cx="4360257" cy="4360257"/>
        </a:xfrm>
        <a:custGeom>
          <a:avLst/>
          <a:gdLst/>
          <a:ahLst/>
          <a:cxnLst/>
          <a:rect l="0" t="0" r="0" b="0"/>
          <a:pathLst>
            <a:path>
              <a:moveTo>
                <a:pt x="835674" y="3896346"/>
              </a:moveTo>
              <a:arcTo wR="2180128" hR="2180128" stAng="7684470" swAng="2279370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0E5AC9-A335-4705-B5F2-E6323A84D66F}">
      <dsp:nvSpPr>
        <dsp:cNvPr id="0" name=""/>
        <dsp:cNvSpPr/>
      </dsp:nvSpPr>
      <dsp:spPr>
        <a:xfrm>
          <a:off x="451111" y="1512164"/>
          <a:ext cx="2267995" cy="109016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b="1" kern="1200" dirty="0"/>
            <a:t>Проведение </a:t>
          </a:r>
          <a:r>
            <a:rPr lang="ru-RU" sz="1600" b="0" kern="1200" dirty="0"/>
            <a:t>мероприятий под эгидой Ассоциации</a:t>
          </a:r>
        </a:p>
      </dsp:txBody>
      <dsp:txXfrm>
        <a:off x="504328" y="1565381"/>
        <a:ext cx="2161561" cy="983730"/>
      </dsp:txXfrm>
    </dsp:sp>
    <dsp:sp modelId="{92B9F659-EBA6-4F1C-A08D-64DCB11C3795}">
      <dsp:nvSpPr>
        <dsp:cNvPr id="0" name=""/>
        <dsp:cNvSpPr/>
      </dsp:nvSpPr>
      <dsp:spPr>
        <a:xfrm>
          <a:off x="1199126" y="821869"/>
          <a:ext cx="4360257" cy="4360257"/>
        </a:xfrm>
        <a:custGeom>
          <a:avLst/>
          <a:gdLst/>
          <a:ahLst/>
          <a:cxnLst/>
          <a:rect l="0" t="0" r="0" b="0"/>
          <a:pathLst>
            <a:path>
              <a:moveTo>
                <a:pt x="598889" y="679247"/>
              </a:moveTo>
              <a:arcTo wR="2180128" hR="2180128" stAng="13410390" swAng="2397298"/>
            </a:path>
          </a:pathLst>
        </a:custGeom>
        <a:noFill/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AA41F3-AC4B-4972-AFA2-3EF4DD88E9E8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F91E-7361-444C-B823-9E41B12025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2332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96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4A4017-A235-449E-A375-A248D0C1ADF9}" type="datetimeFigureOut">
              <a:rPr lang="ru-RU" smtClean="0"/>
              <a:pPr/>
              <a:t>14.12.2017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5629"/>
            <a:ext cx="5438775" cy="44679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671"/>
            <a:ext cx="2946400" cy="49696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6DFD84-94BC-4CF3-AE32-9B1354E14B0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0982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037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62149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14436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83348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6DFD84-94BC-4CF3-AE32-9B1354E14B09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50162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70170" y="5127731"/>
            <a:ext cx="5361351" cy="485784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652463" y="809625"/>
            <a:ext cx="5397500" cy="40481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252871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70170" y="5127731"/>
            <a:ext cx="5361351" cy="4857849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3" name="Shape 213"/>
          <p:cNvSpPr>
            <a:spLocks noGrp="1" noRot="1" noChangeAspect="1"/>
          </p:cNvSpPr>
          <p:nvPr>
            <p:ph type="sldImg" idx="2"/>
          </p:nvPr>
        </p:nvSpPr>
        <p:spPr>
          <a:xfrm>
            <a:off x="652463" y="809625"/>
            <a:ext cx="5397500" cy="4048125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595964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6E320-36D4-4EC6-8606-7E2F7D0D0A14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551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4EA08-922C-48E4-9DAA-A47FCF6C6A61}" type="datetime1">
              <a:rPr lang="ru-RU" smtClean="0"/>
              <a:pPr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22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AC26D9-BD37-431A-9817-0B4C1BF26CB2}" type="datetime1">
              <a:rPr lang="ru-RU" smtClean="0"/>
              <a:pPr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3886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CBC24-C307-4C06-BC76-1B1B6D8828C9}" type="datetime1">
              <a:rPr lang="ru-RU" smtClean="0"/>
              <a:pPr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3793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7A6DA-F297-4973-AACE-9968CC23BE9A}" type="datetime1">
              <a:rPr lang="ru-RU" smtClean="0"/>
              <a:pPr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5802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58101-200B-44C7-BE6A-46655B474DC6}" type="datetime1">
              <a:rPr lang="ru-RU" smtClean="0"/>
              <a:pPr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0364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39188C-2AD0-413A-8BD1-625509F2FC9B}" type="datetime1">
              <a:rPr lang="ru-RU" smtClean="0"/>
              <a:pPr/>
              <a:t>14.12.2017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309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672A-3BAB-4877-BC0B-6753F0860C6E}" type="datetime1">
              <a:rPr lang="ru-RU" smtClean="0"/>
              <a:pPr/>
              <a:t>14.12.2017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3646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1D3E5E-8696-46B9-B9FE-C58DAE77E520}" type="datetime1">
              <a:rPr lang="ru-RU" smtClean="0"/>
              <a:pPr/>
              <a:t>14.12.2017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6616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3BD58-14A2-4FC8-AF01-DF505859C505}" type="datetime1">
              <a:rPr lang="ru-RU" smtClean="0"/>
              <a:pPr/>
              <a:t>14.12.2017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862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28FA2-1FBA-466B-8BE5-902FE8372E31}" type="datetime1">
              <a:rPr lang="ru-RU" smtClean="0"/>
              <a:pPr/>
              <a:t>14.12.2017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6725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DDA50-1487-44CE-8DCB-FA80AA9440AE}" type="datetime1">
              <a:rPr lang="ru-RU" smtClean="0"/>
              <a:pPr/>
              <a:t>14.12.2017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8264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144FD3-6444-43AB-97E7-947C85F83A51}" type="datetime1">
              <a:rPr lang="ru-RU" smtClean="0"/>
              <a:pPr/>
              <a:t>14.12.2017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1F9E7C-A18F-43DD-9BA5-13E1C2F5D5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94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11" Type="http://schemas.openxmlformats.org/officeDocument/2006/relationships/image" Target="../media/image23.jpe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jpeg"/><Relationship Id="rId9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15.png"/><Relationship Id="rId7" Type="http://schemas.openxmlformats.org/officeDocument/2006/relationships/image" Target="../media/image29.jpe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jpeg"/><Relationship Id="rId9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tif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15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11" Type="http://schemas.openxmlformats.org/officeDocument/2006/relationships/image" Target="../media/image54.jpeg"/><Relationship Id="rId5" Type="http://schemas.openxmlformats.org/officeDocument/2006/relationships/image" Target="../media/image28.png"/><Relationship Id="rId10" Type="http://schemas.openxmlformats.org/officeDocument/2006/relationships/image" Target="../media/image24.jpeg"/><Relationship Id="rId4" Type="http://schemas.openxmlformats.org/officeDocument/2006/relationships/image" Target="../media/image27.png"/><Relationship Id="rId9" Type="http://schemas.openxmlformats.org/officeDocument/2006/relationships/image" Target="../media/image53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if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780928"/>
            <a:ext cx="9144000" cy="1440160"/>
          </a:xfrm>
        </p:spPr>
        <p:txBody>
          <a:bodyPr>
            <a:noAutofit/>
          </a:bodyPr>
          <a:lstStyle/>
          <a:p>
            <a:r>
              <a:rPr lang="ru-RU" sz="5400" b="1" dirty="0">
                <a:solidFill>
                  <a:srgbClr val="C00000"/>
                </a:solidFill>
              </a:rPr>
              <a:t>ОТЧЕТ ПРЕЗИДЕНТА</a:t>
            </a:r>
            <a:br>
              <a:rPr lang="ru-RU" sz="5400" b="1" dirty="0">
                <a:solidFill>
                  <a:srgbClr val="C00000"/>
                </a:solidFill>
              </a:rPr>
            </a:br>
            <a:r>
              <a:rPr lang="ru-RU" sz="5400" b="1" dirty="0">
                <a:solidFill>
                  <a:srgbClr val="C00000"/>
                </a:solidFill>
              </a:rPr>
              <a:t>и СОВЕТА</a:t>
            </a:r>
            <a:br>
              <a:rPr lang="ru-RU" sz="5400" b="1" dirty="0">
                <a:solidFill>
                  <a:srgbClr val="FF0000"/>
                </a:solidFill>
              </a:rPr>
            </a:br>
            <a:r>
              <a:rPr lang="ru-RU" sz="4000" b="1" dirty="0">
                <a:solidFill>
                  <a:schemeClr val="tx2"/>
                </a:solidFill>
              </a:rPr>
              <a:t>о результатах финансово-хозяйственной и организационной деятельности Партнерства в 2017 году</a:t>
            </a: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3275856" y="6222379"/>
            <a:ext cx="2880320" cy="73501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indent="-1080000"/>
            <a:r>
              <a:rPr lang="ru-RU" sz="1800" b="1" dirty="0">
                <a:solidFill>
                  <a:schemeClr val="tx2"/>
                </a:solidFill>
              </a:rPr>
              <a:t>08 декабря 2017 года</a:t>
            </a:r>
          </a:p>
        </p:txBody>
      </p:sp>
      <p:pic>
        <p:nvPicPr>
          <p:cNvPr id="6" name="Picture 2" descr="C:\Users\Ильин МО\Desktop\Картинки\logo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95"/>
            <a:ext cx="3028950" cy="885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3563888" y="128826"/>
            <a:ext cx="558011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</a:rPr>
              <a:t>Ассоциация «Саморегулируемая организация оценщиков «Экспертный совет»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0" y="980728"/>
            <a:ext cx="9144000" cy="0"/>
          </a:xfrm>
          <a:prstGeom prst="line">
            <a:avLst/>
          </a:prstGeom>
          <a:ln w="15875"/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6531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F9E7C-A18F-43DD-9BA5-13E1C2F5D5C7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15" name="Прямоугольник 10"/>
          <p:cNvSpPr>
            <a:spLocks noChangeArrowheads="1"/>
          </p:cNvSpPr>
          <p:nvPr/>
        </p:nvSpPr>
        <p:spPr bwMode="auto">
          <a:xfrm>
            <a:off x="4128219" y="1335706"/>
            <a:ext cx="273630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altLang="ru-RU" sz="2400" b="1" u="sng" dirty="0">
                <a:solidFill>
                  <a:schemeClr val="tx2"/>
                </a:solidFill>
              </a:rPr>
              <a:t>09 ноября 2017 г.</a:t>
            </a:r>
            <a:endParaRPr lang="ru-RU" altLang="ru-RU" sz="2400" u="sng" dirty="0">
              <a:solidFill>
                <a:schemeClr val="tx2"/>
              </a:solidFill>
            </a:endParaRPr>
          </a:p>
        </p:txBody>
      </p:sp>
      <p:pic>
        <p:nvPicPr>
          <p:cNvPr id="16" name="Picture 2" descr="https://www.oprf.ru/files/logo_minin_pozhar1702201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00" y="297560"/>
            <a:ext cx="2253530" cy="1613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403648" y="505546"/>
            <a:ext cx="78726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rPr>
              <a:t>Общественная палата Российской Федерации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Calibri" charset="0"/>
                <a:ea typeface="Calibri" charset="0"/>
                <a:cs typeface="Calibri" charset="0"/>
              </a:rPr>
              <a:t>«Нулевые чтения»</a:t>
            </a:r>
            <a:endParaRPr lang="ru-RU" sz="1600" b="1" dirty="0">
              <a:solidFill>
                <a:schemeClr val="tx2"/>
              </a:solidFill>
            </a:endParaRPr>
          </a:p>
        </p:txBody>
      </p:sp>
      <p:sp>
        <p:nvSpPr>
          <p:cNvPr id="18" name="Прямоугольник 10"/>
          <p:cNvSpPr>
            <a:spLocks noChangeArrowheads="1"/>
          </p:cNvSpPr>
          <p:nvPr/>
        </p:nvSpPr>
        <p:spPr bwMode="auto">
          <a:xfrm>
            <a:off x="323528" y="2522589"/>
            <a:ext cx="8640960" cy="3108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ru-RU" sz="2800" b="1" dirty="0">
                <a:solidFill>
                  <a:srgbClr val="C00000"/>
                </a:solidFill>
              </a:rPr>
              <a:t>Общественная палата </a:t>
            </a:r>
            <a:r>
              <a:rPr lang="ru-RU" sz="2800" b="1" u="sng" dirty="0">
                <a:solidFill>
                  <a:srgbClr val="C00000"/>
                </a:solidFill>
              </a:rPr>
              <a:t>не поддерживает </a:t>
            </a:r>
            <a:r>
              <a:rPr lang="ru-RU" sz="2800" b="1" dirty="0">
                <a:solidFill>
                  <a:srgbClr val="C00000"/>
                </a:solidFill>
              </a:rPr>
              <a:t>принятие проекта федерального закона № 273179-7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«О внесении изменений в отдельные законодательные акты РФ (в части наделения Банка России полномочиями в сфере аудиторской деятельности) в представленной редакции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</a:rPr>
              <a:t>и </a:t>
            </a:r>
            <a:r>
              <a:rPr lang="ru-RU" sz="2800" b="1" u="sng" dirty="0">
                <a:solidFill>
                  <a:srgbClr val="C00000"/>
                </a:solidFill>
              </a:rPr>
              <a:t>считает необходимой его существенную доработку</a:t>
            </a:r>
            <a:endParaRPr lang="ru-RU" altLang="ru-RU" sz="2800" u="sng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1604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/>
          <p:cNvSpPr txBox="1">
            <a:spLocks/>
          </p:cNvSpPr>
          <p:nvPr/>
        </p:nvSpPr>
        <p:spPr>
          <a:xfrm>
            <a:off x="-5308" y="-7987"/>
            <a:ext cx="9144000" cy="14207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b="1" dirty="0">
                <a:solidFill>
                  <a:schemeClr val="tx2"/>
                </a:solidFill>
              </a:rPr>
              <a:t>Контроль за отсутствием судимости </a:t>
            </a:r>
          </a:p>
          <a:p>
            <a:r>
              <a:rPr lang="ru-RU" sz="3600" b="1" dirty="0">
                <a:solidFill>
                  <a:schemeClr val="tx2"/>
                </a:solidFill>
              </a:rPr>
              <a:t>у членов СРО, в т.ч.оценщиков</a:t>
            </a:r>
          </a:p>
        </p:txBody>
      </p:sp>
      <p:sp>
        <p:nvSpPr>
          <p:cNvPr id="10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07533" y="6492203"/>
            <a:ext cx="2133600" cy="365125"/>
          </a:xfrm>
        </p:spPr>
        <p:txBody>
          <a:bodyPr/>
          <a:lstStyle/>
          <a:p>
            <a:fld id="{84407CEC-AE81-4D29-A1DA-55D4B26EE605}" type="slidenum">
              <a:rPr lang="ru-RU" smtClean="0"/>
              <a:pPr/>
              <a:t>11</a:t>
            </a:fld>
            <a:endParaRPr lang="ru-RU" dirty="0"/>
          </a:p>
        </p:txBody>
      </p:sp>
      <p:pic>
        <p:nvPicPr>
          <p:cNvPr id="49154" name="Picture 2" descr="http://obelon.ru/_mod_files/ce_images/portfolio/spravka_ob_otsutstvii_sudimosti_direktora.jpg"/>
          <p:cNvPicPr>
            <a:picLocks noChangeAspect="1" noChangeArrowheads="1"/>
          </p:cNvPicPr>
          <p:nvPr/>
        </p:nvPicPr>
        <p:blipFill>
          <a:blip r:embed="rId3" cstate="print"/>
          <a:srcRect t="2884" r="2208"/>
          <a:stretch>
            <a:fillRect/>
          </a:stretch>
        </p:blipFill>
        <p:spPr bwMode="auto">
          <a:xfrm>
            <a:off x="467544" y="1628800"/>
            <a:ext cx="5040560" cy="4849289"/>
          </a:xfrm>
          <a:prstGeom prst="rect">
            <a:avLst/>
          </a:prstGeom>
          <a:noFill/>
        </p:spPr>
      </p:pic>
      <p:pic>
        <p:nvPicPr>
          <p:cNvPr id="49156" name="Picture 4" descr="http://totalblog.ru/wp-content/uploads/2013/08/question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87616" y="2276872"/>
            <a:ext cx="3456384" cy="34563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89881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 descr="Картинки по запросу срамота бабка">
            <a:extLst>
              <a:ext uri="{FF2B5EF4-FFF2-40B4-BE49-F238E27FC236}">
                <a16:creationId xmlns:a16="http://schemas.microsoft.com/office/drawing/2014/main" id="{9CDFD1D1-9235-48D0-9F45-F167433F61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285603"/>
            <a:ext cx="6934654" cy="5547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5E6BEA8-033E-42F8-A68D-8E0317E77C73}"/>
              </a:ext>
            </a:extLst>
          </p:cNvPr>
          <p:cNvSpPr txBox="1"/>
          <p:nvPr/>
        </p:nvSpPr>
        <p:spPr>
          <a:xfrm>
            <a:off x="179004" y="-99392"/>
            <a:ext cx="89649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200" b="1" dirty="0">
                <a:solidFill>
                  <a:srgbClr val="C00000"/>
                </a:solidFill>
                <a:latin typeface="Calibri" panose="020F0502020204030204" pitchFamily="34" charset="0"/>
              </a:rPr>
              <a:t>Ведомственный квалификационный экзамен Оценщиков</a:t>
            </a:r>
            <a:endParaRPr lang="ru-RU" sz="4200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1109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748464" y="6577607"/>
            <a:ext cx="3955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/>
              <a:t>6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924600" y="1196752"/>
            <a:ext cx="527720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24" y="161517"/>
            <a:ext cx="1312359" cy="422458"/>
          </a:xfrm>
          <a:prstGeom prst="rect">
            <a:avLst/>
          </a:prstGeom>
        </p:spPr>
      </p:pic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2267744" y="116632"/>
            <a:ext cx="6048672" cy="829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000" b="1" noProof="0" dirty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Взаимодействие формальных </a:t>
            </a:r>
          </a:p>
          <a:p>
            <a:pPr lvl="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000" b="1" noProof="0" dirty="0">
                <a:solidFill>
                  <a:srgbClr val="C00000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и сетевых структур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13" name="Picture 6" descr="иерархия.jpg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4" r="7290"/>
          <a:stretch/>
        </p:blipFill>
        <p:spPr>
          <a:xfrm>
            <a:off x="-16839" y="2504289"/>
            <a:ext cx="3026826" cy="2690512"/>
          </a:xfrm>
          <a:prstGeom prst="rect">
            <a:avLst/>
          </a:prstGeom>
        </p:spPr>
      </p:pic>
      <p:sp>
        <p:nvSpPr>
          <p:cNvPr id="16" name="Двойная стрелка влево/вправо 15"/>
          <p:cNvSpPr/>
          <p:nvPr/>
        </p:nvSpPr>
        <p:spPr>
          <a:xfrm>
            <a:off x="2789803" y="3402380"/>
            <a:ext cx="1526561" cy="432048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7BB0B25-7135-4A93-9125-3B4E64CBD557}"/>
              </a:ext>
            </a:extLst>
          </p:cNvPr>
          <p:cNvSpPr txBox="1"/>
          <p:nvPr/>
        </p:nvSpPr>
        <p:spPr>
          <a:xfrm>
            <a:off x="674836" y="6222438"/>
            <a:ext cx="7668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Самоорганизация - новое явление в ОД</a:t>
            </a:r>
          </a:p>
        </p:txBody>
      </p:sp>
      <p:pic>
        <p:nvPicPr>
          <p:cNvPr id="17" name="Picture 4" descr="https://srosovet.ru/content/editor/ars2017/seminar%20v%20piter/kirshina.png">
            <a:extLst>
              <a:ext uri="{FF2B5EF4-FFF2-40B4-BE49-F238E27FC236}">
                <a16:creationId xmlns:a16="http://schemas.microsoft.com/office/drawing/2014/main" id="{C9267669-B118-4265-9B0C-0D0A2BEE34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8460" y="2932979"/>
            <a:ext cx="1080000" cy="1080000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E0B4B8F5-E8F7-41F9-B078-266FDC7178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985" y="1285510"/>
            <a:ext cx="1080000" cy="1080000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26" name="Picture 2" descr="Фото Светланы Бригидиной.">
            <a:extLst>
              <a:ext uri="{FF2B5EF4-FFF2-40B4-BE49-F238E27FC236}">
                <a16:creationId xmlns:a16="http://schemas.microsoft.com/office/drawing/2014/main" id="{B736BF1F-8B2A-475B-942C-A54BB9F9A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0479" y="4648530"/>
            <a:ext cx="1080000" cy="1080000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Фото Владимира Лебединского.">
            <a:extLst>
              <a:ext uri="{FF2B5EF4-FFF2-40B4-BE49-F238E27FC236}">
                <a16:creationId xmlns:a16="http://schemas.microsoft.com/office/drawing/2014/main" id="{CD3BEF23-2227-45D9-81EC-2E12354EB98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" t="3203" r="19359" b="12510"/>
          <a:stretch/>
        </p:blipFill>
        <p:spPr bwMode="auto">
          <a:xfrm>
            <a:off x="7452320" y="4865366"/>
            <a:ext cx="1080000" cy="1080000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Картинки по запросу человечек">
            <a:extLst>
              <a:ext uri="{FF2B5EF4-FFF2-40B4-BE49-F238E27FC236}">
                <a16:creationId xmlns:a16="http://schemas.microsoft.com/office/drawing/2014/main" id="{CEA7EDAE-1255-4AE9-A179-A410B5884B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728" y="3198175"/>
            <a:ext cx="1080000" cy="1080000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Картинки по запросу человечек">
            <a:extLst>
              <a:ext uri="{FF2B5EF4-FFF2-40B4-BE49-F238E27FC236}">
                <a16:creationId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9008" y="2009937"/>
            <a:ext cx="1080000" cy="1080000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Картинки по запросу человечек">
            <a:extLst>
              <a:ext uri="{FF2B5EF4-FFF2-40B4-BE49-F238E27FC236}">
                <a16:creationId xmlns:a16="http://schemas.microsoft.com/office/drawing/2014/main" id="{684F6C4F-E1B4-4049-B838-64698EFC0F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142" y="4446933"/>
            <a:ext cx="1080000" cy="1080000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A9FFA4AD-D546-4E9C-91D2-E93C68C1C8BD}"/>
              </a:ext>
            </a:extLst>
          </p:cNvPr>
          <p:cNvCxnSpPr>
            <a:stCxn id="19" idx="2"/>
            <a:endCxn id="17" idx="0"/>
          </p:cNvCxnSpPr>
          <p:nvPr/>
        </p:nvCxnSpPr>
        <p:spPr>
          <a:xfrm>
            <a:off x="6473985" y="2365510"/>
            <a:ext cx="174475" cy="56746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CEBB9127-796C-451A-9CA1-3B8D07CAADE9}"/>
              </a:ext>
            </a:extLst>
          </p:cNvPr>
          <p:cNvCxnSpPr>
            <a:cxnSpLocks/>
            <a:stCxn id="19" idx="6"/>
          </p:cNvCxnSpPr>
          <p:nvPr/>
        </p:nvCxnSpPr>
        <p:spPr>
          <a:xfrm>
            <a:off x="7013985" y="1825510"/>
            <a:ext cx="792562" cy="22173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>
            <a:extLst>
              <a:ext uri="{FF2B5EF4-FFF2-40B4-BE49-F238E27FC236}">
                <a16:creationId xmlns:a16="http://schemas.microsoft.com/office/drawing/2014/main" id="{688DB41E-293F-4B6C-93A6-B17CBBDA8F2C}"/>
              </a:ext>
            </a:extLst>
          </p:cNvPr>
          <p:cNvCxnSpPr>
            <a:cxnSpLocks/>
            <a:stCxn id="17" idx="6"/>
            <a:endCxn id="1034" idx="2"/>
          </p:cNvCxnSpPr>
          <p:nvPr/>
        </p:nvCxnSpPr>
        <p:spPr>
          <a:xfrm>
            <a:off x="7188460" y="3472979"/>
            <a:ext cx="624268" cy="265196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>
            <a:extLst>
              <a:ext uri="{FF2B5EF4-FFF2-40B4-BE49-F238E27FC236}">
                <a16:creationId xmlns:a16="http://schemas.microsoft.com/office/drawing/2014/main" id="{E5A5D86F-1AEF-4E3E-B5B5-CABF5CBA80DD}"/>
              </a:ext>
            </a:extLst>
          </p:cNvPr>
          <p:cNvCxnSpPr>
            <a:cxnSpLocks/>
            <a:endCxn id="1034" idx="0"/>
          </p:cNvCxnSpPr>
          <p:nvPr/>
        </p:nvCxnSpPr>
        <p:spPr>
          <a:xfrm flipH="1">
            <a:off x="8352728" y="2587247"/>
            <a:ext cx="5118" cy="61092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>
            <a:extLst>
              <a:ext uri="{FF2B5EF4-FFF2-40B4-BE49-F238E27FC236}">
                <a16:creationId xmlns:a16="http://schemas.microsoft.com/office/drawing/2014/main" id="{FE32BB09-F618-4E16-ADAB-A82C8DAA4218}"/>
              </a:ext>
            </a:extLst>
          </p:cNvPr>
          <p:cNvCxnSpPr>
            <a:cxnSpLocks/>
            <a:endCxn id="1028" idx="0"/>
          </p:cNvCxnSpPr>
          <p:nvPr/>
        </p:nvCxnSpPr>
        <p:spPr>
          <a:xfrm flipH="1">
            <a:off x="7992320" y="4281917"/>
            <a:ext cx="365526" cy="58344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>
            <a:extLst>
              <a:ext uri="{FF2B5EF4-FFF2-40B4-BE49-F238E27FC236}">
                <a16:creationId xmlns:a16="http://schemas.microsoft.com/office/drawing/2014/main" id="{69AC3B43-DE07-46F8-91BA-C8BE75AD1C83}"/>
              </a:ext>
            </a:extLst>
          </p:cNvPr>
          <p:cNvCxnSpPr>
            <a:cxnSpLocks/>
            <a:endCxn id="21" idx="0"/>
          </p:cNvCxnSpPr>
          <p:nvPr/>
        </p:nvCxnSpPr>
        <p:spPr>
          <a:xfrm flipH="1">
            <a:off x="6397142" y="4015928"/>
            <a:ext cx="251318" cy="431005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>
            <a:extLst>
              <a:ext uri="{FF2B5EF4-FFF2-40B4-BE49-F238E27FC236}">
                <a16:creationId xmlns:a16="http://schemas.microsoft.com/office/drawing/2014/main" id="{1206FBCB-34E4-4E5F-868B-1BB69560BE60}"/>
              </a:ext>
            </a:extLst>
          </p:cNvPr>
          <p:cNvCxnSpPr>
            <a:cxnSpLocks/>
          </p:cNvCxnSpPr>
          <p:nvPr/>
        </p:nvCxnSpPr>
        <p:spPr>
          <a:xfrm flipH="1">
            <a:off x="4231866" y="3108099"/>
            <a:ext cx="590066" cy="154043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id="{4F5A9F39-5543-4EF6-B231-B09A31E7F429}"/>
              </a:ext>
            </a:extLst>
          </p:cNvPr>
          <p:cNvCxnSpPr>
            <a:cxnSpLocks/>
            <a:endCxn id="17" idx="2"/>
          </p:cNvCxnSpPr>
          <p:nvPr/>
        </p:nvCxnSpPr>
        <p:spPr>
          <a:xfrm>
            <a:off x="5466726" y="2930030"/>
            <a:ext cx="641734" cy="54294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AB284C4C-D3CD-42E1-8CE6-17D6795E216A}"/>
              </a:ext>
            </a:extLst>
          </p:cNvPr>
          <p:cNvCxnSpPr>
            <a:cxnSpLocks/>
            <a:stCxn id="20" idx="7"/>
            <a:endCxn id="19" idx="2"/>
          </p:cNvCxnSpPr>
          <p:nvPr/>
        </p:nvCxnSpPr>
        <p:spPr>
          <a:xfrm flipV="1">
            <a:off x="5430846" y="1825510"/>
            <a:ext cx="503139" cy="342589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  <a:stCxn id="1026" idx="6"/>
            <a:endCxn id="21" idx="2"/>
          </p:cNvCxnSpPr>
          <p:nvPr/>
        </p:nvCxnSpPr>
        <p:spPr>
          <a:xfrm flipV="1">
            <a:off x="4610479" y="4986933"/>
            <a:ext cx="1246663" cy="201597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00CFF049-3092-4F5E-BB37-551E5AD100FD}"/>
              </a:ext>
            </a:extLst>
          </p:cNvPr>
          <p:cNvCxnSpPr>
            <a:cxnSpLocks/>
            <a:endCxn id="1028" idx="2"/>
          </p:cNvCxnSpPr>
          <p:nvPr/>
        </p:nvCxnSpPr>
        <p:spPr>
          <a:xfrm>
            <a:off x="6937142" y="5016405"/>
            <a:ext cx="515178" cy="388961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2" descr="https://srosovet.ru/content/editor/ars2017/seminar-intensiv%2012-13%20okt%20MFTI/mr-Zumberg.png">
            <a:extLst>
              <a:ext uri="{FF2B5EF4-FFF2-40B4-BE49-F238E27FC236}">
                <a16:creationId xmlns:a16="http://schemas.microsoft.com/office/drawing/2014/main" id="{C53E557C-374B-4353-8A35-3D7314478D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5113" y="1220990"/>
            <a:ext cx="1080000" cy="1080000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0" descr="Картинки по запросу человечек">
            <a:extLst>
              <a:ext uri="{FF2B5EF4-FFF2-40B4-BE49-F238E27FC236}">
                <a16:creationId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464" y="1675028"/>
            <a:ext cx="1080000" cy="1080000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3" name="Прямая соединительная линия 32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>
            <a:off x="3689903" y="1995439"/>
            <a:ext cx="819410" cy="38737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Picture 10" descr="Картинки по запросу человечек">
            <a:extLst>
              <a:ext uri="{FF2B5EF4-FFF2-40B4-BE49-F238E27FC236}">
                <a16:creationId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5945" y="1155669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0" descr="Картинки по запросу человечек">
            <a:extLst>
              <a:ext uri="{FF2B5EF4-FFF2-40B4-BE49-F238E27FC236}">
                <a16:creationId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505" y="3460635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Картинки по запросу человечек">
            <a:extLst>
              <a:ext uri="{FF2B5EF4-FFF2-40B4-BE49-F238E27FC236}">
                <a16:creationId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726" y="4424102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0" descr="Картинки по запросу человечек">
            <a:extLst>
              <a:ext uri="{FF2B5EF4-FFF2-40B4-BE49-F238E27FC236}">
                <a16:creationId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2129" y="829583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Картинки по запросу человечек">
            <a:extLst>
              <a:ext uri="{FF2B5EF4-FFF2-40B4-BE49-F238E27FC236}">
                <a16:creationId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913" y="1865720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10" descr="Картинки по запросу человечек">
            <a:extLst>
              <a:ext uri="{FF2B5EF4-FFF2-40B4-BE49-F238E27FC236}">
                <a16:creationId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725" y="2541536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10" descr="Картинки по запросу человечек">
            <a:extLst>
              <a:ext uri="{FF2B5EF4-FFF2-40B4-BE49-F238E27FC236}">
                <a16:creationId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489" y="1249130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0" descr="Картинки по запросу человечек">
            <a:extLst>
              <a:ext uri="{FF2B5EF4-FFF2-40B4-BE49-F238E27FC236}">
                <a16:creationId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975" y="4229543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0" descr="Картинки по запросу человечек">
            <a:extLst>
              <a:ext uri="{FF2B5EF4-FFF2-40B4-BE49-F238E27FC236}">
                <a16:creationId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0615" y="5718242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10" descr="Картинки по запросу человечек">
            <a:extLst>
              <a:ext uri="{FF2B5EF4-FFF2-40B4-BE49-F238E27FC236}">
                <a16:creationId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814" y="5678114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10" descr="Картинки по запросу человечек">
            <a:extLst>
              <a:ext uri="{FF2B5EF4-FFF2-40B4-BE49-F238E27FC236}">
                <a16:creationId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9727" y="5733382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0" descr="Картинки по запросу человечек">
            <a:extLst>
              <a:ext uri="{FF2B5EF4-FFF2-40B4-BE49-F238E27FC236}">
                <a16:creationId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2813" y="870958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0" descr="Картинки по запросу человечек">
            <a:extLst>
              <a:ext uri="{FF2B5EF4-FFF2-40B4-BE49-F238E27FC236}">
                <a16:creationId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7637" y="2719076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10" descr="Картинки по запросу человечек">
            <a:extLst>
              <a:ext uri="{FF2B5EF4-FFF2-40B4-BE49-F238E27FC236}">
                <a16:creationId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06172" y="6078049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0" descr="Картинки по запросу человечек">
            <a:extLst>
              <a:ext uri="{FF2B5EF4-FFF2-40B4-BE49-F238E27FC236}">
                <a16:creationId xmlns:a16="http://schemas.microsoft.com/office/drawing/2014/main" id="{BF01F6A9-EEE0-4E2A-9C66-E2155CE5EE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0744" y="4454085"/>
            <a:ext cx="423967" cy="423967"/>
          </a:xfrm>
          <a:prstGeom prst="ellipse">
            <a:avLst/>
          </a:prstGeom>
          <a:ln w="12700" cap="rnd">
            <a:solidFill>
              <a:srgbClr val="0070C0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7" name="Прямая соединительная линия 56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>
            <a:off x="4619300" y="1668042"/>
            <a:ext cx="186514" cy="375325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3745113" y="1494510"/>
            <a:ext cx="563983" cy="105814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Прямая соединительная линия 60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>
            <a:off x="1651203" y="1417539"/>
            <a:ext cx="1013910" cy="182785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  <a:endCxn id="47" idx="2"/>
          </p:cNvCxnSpPr>
          <p:nvPr/>
        </p:nvCxnSpPr>
        <p:spPr>
          <a:xfrm>
            <a:off x="2310886" y="2197953"/>
            <a:ext cx="1083839" cy="555567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H="1">
            <a:off x="3832308" y="2737867"/>
            <a:ext cx="677005" cy="1523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  <a:stCxn id="47" idx="1"/>
          </p:cNvCxnSpPr>
          <p:nvPr/>
        </p:nvCxnSpPr>
        <p:spPr>
          <a:xfrm flipH="1" flipV="1">
            <a:off x="3334582" y="2280545"/>
            <a:ext cx="122232" cy="32308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>
            <a:off x="1565969" y="1579636"/>
            <a:ext cx="334944" cy="352921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H="1">
            <a:off x="2182601" y="1265787"/>
            <a:ext cx="148981" cy="583976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  <a:stCxn id="43" idx="2"/>
          </p:cNvCxnSpPr>
          <p:nvPr/>
        </p:nvCxnSpPr>
        <p:spPr>
          <a:xfrm flipH="1">
            <a:off x="1633260" y="1041567"/>
            <a:ext cx="568869" cy="175096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  <a:stCxn id="48" idx="1"/>
            <a:endCxn id="43" idx="6"/>
          </p:cNvCxnSpPr>
          <p:nvPr/>
        </p:nvCxnSpPr>
        <p:spPr>
          <a:xfrm flipH="1" flipV="1">
            <a:off x="2626096" y="1041567"/>
            <a:ext cx="1757482" cy="269652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Прямая соединительная линия 90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H="1">
            <a:off x="3745113" y="1645286"/>
            <a:ext cx="638577" cy="888704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H="1" flipV="1">
            <a:off x="4757849" y="1454978"/>
            <a:ext cx="1176136" cy="19019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Прямая соединительная линия 96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  <a:stCxn id="53" idx="2"/>
          </p:cNvCxnSpPr>
          <p:nvPr/>
        </p:nvCxnSpPr>
        <p:spPr>
          <a:xfrm flipH="1">
            <a:off x="6937142" y="1082942"/>
            <a:ext cx="1145671" cy="457687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я соединительная линия 100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8294797" y="1319571"/>
            <a:ext cx="57931" cy="374656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H="1">
            <a:off x="7002688" y="2550188"/>
            <a:ext cx="724163" cy="500485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>
            <a:off x="6937142" y="2172567"/>
            <a:ext cx="1024968" cy="1166897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>
            <a:extLst>
              <a:ext uri="{FF2B5EF4-FFF2-40B4-BE49-F238E27FC236}">
                <a16:creationId xmlns:a16="http://schemas.microsoft.com/office/drawing/2014/main" id="{1206FBCB-34E4-4E5F-868B-1BB69560BE60}"/>
              </a:ext>
            </a:extLst>
          </p:cNvPr>
          <p:cNvCxnSpPr>
            <a:cxnSpLocks/>
          </p:cNvCxnSpPr>
          <p:nvPr/>
        </p:nvCxnSpPr>
        <p:spPr>
          <a:xfrm flipH="1">
            <a:off x="4548332" y="3797475"/>
            <a:ext cx="1658788" cy="1097408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>
            <a:extLst>
              <a:ext uri="{FF2B5EF4-FFF2-40B4-BE49-F238E27FC236}">
                <a16:creationId xmlns:a16="http://schemas.microsoft.com/office/drawing/2014/main" id="{1206FBCB-34E4-4E5F-868B-1BB69560BE60}"/>
              </a:ext>
            </a:extLst>
          </p:cNvPr>
          <p:cNvCxnSpPr>
            <a:cxnSpLocks/>
          </p:cNvCxnSpPr>
          <p:nvPr/>
        </p:nvCxnSpPr>
        <p:spPr>
          <a:xfrm>
            <a:off x="6993772" y="3903984"/>
            <a:ext cx="644482" cy="1074860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>
            <a:extLst>
              <a:ext uri="{FF2B5EF4-FFF2-40B4-BE49-F238E27FC236}">
                <a16:creationId xmlns:a16="http://schemas.microsoft.com/office/drawing/2014/main" id="{1206FBCB-34E4-4E5F-868B-1BB69560BE60}"/>
              </a:ext>
            </a:extLst>
          </p:cNvPr>
          <p:cNvCxnSpPr>
            <a:cxnSpLocks/>
          </p:cNvCxnSpPr>
          <p:nvPr/>
        </p:nvCxnSpPr>
        <p:spPr>
          <a:xfrm flipH="1">
            <a:off x="4370389" y="2315267"/>
            <a:ext cx="1888230" cy="2419312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>
            <a:extLst>
              <a:ext uri="{FF2B5EF4-FFF2-40B4-BE49-F238E27FC236}">
                <a16:creationId xmlns:a16="http://schemas.microsoft.com/office/drawing/2014/main" id="{1206FBCB-34E4-4E5F-868B-1BB69560BE60}"/>
              </a:ext>
            </a:extLst>
          </p:cNvPr>
          <p:cNvCxnSpPr>
            <a:cxnSpLocks/>
            <a:endCxn id="1028" idx="0"/>
          </p:cNvCxnSpPr>
          <p:nvPr/>
        </p:nvCxnSpPr>
        <p:spPr>
          <a:xfrm>
            <a:off x="6882887" y="2245562"/>
            <a:ext cx="1109433" cy="2619804"/>
          </a:xfrm>
          <a:prstGeom prst="line">
            <a:avLst/>
          </a:prstGeom>
          <a:ln w="158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  <a:stCxn id="49" idx="5"/>
          </p:cNvCxnSpPr>
          <p:nvPr/>
        </p:nvCxnSpPr>
        <p:spPr>
          <a:xfrm>
            <a:off x="3328853" y="4591421"/>
            <a:ext cx="201042" cy="51648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Прямая соединительная линия 122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>
            <a:off x="4581245" y="5442117"/>
            <a:ext cx="1281017" cy="39403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единительная линия 124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6293694" y="5940226"/>
            <a:ext cx="1512853" cy="31621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Прямая соединительная линия 127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  <a:endCxn id="55" idx="2"/>
          </p:cNvCxnSpPr>
          <p:nvPr/>
        </p:nvCxnSpPr>
        <p:spPr>
          <a:xfrm>
            <a:off x="6258619" y="6078049"/>
            <a:ext cx="2147553" cy="211984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единительная линия 130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  <a:stCxn id="56" idx="4"/>
          </p:cNvCxnSpPr>
          <p:nvPr/>
        </p:nvCxnSpPr>
        <p:spPr>
          <a:xfrm flipH="1">
            <a:off x="8647637" y="4878052"/>
            <a:ext cx="245091" cy="1199997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H="1">
            <a:off x="8430815" y="4840256"/>
            <a:ext cx="333730" cy="247475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>
            <a:off x="8294796" y="5909168"/>
            <a:ext cx="185386" cy="192913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я соединительная линия 139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H="1">
            <a:off x="6193327" y="5563159"/>
            <a:ext cx="81886" cy="175962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Прямая соединительная линия 141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  <a:endCxn id="56" idx="2"/>
          </p:cNvCxnSpPr>
          <p:nvPr/>
        </p:nvCxnSpPr>
        <p:spPr>
          <a:xfrm flipV="1">
            <a:off x="6919866" y="4666069"/>
            <a:ext cx="1760878" cy="144049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Прямая соединительная линия 145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  <a:endCxn id="1034" idx="3"/>
          </p:cNvCxnSpPr>
          <p:nvPr/>
        </p:nvCxnSpPr>
        <p:spPr>
          <a:xfrm flipV="1">
            <a:off x="6882887" y="4120013"/>
            <a:ext cx="1088003" cy="53337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Прямая соединительная линия 149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  <a:endCxn id="53" idx="3"/>
          </p:cNvCxnSpPr>
          <p:nvPr/>
        </p:nvCxnSpPr>
        <p:spPr>
          <a:xfrm flipV="1">
            <a:off x="6900353" y="1232836"/>
            <a:ext cx="1244549" cy="1709106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Прямая соединительная линия 152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  <a:stCxn id="54" idx="2"/>
          </p:cNvCxnSpPr>
          <p:nvPr/>
        </p:nvCxnSpPr>
        <p:spPr>
          <a:xfrm flipH="1">
            <a:off x="7172194" y="2931060"/>
            <a:ext cx="1475443" cy="367516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единительная линия 156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  <a:stCxn id="56" idx="1"/>
          </p:cNvCxnSpPr>
          <p:nvPr/>
        </p:nvCxnSpPr>
        <p:spPr>
          <a:xfrm flipH="1" flipV="1">
            <a:off x="7050300" y="3822832"/>
            <a:ext cx="1692533" cy="693342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Прямая соединительная линия 158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5644268" y="3941105"/>
            <a:ext cx="725236" cy="53686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Прямая соединительная линия 161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4465766" y="3856877"/>
            <a:ext cx="1025850" cy="945719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Прямая соединительная линия 163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  <a:endCxn id="40" idx="1"/>
          </p:cNvCxnSpPr>
          <p:nvPr/>
        </p:nvCxnSpPr>
        <p:spPr>
          <a:xfrm>
            <a:off x="5229782" y="3081224"/>
            <a:ext cx="254812" cy="44150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Прямая соединительная линия 166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  <a:endCxn id="51" idx="2"/>
          </p:cNvCxnSpPr>
          <p:nvPr/>
        </p:nvCxnSpPr>
        <p:spPr>
          <a:xfrm>
            <a:off x="4432821" y="5573527"/>
            <a:ext cx="372993" cy="316571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Прямая соединительная линия 167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>
            <a:off x="5534582" y="3386024"/>
            <a:ext cx="254812" cy="44150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0" name="Прямая соединительная линия 169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3294984" y="5573527"/>
            <a:ext cx="363198" cy="21694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Прямая соединительная линия 172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5125657" y="4823431"/>
            <a:ext cx="216307" cy="858566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Прямая соединительная линия 175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4595959" y="4752295"/>
            <a:ext cx="651301" cy="257035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Прямая соединительная линия 179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3389768" y="3722704"/>
            <a:ext cx="2028734" cy="59311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Прямая соединительная линия 182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H="1" flipV="1">
            <a:off x="2169184" y="2289687"/>
            <a:ext cx="857083" cy="3404381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Прямая соединительная линия 186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  <a:stCxn id="49" idx="0"/>
          </p:cNvCxnSpPr>
          <p:nvPr/>
        </p:nvCxnSpPr>
        <p:spPr>
          <a:xfrm flipH="1" flipV="1">
            <a:off x="3090711" y="2310372"/>
            <a:ext cx="88248" cy="1919171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Прямая соединительная линия 189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H="1">
            <a:off x="3133518" y="4666068"/>
            <a:ext cx="42683" cy="104203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Прямая соединительная линия 192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3311211" y="2939468"/>
            <a:ext cx="1348638" cy="1315906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6" name="Прямая соединительная линия 195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2202129" y="5997678"/>
            <a:ext cx="703589" cy="154675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Прямая соединительная линия 197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2310886" y="6118035"/>
            <a:ext cx="656089" cy="560542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Прямая соединительная линия 201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>
            <a:off x="3311211" y="6056354"/>
            <a:ext cx="1257674" cy="637093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7" name="Прямая соединительная линия 206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  <a:endCxn id="39" idx="1"/>
          </p:cNvCxnSpPr>
          <p:nvPr/>
        </p:nvCxnSpPr>
        <p:spPr>
          <a:xfrm>
            <a:off x="341849" y="1068918"/>
            <a:ext cx="946185" cy="14884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Прямая соединительная линия 207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V="1">
            <a:off x="259577" y="1484467"/>
            <a:ext cx="980749" cy="672120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9" name="Прямая соединительная линия 208">
            <a:extLst>
              <a:ext uri="{FF2B5EF4-FFF2-40B4-BE49-F238E27FC236}">
                <a16:creationId xmlns:a16="http://schemas.microsoft.com/office/drawing/2014/main" id="{ADC8A6BB-7FAB-439C-8A41-FE6378FEE5C1}"/>
              </a:ext>
            </a:extLst>
          </p:cNvPr>
          <p:cNvCxnSpPr>
            <a:cxnSpLocks/>
          </p:cNvCxnSpPr>
          <p:nvPr/>
        </p:nvCxnSpPr>
        <p:spPr>
          <a:xfrm flipH="1">
            <a:off x="1026171" y="1579636"/>
            <a:ext cx="347681" cy="803173"/>
          </a:xfrm>
          <a:prstGeom prst="line">
            <a:avLst/>
          </a:prstGeom>
          <a:ln w="15875">
            <a:solidFill>
              <a:schemeClr val="tx2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8148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6" descr="иерархия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2816" y="1435497"/>
            <a:ext cx="4034738" cy="3104289"/>
          </a:xfrm>
          <a:prstGeom prst="rect">
            <a:avLst/>
          </a:prstGeom>
        </p:spPr>
      </p:pic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14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27984" y="32580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19508" y="4739836"/>
            <a:ext cx="8604664" cy="830997"/>
          </a:xfrm>
          <a:prstGeom prst="rect">
            <a:avLst/>
          </a:prstGeom>
          <a:ln w="1905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Квалификационный экзамен стал проводиться массово, в т.ч. стали проводиться выездные экзамены в субъектах РФ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990" y="33919"/>
            <a:ext cx="9107488" cy="827597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Что сделано</a:t>
            </a:r>
            <a:endParaRPr lang="ru-RU" sz="36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AutoShape 10" descr="Картинки по запросу гд рф гер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Картинки по запросу гд рф герб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4" descr="Картинки по запросу гд рф герб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" name="Picture 2" descr="http://st.depositphotos.com/1062085/2419/i/950/depositphotos_24194407-stock-photo-business-network-connection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571766"/>
            <a:ext cx="2168343" cy="2150417"/>
          </a:xfrm>
          <a:prstGeom prst="rect">
            <a:avLst/>
          </a:prstGeom>
          <a:noFill/>
        </p:spPr>
      </p:pic>
      <p:sp>
        <p:nvSpPr>
          <p:cNvPr id="20" name="Двойная стрелка влево/вправо 19"/>
          <p:cNvSpPr/>
          <p:nvPr/>
        </p:nvSpPr>
        <p:spPr>
          <a:xfrm>
            <a:off x="4174856" y="2387660"/>
            <a:ext cx="1224136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72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6" descr="иерархия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9632" y="404665"/>
            <a:ext cx="2304256" cy="1772872"/>
          </a:xfrm>
          <a:prstGeom prst="rect">
            <a:avLst/>
          </a:prstGeom>
        </p:spPr>
      </p:pic>
      <p:pic>
        <p:nvPicPr>
          <p:cNvPr id="21" name="Picture 2" descr="http://st.depositphotos.com/1062085/2419/i/950/depositphotos_24194407-stock-photo-business-network-connections.jpg"/>
          <p:cNvPicPr>
            <a:picLocks noChangeAspect="1" noChangeArrowheads="1"/>
          </p:cNvPicPr>
          <p:nvPr/>
        </p:nvPicPr>
        <p:blipFill>
          <a:blip r:embed="rId3" cstate="print"/>
          <a:srcRect l="3365" b="17243"/>
          <a:stretch>
            <a:fillRect/>
          </a:stretch>
        </p:blipFill>
        <p:spPr bwMode="auto">
          <a:xfrm>
            <a:off x="0" y="2924944"/>
            <a:ext cx="5183560" cy="3933056"/>
          </a:xfrm>
          <a:prstGeom prst="rect">
            <a:avLst/>
          </a:prstGeom>
          <a:noFill/>
        </p:spPr>
      </p:pic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15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27984" y="32580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74402" y="2204521"/>
            <a:ext cx="8604664" cy="830997"/>
          </a:xfrm>
          <a:prstGeom prst="rect">
            <a:avLst/>
          </a:prstGeom>
          <a:ln w="1905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  <a:latin typeface="Calibri" panose="020F0502020204030204" pitchFamily="34" charset="0"/>
              </a:rPr>
              <a:t>Квалификационный экзамен стал проводиться массово, в т.ч. стали проводиться выездные экзамены в субъектах РФ</a:t>
            </a: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990" y="33919"/>
            <a:ext cx="9107488" cy="827597"/>
          </a:xfrm>
        </p:spPr>
        <p:txBody>
          <a:bodyPr/>
          <a:lstStyle/>
          <a:p>
            <a:pPr eaLnBrk="1" hangingPunct="1"/>
            <a:r>
              <a:rPr lang="ru-RU" sz="4000" b="1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Что сделано</a:t>
            </a:r>
            <a:endParaRPr lang="ru-RU" sz="3600" b="1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AutoShape 10" descr="Картинки по запросу гд рф гер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Картинки по запросу гд рф герб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4" descr="Картинки по запросу гд рф герб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" name="Picture 2" descr="http://st.depositphotos.com/1062085/2419/i/950/depositphotos_24194407-stock-photo-business-network-connection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711491"/>
            <a:ext cx="1452165" cy="1440160"/>
          </a:xfrm>
          <a:prstGeom prst="rect">
            <a:avLst/>
          </a:prstGeom>
          <a:noFill/>
        </p:spPr>
      </p:pic>
      <p:sp>
        <p:nvSpPr>
          <p:cNvPr id="20" name="Двойная стрелка влево/вправо 19"/>
          <p:cNvSpPr/>
          <p:nvPr/>
        </p:nvSpPr>
        <p:spPr>
          <a:xfrm>
            <a:off x="3923928" y="1196752"/>
            <a:ext cx="1224136" cy="28803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id="{6017D2A4-00BA-47E7-9B36-8AD0ECF3A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48064" y="4859640"/>
            <a:ext cx="3960440" cy="448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chemeClr val="tx2"/>
                </a:solidFill>
                <a:latin typeface="Calibri" panose="020F0502020204030204" pitchFamily="34" charset="0"/>
              </a:rPr>
              <a:t>Народная база вопросов;</a:t>
            </a:r>
          </a:p>
          <a:p>
            <a:pPr lvl="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ru-RU" sz="2400" b="1" i="0" u="none" strike="noStrike" kern="1200" cap="none" spc="0" normalizeH="0" baseline="0" noProof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решебники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6017D2A4-00BA-47E7-9B36-8AD0ECF3A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080" y="3933056"/>
            <a:ext cx="3672408" cy="448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noProof="0" dirty="0">
                <a:solidFill>
                  <a:schemeClr val="tx2"/>
                </a:solidFill>
                <a:latin typeface="Calibri" panose="020F0502020204030204" pitchFamily="34" charset="0"/>
              </a:rPr>
              <a:t>Группа в </a:t>
            </a:r>
            <a:r>
              <a:rPr lang="en-US" sz="2400" b="1" noProof="0" dirty="0">
                <a:solidFill>
                  <a:schemeClr val="tx2"/>
                </a:solidFill>
                <a:latin typeface="Calibri" panose="020F0502020204030204" pitchFamily="34" charset="0"/>
              </a:rPr>
              <a:t>FB </a:t>
            </a:r>
            <a:r>
              <a:rPr lang="ru-RU" sz="2400" b="1" noProof="0" dirty="0">
                <a:solidFill>
                  <a:schemeClr val="tx2"/>
                </a:solidFill>
                <a:latin typeface="Calibri" panose="020F0502020204030204" pitchFamily="34" charset="0"/>
              </a:rPr>
              <a:t>по подготовке</a:t>
            </a:r>
          </a:p>
          <a:p>
            <a:pPr lvl="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chemeClr val="tx2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к</a:t>
            </a:r>
            <a:r>
              <a:rPr kumimoji="0" lang="ru-RU" sz="2400" b="1" i="0" u="none" strike="noStrike" kern="1200" cap="none" spc="0" normalizeH="0" baseline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kumimoji="0" lang="ru-RU" sz="2400" b="1" i="0" u="none" strike="noStrike" kern="1200" cap="none" spc="0" normalizeH="0" baseline="0" dirty="0" err="1">
                <a:ln>
                  <a:noFill/>
                </a:ln>
                <a:solidFill>
                  <a:schemeClr val="tx2"/>
                </a:solidFill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квал</a:t>
            </a:r>
            <a:r>
              <a:rPr kumimoji="0" lang="ru-RU" sz="2400" b="1" i="0" u="none" strike="noStrike" kern="1200" cap="none" spc="0" normalizeH="0" baseline="0" dirty="0">
                <a:ln>
                  <a:noFill/>
                </a:ln>
                <a:solidFill>
                  <a:schemeClr val="tx2"/>
                </a:solidFill>
                <a:uLnTx/>
                <a:uFillTx/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. экзамену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4" name="Rectangle 2">
            <a:extLst>
              <a:ext uri="{FF2B5EF4-FFF2-40B4-BE49-F238E27FC236}">
                <a16:creationId xmlns:a16="http://schemas.microsoft.com/office/drawing/2014/main" id="{6017D2A4-00BA-47E7-9B36-8AD0ECF3A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3560" y="5441319"/>
            <a:ext cx="3923928" cy="448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noProof="0" dirty="0">
                <a:solidFill>
                  <a:schemeClr val="tx2"/>
                </a:solidFill>
                <a:latin typeface="Calibri" panose="020F0502020204030204" pitchFamily="34" charset="0"/>
              </a:rPr>
              <a:t>Методические материалы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5" name="Rectangle 2">
            <a:extLst>
              <a:ext uri="{FF2B5EF4-FFF2-40B4-BE49-F238E27FC236}">
                <a16:creationId xmlns:a16="http://schemas.microsoft.com/office/drawing/2014/main" id="{6017D2A4-00BA-47E7-9B36-8AD0ECF3A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2080" y="5927577"/>
            <a:ext cx="3923928" cy="448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noProof="0" dirty="0">
                <a:solidFill>
                  <a:schemeClr val="tx2"/>
                </a:solidFill>
                <a:latin typeface="Calibri" panose="020F0502020204030204" pitchFamily="34" charset="0"/>
              </a:rPr>
              <a:t>Библиотека литературы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6" name="Rectangle 2">
            <a:extLst>
              <a:ext uri="{FF2B5EF4-FFF2-40B4-BE49-F238E27FC236}">
                <a16:creationId xmlns:a16="http://schemas.microsoft.com/office/drawing/2014/main" id="{6017D2A4-00BA-47E7-9B36-8AD0ECF3A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36096" y="6237312"/>
            <a:ext cx="3923928" cy="448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chemeClr val="tx2"/>
                </a:solidFill>
                <a:latin typeface="Calibri" panose="020F0502020204030204" pitchFamily="34" charset="0"/>
              </a:rPr>
              <a:t>и</a:t>
            </a:r>
            <a:r>
              <a:rPr lang="ru-RU" sz="2400" b="1" noProof="0" dirty="0">
                <a:solidFill>
                  <a:schemeClr val="tx2"/>
                </a:solidFill>
                <a:latin typeface="Calibri" panose="020F0502020204030204" pitchFamily="34" charset="0"/>
              </a:rPr>
              <a:t> т.д.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7" name="Стрелка вниз 26"/>
          <p:cNvSpPr/>
          <p:nvPr/>
        </p:nvSpPr>
        <p:spPr>
          <a:xfrm>
            <a:off x="4139952" y="3284984"/>
            <a:ext cx="720080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53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0" y="4077072"/>
            <a:ext cx="2309972" cy="132652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16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99592" y="260648"/>
            <a:ext cx="781508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rgbClr val="002060"/>
                </a:solidFill>
                <a:latin typeface="Calibri" panose="020F0502020204030204" pitchFamily="34" charset="0"/>
              </a:rPr>
              <a:t>Активная позиция оценщиков</a:t>
            </a:r>
            <a:endParaRPr lang="ru-RU" sz="4400" dirty="0">
              <a:solidFill>
                <a:srgbClr val="002060"/>
              </a:solidFill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07504" y="4509120"/>
            <a:ext cx="2086378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rgbClr val="003B68"/>
                </a:solidFill>
              </a:rPr>
              <a:t>9 527 просмотров</a:t>
            </a:r>
          </a:p>
        </p:txBody>
      </p:sp>
      <p:pic>
        <p:nvPicPr>
          <p:cNvPr id="13" name="Рисунок 12"/>
          <p:cNvPicPr/>
          <p:nvPr/>
        </p:nvPicPr>
        <p:blipFill rotWithShape="1">
          <a:blip r:embed="rId2"/>
          <a:srcRect l="14591" r="39391" b="31585"/>
          <a:stretch/>
        </p:blipFill>
        <p:spPr bwMode="auto">
          <a:xfrm>
            <a:off x="2417476" y="1124115"/>
            <a:ext cx="6297205" cy="55452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1" name="Прямая со стрелкой 10"/>
          <p:cNvCxnSpPr/>
          <p:nvPr/>
        </p:nvCxnSpPr>
        <p:spPr>
          <a:xfrm>
            <a:off x="1547664" y="5445224"/>
            <a:ext cx="1008112" cy="792088"/>
          </a:xfrm>
          <a:prstGeom prst="straightConnector1">
            <a:avLst/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2484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76" y="162083"/>
            <a:ext cx="1312359" cy="422458"/>
          </a:xfrm>
          <a:prstGeom prst="rect">
            <a:avLst/>
          </a:prstGeom>
        </p:spPr>
      </p:pic>
      <p:sp>
        <p:nvSpPr>
          <p:cNvPr id="13" name="Rectangle 2">
            <a:extLst>
              <a:ext uri="{FF2B5EF4-FFF2-40B4-BE49-F238E27FC236}">
                <a16:creationId xmlns:a16="http://schemas.microsoft.com/office/drawing/2014/main" id="{1A947667-EE03-4765-882F-9022AED9F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01920" y="647445"/>
            <a:ext cx="7642080" cy="574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518E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Что уже сделано Ассоциацией ЭС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518E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совместно с другими СРОО 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518E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для защиты интересов своих членов </a:t>
            </a:r>
          </a:p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b="1" dirty="0">
                <a:solidFill>
                  <a:srgbClr val="00518E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и оценочного сообщества в целом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0846DF3-8CB0-47AD-BFC0-8AF1C5BD41F4}"/>
              </a:ext>
            </a:extLst>
          </p:cNvPr>
          <p:cNvSpPr txBox="1"/>
          <p:nvPr/>
        </p:nvSpPr>
        <p:spPr>
          <a:xfrm>
            <a:off x="467544" y="1700808"/>
            <a:ext cx="72907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Антикоррупционные экспертизы </a:t>
            </a:r>
          </a:p>
          <a:p>
            <a:pPr indent="265113"/>
            <a:r>
              <a:rPr lang="ru-RU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на 172-ФЗ, проект Приказа и на Приказ №257</a:t>
            </a:r>
            <a:endParaRPr lang="ru-RU" sz="20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846DF3-8CB0-47AD-BFC0-8AF1C5BD41F4}"/>
              </a:ext>
            </a:extLst>
          </p:cNvPr>
          <p:cNvSpPr txBox="1"/>
          <p:nvPr/>
        </p:nvSpPr>
        <p:spPr>
          <a:xfrm>
            <a:off x="467544" y="2564904"/>
            <a:ext cx="82809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Письма от различных организаций СРОО, НСОД, Деловая Россия,</a:t>
            </a:r>
          </a:p>
          <a:p>
            <a:pPr marL="285750" lvl="0" indent="-285750"/>
            <a:r>
              <a:rPr lang="ru-RU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ТПП РФ (от С.Н. </a:t>
            </a:r>
            <a:r>
              <a:rPr lang="ru-RU" sz="2000" dirty="0" err="1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Катырина</a:t>
            </a:r>
            <a:r>
              <a:rPr lang="ru-RU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на Д.А. Медведева), </a:t>
            </a:r>
          </a:p>
          <a:p>
            <a:pPr marL="285750" lvl="0" indent="-285750"/>
            <a:r>
              <a:rPr lang="ru-RU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депутатов </a:t>
            </a:r>
            <a:r>
              <a:rPr lang="ru-RU" sz="2000" dirty="0" err="1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ГосДумы</a:t>
            </a:r>
            <a:r>
              <a:rPr lang="ru-RU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в МЭР, Генеральную прокуратуру РФ</a:t>
            </a:r>
          </a:p>
          <a:p>
            <a:endParaRPr lang="ru-RU" sz="2000" dirty="0"/>
          </a:p>
        </p:txBody>
      </p:sp>
      <p:pic>
        <p:nvPicPr>
          <p:cNvPr id="1028" name="Picture 4" descr="http://zauralonline.ru/images/photos/big/e8dd034399956b495293d6b4dbfb8f8b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1700808"/>
            <a:ext cx="1286981" cy="772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0846DF3-8CB0-47AD-BFC0-8AF1C5BD41F4}"/>
              </a:ext>
            </a:extLst>
          </p:cNvPr>
          <p:cNvSpPr txBox="1"/>
          <p:nvPr/>
        </p:nvSpPr>
        <p:spPr>
          <a:xfrm>
            <a:off x="467544" y="3717032"/>
            <a:ext cx="7290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Обсуждение на различных площадках, в том числе региональных с направлением Протоколов в МЭР</a:t>
            </a:r>
          </a:p>
          <a:p>
            <a:endParaRPr lang="ru-RU" sz="2000" dirty="0"/>
          </a:p>
        </p:txBody>
      </p:sp>
      <p:pic>
        <p:nvPicPr>
          <p:cNvPr id="17" name="Picture 4" descr="https://pbs.twimg.com/profile_images/1837603825/Blue_wan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2564904"/>
            <a:ext cx="792088" cy="763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http://www.pubzi.com/f/lg-Green-tick-simpl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4408" y="3501008"/>
            <a:ext cx="664001" cy="760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0846DF3-8CB0-47AD-BFC0-8AF1C5BD41F4}"/>
              </a:ext>
            </a:extLst>
          </p:cNvPr>
          <p:cNvSpPr txBox="1"/>
          <p:nvPr/>
        </p:nvSpPr>
        <p:spPr>
          <a:xfrm>
            <a:off x="467544" y="4365104"/>
            <a:ext cx="729076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Пресс-конференции:</a:t>
            </a:r>
          </a:p>
          <a:p>
            <a:r>
              <a:rPr lang="ru-RU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- 20 июня - Росбалт, </a:t>
            </a:r>
          </a:p>
          <a:p>
            <a:r>
              <a:rPr lang="ru-RU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- 25 июля - Интерфакс</a:t>
            </a:r>
          </a:p>
        </p:txBody>
      </p:sp>
      <p:pic>
        <p:nvPicPr>
          <p:cNvPr id="16" name="Picture 4" descr="http://www.usue.ru/public/files/loaded/597ee0262588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541" y="4324854"/>
            <a:ext cx="2860304" cy="1618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http://rmr.mos.ru/upload/medialibrary/abc/rosbalt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089" y="4483298"/>
            <a:ext cx="1462042" cy="346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D0846DF3-8CB0-47AD-BFC0-8AF1C5BD41F4}"/>
              </a:ext>
            </a:extLst>
          </p:cNvPr>
          <p:cNvSpPr txBox="1"/>
          <p:nvPr/>
        </p:nvSpPr>
        <p:spPr>
          <a:xfrm>
            <a:off x="467544" y="5589240"/>
            <a:ext cx="72907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Взаимодействие со СМИ – Коммерсант, Ведомости, </a:t>
            </a:r>
          </a:p>
          <a:p>
            <a:pPr lvl="0" indent="265113"/>
            <a:r>
              <a:rPr lang="en-US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RWAY</a:t>
            </a:r>
            <a:r>
              <a:rPr lang="ru-RU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Радиоэфир, электронные СМИ</a:t>
            </a:r>
          </a:p>
        </p:txBody>
      </p:sp>
      <p:pic>
        <p:nvPicPr>
          <p:cNvPr id="23" name="Picture 2" descr="Картинки по запросу ведомости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351" y="5382147"/>
            <a:ext cx="1673638" cy="561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Картинки по запросу коммерсант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2901" y="6293873"/>
            <a:ext cx="2194730" cy="41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http://khabroo.ru/d/357920/d/546675806_6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6170" y="5904341"/>
            <a:ext cx="1462042" cy="687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2" descr="Похожее изображение">
            <a:extLst>
              <a:ext uri="{FF2B5EF4-FFF2-40B4-BE49-F238E27FC236}">
                <a16:creationId xmlns:a16="http://schemas.microsoft.com/office/drawing/2014/main" id="{11FD9312-07BB-41CC-BC9B-1C0DB7402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80" y="2924944"/>
            <a:ext cx="1291590" cy="861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786755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http://www.red-soft.ru/img/z-genprokuratur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703"/>
          <a:stretch>
            <a:fillRect/>
          </a:stretch>
        </p:blipFill>
        <p:spPr bwMode="auto">
          <a:xfrm>
            <a:off x="7380312" y="908720"/>
            <a:ext cx="1569515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1976" y="162083"/>
            <a:ext cx="1312359" cy="422458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0846DF3-8CB0-47AD-BFC0-8AF1C5BD41F4}"/>
              </a:ext>
            </a:extLst>
          </p:cNvPr>
          <p:cNvSpPr txBox="1"/>
          <p:nvPr/>
        </p:nvSpPr>
        <p:spPr>
          <a:xfrm>
            <a:off x="539552" y="908720"/>
            <a:ext cx="727431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ru-RU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Генеральная прокуратура РФ провела </a:t>
            </a:r>
            <a:r>
              <a:rPr lang="ru-RU" sz="2000" dirty="0" err="1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антикоррупционную</a:t>
            </a:r>
            <a:r>
              <a:rPr lang="ru-RU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экспертизу Приказа №257, выявила в нем </a:t>
            </a:r>
            <a:r>
              <a:rPr lang="ru-RU" sz="2000" dirty="0" err="1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коррупциогенные</a:t>
            </a:r>
            <a:r>
              <a:rPr lang="ru-RU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факторы и внесла требование о необходимости изменения Приказа №257 с целью исключения </a:t>
            </a:r>
            <a:r>
              <a:rPr lang="ru-RU" sz="2000" dirty="0" err="1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коррупциогенных</a:t>
            </a:r>
            <a:r>
              <a:rPr lang="ru-RU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ru-RU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факторов</a:t>
            </a:r>
            <a:endParaRPr lang="ru-RU" sz="2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0846DF3-8CB0-47AD-BFC0-8AF1C5BD41F4}"/>
              </a:ext>
            </a:extLst>
          </p:cNvPr>
          <p:cNvSpPr txBox="1"/>
          <p:nvPr/>
        </p:nvSpPr>
        <p:spPr>
          <a:xfrm>
            <a:off x="539551" y="3429000"/>
            <a:ext cx="727431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/>
            <a:r>
              <a:rPr lang="ru-RU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Минэкономразвития России разместило на </a:t>
            </a:r>
            <a:r>
              <a:rPr lang="en-US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regulation.gov.ru </a:t>
            </a:r>
            <a:r>
              <a:rPr lang="ru-RU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информацию о внесении изменений в Приказ №257. </a:t>
            </a:r>
          </a:p>
          <a:p>
            <a:pPr marL="285750" indent="-285750"/>
            <a:r>
              <a:rPr lang="ru-RU" sz="2000" dirty="0">
                <a:solidFill>
                  <a:srgbClr val="00518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Срок – февраль 2018 г.</a:t>
            </a:r>
            <a:endParaRPr lang="ru-RU" sz="2000" dirty="0"/>
          </a:p>
        </p:txBody>
      </p:sp>
      <p:sp>
        <p:nvSpPr>
          <p:cNvPr id="6" name="Стрелка вниз 5"/>
          <p:cNvSpPr/>
          <p:nvPr/>
        </p:nvSpPr>
        <p:spPr>
          <a:xfrm>
            <a:off x="4283968" y="2516487"/>
            <a:ext cx="360040" cy="6952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4" descr="http://totalblog.ru/wp-content/uploads/2013/08/question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5896" y="4268271"/>
            <a:ext cx="2232248" cy="2232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34172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19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9512" y="116632"/>
            <a:ext cx="86065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Calibri" panose="020F0502020204030204" pitchFamily="34" charset="0"/>
              </a:rPr>
              <a:t>Слушания в ОП РФ «Законодательное совершенствование процедуры квалификационного экзамена оценщиков, 23.10.17</a:t>
            </a:r>
          </a:p>
        </p:txBody>
      </p:sp>
      <p:pic>
        <p:nvPicPr>
          <p:cNvPr id="77826" name="Picture 2" descr="https://srosovet.ru/content/editor/ars2017/obshestvenniye%20slyshaniya%2023%20oct/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1628800"/>
            <a:ext cx="8782456" cy="50668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2371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</a:t>
            </a:fld>
            <a:endParaRPr lang="ru-RU" dirty="0"/>
          </a:p>
        </p:txBody>
      </p:sp>
      <p:pic>
        <p:nvPicPr>
          <p:cNvPr id="10" name="Picture 4" descr="http://bsotp.files.wordpress.com/2010/03/yin-yan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4997">
            <a:off x="2532723" y="1587561"/>
            <a:ext cx="4188402" cy="4105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179512" y="692696"/>
            <a:ext cx="3233021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 algn="r"/>
            <a:r>
              <a:rPr lang="ru-RU" sz="4000" b="1" dirty="0">
                <a:solidFill>
                  <a:schemeClr val="tx2"/>
                </a:solidFill>
                <a:latin typeface="+mn-lt"/>
              </a:rPr>
              <a:t>внешняя деятельность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940152" y="5187470"/>
            <a:ext cx="3606788" cy="132343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lvl="0"/>
            <a:r>
              <a:rPr lang="ru-RU" sz="4000" b="1" dirty="0">
                <a:solidFill>
                  <a:srgbClr val="C00000"/>
                </a:solidFill>
                <a:latin typeface="+mn-lt"/>
              </a:rPr>
              <a:t>внутренняя деятельность</a:t>
            </a:r>
            <a:endParaRPr lang="ru-RU" sz="40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592144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20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520" y="188640"/>
            <a:ext cx="86065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Рабочая группа при </a:t>
            </a:r>
            <a:r>
              <a:rPr lang="ru-RU" sz="24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ГосДуме</a:t>
            </a:r>
            <a:r>
              <a:rPr lang="ru-RU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  <a:p>
            <a:pPr algn="ctr"/>
            <a:r>
              <a:rPr lang="ru-RU" sz="2400" b="1" dirty="0">
                <a:solidFill>
                  <a:srgbClr val="C00000"/>
                </a:solidFill>
                <a:latin typeface="Calibri" panose="020F0502020204030204" pitchFamily="34" charset="0"/>
              </a:rPr>
              <a:t>«Законодательное совершенствование кадастровой оценки, имущественных налогов и оценочной деятельности»</a:t>
            </a:r>
          </a:p>
          <a:p>
            <a:pPr algn="ctr"/>
            <a:r>
              <a:rPr lang="ru-RU" sz="2400" b="1" dirty="0">
                <a:solidFill>
                  <a:schemeClr val="tx2"/>
                </a:solidFill>
                <a:latin typeface="Calibri" panose="020F0502020204030204" pitchFamily="34" charset="0"/>
              </a:rPr>
              <a:t>13.07.17; 21.09.17; 24.10.17; 05.12.17</a:t>
            </a:r>
          </a:p>
        </p:txBody>
      </p:sp>
      <p:pic>
        <p:nvPicPr>
          <p:cNvPr id="78850" name="Picture 2" descr="https://srosovet.ru/content/editor/ars2017/RG%20GD%2024%20oct/all-RG-G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9144000" cy="59647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23710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21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116633"/>
            <a:ext cx="860658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В </a:t>
            </a:r>
            <a:r>
              <a:rPr lang="ru-RU" sz="28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ГосДуму</a:t>
            </a:r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 внесен законопроект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№323212-7 от 24.11.17 по внесению изменений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в 172-ФЗ – перенос срока сдачи экзамена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с 01.07.2017 и 01.04.2018 на 01.01.19.</a:t>
            </a:r>
          </a:p>
          <a:p>
            <a:r>
              <a:rPr lang="ru-RU" sz="2800" b="1" dirty="0">
                <a:solidFill>
                  <a:schemeClr val="tx2"/>
                </a:solidFill>
              </a:rPr>
              <a:t>Авторы: </a:t>
            </a:r>
          </a:p>
          <a:p>
            <a:r>
              <a:rPr lang="ru-RU" sz="2800" b="1" dirty="0">
                <a:solidFill>
                  <a:schemeClr val="tx2"/>
                </a:solidFill>
              </a:rPr>
              <a:t>С.А.</a:t>
            </a:r>
            <a:r>
              <a:rPr lang="en-US" sz="2800" b="1" dirty="0">
                <a:solidFill>
                  <a:schemeClr val="tx2"/>
                </a:solidFill>
              </a:rPr>
              <a:t> </a:t>
            </a:r>
            <a:r>
              <a:rPr lang="ru-RU" sz="2800" b="1" dirty="0">
                <a:solidFill>
                  <a:schemeClr val="tx2"/>
                </a:solidFill>
              </a:rPr>
              <a:t>Жигарев, С.М. </a:t>
            </a:r>
            <a:r>
              <a:rPr lang="ru-RU" sz="2800" b="1" dirty="0" err="1">
                <a:solidFill>
                  <a:schemeClr val="tx2"/>
                </a:solidFill>
              </a:rPr>
              <a:t>Катасонов</a:t>
            </a:r>
            <a:r>
              <a:rPr lang="ru-RU" sz="2800" b="1" dirty="0">
                <a:solidFill>
                  <a:schemeClr val="tx2"/>
                </a:solidFill>
              </a:rPr>
              <a:t>, В.К. </a:t>
            </a:r>
            <a:r>
              <a:rPr lang="ru-RU" sz="2800" b="1" dirty="0" err="1">
                <a:solidFill>
                  <a:schemeClr val="tx2"/>
                </a:solidFill>
              </a:rPr>
              <a:t>Гартунг</a:t>
            </a:r>
            <a:r>
              <a:rPr lang="ru-RU" sz="2800" b="1" dirty="0">
                <a:solidFill>
                  <a:schemeClr val="tx2"/>
                </a:solidFill>
              </a:rPr>
              <a:t>, В.В.</a:t>
            </a:r>
            <a:r>
              <a:rPr lang="en-US" sz="2800" b="1" dirty="0">
                <a:solidFill>
                  <a:schemeClr val="tx2"/>
                </a:solidFill>
              </a:rPr>
              <a:t> </a:t>
            </a:r>
            <a:r>
              <a:rPr lang="ru-RU" sz="2800" b="1" dirty="0">
                <a:solidFill>
                  <a:schemeClr val="tx2"/>
                </a:solidFill>
              </a:rPr>
              <a:t>Сысоев, В.Н. </a:t>
            </a:r>
            <a:r>
              <a:rPr lang="ru-RU" sz="2800" b="1" dirty="0" err="1">
                <a:solidFill>
                  <a:schemeClr val="tx2"/>
                </a:solidFill>
              </a:rPr>
              <a:t>Блоцкий</a:t>
            </a:r>
            <a:r>
              <a:rPr lang="ru-RU" sz="2800" b="1" dirty="0">
                <a:solidFill>
                  <a:schemeClr val="tx2"/>
                </a:solidFill>
              </a:rPr>
              <a:t>, Д.И. Савельев</a:t>
            </a:r>
            <a:endParaRPr lang="ru-RU" sz="3200" b="1" dirty="0">
              <a:solidFill>
                <a:schemeClr val="tx2"/>
              </a:solidFill>
              <a:latin typeface="Calibri" panose="020F0502020204030204" pitchFamily="34" charset="0"/>
            </a:endParaRPr>
          </a:p>
        </p:txBody>
      </p:sp>
      <p:pic>
        <p:nvPicPr>
          <p:cNvPr id="20482" name="Picture 2" descr="https://srosovet.ru/content/editor/ars2017/RG%20GD%2024%20oct/SM-Katasonov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3140968"/>
            <a:ext cx="1686802" cy="2448272"/>
          </a:xfrm>
          <a:prstGeom prst="rect">
            <a:avLst/>
          </a:prstGeom>
          <a:noFill/>
        </p:spPr>
      </p:pic>
      <p:pic>
        <p:nvPicPr>
          <p:cNvPr id="20484" name="Picture 4" descr="https://srosovet.ru/content/editor/ars2017/17%20oct/ZHigarev.png"/>
          <p:cNvPicPr>
            <a:picLocks noChangeAspect="1" noChangeArrowheads="1"/>
          </p:cNvPicPr>
          <p:nvPr/>
        </p:nvPicPr>
        <p:blipFill>
          <a:blip r:embed="rId3" cstate="print"/>
          <a:srcRect l="15625" t="9679" r="15625" b="17727"/>
          <a:stretch>
            <a:fillRect/>
          </a:stretch>
        </p:blipFill>
        <p:spPr bwMode="auto">
          <a:xfrm>
            <a:off x="1475656" y="3140968"/>
            <a:ext cx="1641782" cy="2238794"/>
          </a:xfrm>
          <a:prstGeom prst="rect">
            <a:avLst/>
          </a:prstGeom>
          <a:noFill/>
        </p:spPr>
      </p:pic>
      <p:pic>
        <p:nvPicPr>
          <p:cNvPr id="20486" name="Picture 6" descr="https://www.pnp.ru/upload/entities/2017/06/20/article/detailPicture/22/e8/f9/a8/9335122c98f1288f7985a2c3bb9c158b.jpg"/>
          <p:cNvPicPr>
            <a:picLocks noChangeAspect="1" noChangeArrowheads="1"/>
          </p:cNvPicPr>
          <p:nvPr/>
        </p:nvPicPr>
        <p:blipFill>
          <a:blip r:embed="rId4" cstate="print"/>
          <a:srcRect l="13953" r="30233"/>
          <a:stretch>
            <a:fillRect/>
          </a:stretch>
        </p:blipFill>
        <p:spPr bwMode="auto">
          <a:xfrm>
            <a:off x="0" y="4808783"/>
            <a:ext cx="1728192" cy="2049217"/>
          </a:xfrm>
          <a:prstGeom prst="rect">
            <a:avLst/>
          </a:prstGeom>
          <a:noFill/>
        </p:spPr>
      </p:pic>
      <p:pic>
        <p:nvPicPr>
          <p:cNvPr id="20492" name="Picture 12" descr="https://img.day.az/2016/10/05/dmitriy_sovelyev_01.jpg"/>
          <p:cNvPicPr>
            <a:picLocks noChangeAspect="1" noChangeArrowheads="1"/>
          </p:cNvPicPr>
          <p:nvPr/>
        </p:nvPicPr>
        <p:blipFill>
          <a:blip r:embed="rId5" cstate="print"/>
          <a:srcRect l="37728" r="18586"/>
          <a:stretch>
            <a:fillRect/>
          </a:stretch>
        </p:blipFill>
        <p:spPr bwMode="auto">
          <a:xfrm>
            <a:off x="7452870" y="3212976"/>
            <a:ext cx="1691130" cy="2016224"/>
          </a:xfrm>
          <a:prstGeom prst="rect">
            <a:avLst/>
          </a:prstGeom>
          <a:noFill/>
        </p:spPr>
      </p:pic>
      <p:pic>
        <p:nvPicPr>
          <p:cNvPr id="20490" name="Picture 10" descr="http://stnmedia.ru/_data/objects/0003/9347/icon.jpg?1488887043"/>
          <p:cNvPicPr>
            <a:picLocks noChangeAspect="1" noChangeArrowheads="1"/>
          </p:cNvPicPr>
          <p:nvPr/>
        </p:nvPicPr>
        <p:blipFill>
          <a:blip r:embed="rId6" cstate="print"/>
          <a:srcRect l="22684" r="34011"/>
          <a:stretch>
            <a:fillRect/>
          </a:stretch>
        </p:blipFill>
        <p:spPr bwMode="auto">
          <a:xfrm>
            <a:off x="6084168" y="5013176"/>
            <a:ext cx="1512168" cy="1964182"/>
          </a:xfrm>
          <a:prstGeom prst="rect">
            <a:avLst/>
          </a:prstGeom>
          <a:noFill/>
        </p:spPr>
      </p:pic>
      <p:pic>
        <p:nvPicPr>
          <p:cNvPr id="20488" name="Picture 8" descr="http://newsprom.ru/i/n/659/216659/tn_216659_1253cc1f12e5.jpg"/>
          <p:cNvPicPr>
            <a:picLocks noChangeAspect="1" noChangeArrowheads="1"/>
          </p:cNvPicPr>
          <p:nvPr/>
        </p:nvPicPr>
        <p:blipFill>
          <a:blip r:embed="rId7" cstate="print"/>
          <a:srcRect l="26667" r="20000"/>
          <a:stretch>
            <a:fillRect/>
          </a:stretch>
        </p:blipFill>
        <p:spPr bwMode="auto">
          <a:xfrm>
            <a:off x="3059832" y="4697760"/>
            <a:ext cx="1728192" cy="2160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123710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22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1026" name="Picture 2" descr="http://www.velikiynovgorod.ru/upload/iblock/e8e/e8e3e67b966261fcf9540a316af0374d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9" r="13377"/>
          <a:stretch/>
        </p:blipFill>
        <p:spPr bwMode="auto">
          <a:xfrm>
            <a:off x="2915816" y="2289071"/>
            <a:ext cx="3606230" cy="365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1208101" y="5980354"/>
            <a:ext cx="6727797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latin typeface="Arial Narrow" panose="020B0606020202030204" pitchFamily="34" charset="0"/>
                <a:ea typeface="Calibri" pitchFamily="34" charset="0"/>
                <a:cs typeface="Raavi" panose="020B0502040204020203" pitchFamily="34" charset="0"/>
              </a:rPr>
              <a:t>по переносу срока на 01.01.2019</a:t>
            </a:r>
            <a:endParaRPr lang="ru-RU" sz="3600" dirty="0">
              <a:latin typeface="Arial Narrow" panose="020B0606020202030204" pitchFamily="34" charset="0"/>
              <a:cs typeface="Raavi" panose="020B0502040204020203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3707" y="168468"/>
            <a:ext cx="860658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Законопроект №323212-7 от 24.11.17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по переносу срока сдачи экзамена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с 01.07.2017 и 01.04.2018 на 01.01.19.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203848" y="1553463"/>
            <a:ext cx="29523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u="sng" dirty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ВНЕСЕН, но</a:t>
            </a:r>
            <a:endParaRPr lang="ru-RU" sz="3200" u="sng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23710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23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267744" y="2404962"/>
            <a:ext cx="29523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u="sng" dirty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март 2018 г.</a:t>
            </a:r>
            <a:endParaRPr lang="ru-RU" sz="3200" u="sng" dirty="0">
              <a:solidFill>
                <a:srgbClr val="00B050"/>
              </a:solidFill>
            </a:endParaRPr>
          </a:p>
        </p:txBody>
      </p:sp>
      <p:pic>
        <p:nvPicPr>
          <p:cNvPr id="1028" name="Picture 4" descr="http://netgribkov.ru/wp-content/uploads/2016/12/preimushestv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76872"/>
            <a:ext cx="3519525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07504" y="372914"/>
            <a:ext cx="914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dirty="0">
                <a:solidFill>
                  <a:schemeClr val="tx2"/>
                </a:solidFill>
                <a:latin typeface="+mj-lt"/>
                <a:ea typeface="Calibri" pitchFamily="34" charset="0"/>
                <a:cs typeface="Raavi" panose="020B0502040204020203" pitchFamily="34" charset="0"/>
              </a:rPr>
              <a:t>Самый оптимистичный вариант по переносу срока на </a:t>
            </a:r>
            <a:r>
              <a:rPr lang="ru-RU" altLang="ru-RU" sz="3200" b="1" dirty="0">
                <a:solidFill>
                  <a:schemeClr val="tx2"/>
                </a:solidFill>
                <a:latin typeface="Arial Narrow" panose="020B0606020202030204" pitchFamily="34" charset="0"/>
                <a:ea typeface="Calibri" pitchFamily="34" charset="0"/>
                <a:cs typeface="Raavi" panose="020B0502040204020203" pitchFamily="34" charset="0"/>
              </a:rPr>
              <a:t>01.01.2019</a:t>
            </a:r>
            <a:endParaRPr lang="ru-RU" sz="3200" dirty="0">
              <a:solidFill>
                <a:schemeClr val="tx2"/>
              </a:solidFill>
              <a:latin typeface="Arial Narrow" panose="020B0606020202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02068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24</a:t>
            </a:fld>
            <a:endParaRPr lang="ru-RU" sz="1200" dirty="0">
              <a:latin typeface="Calibri" panose="020F0502020204030204" pitchFamily="34" charset="0"/>
            </a:endParaRPr>
          </a:p>
        </p:txBody>
      </p:sp>
      <p:pic>
        <p:nvPicPr>
          <p:cNvPr id="1028" name="Picture 4" descr="http://netgribkov.ru/wp-content/uploads/2016/12/preimushestv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083" y="333989"/>
            <a:ext cx="1682213" cy="1927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5"/>
          <p:cNvPicPr>
            <a:picLocks noChangeAspect="1"/>
          </p:cNvPicPr>
          <p:nvPr/>
        </p:nvPicPr>
        <p:blipFill rotWithShape="1">
          <a:blip r:embed="rId3" cstate="print"/>
          <a:srcRect r="6611"/>
          <a:stretch/>
        </p:blipFill>
        <p:spPr>
          <a:xfrm>
            <a:off x="107504" y="1297676"/>
            <a:ext cx="6823447" cy="6005562"/>
          </a:xfrm>
          <a:prstGeom prst="rect">
            <a:avLst/>
          </a:prstGeom>
        </p:spPr>
      </p:pic>
      <p:pic>
        <p:nvPicPr>
          <p:cNvPr id="11" name="Picture 2" descr="https://st.depositphotos.com/1654249/2526/i/950/depositphotos_25269371-stock-photo-3d-man-sitting-with-re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582518"/>
            <a:ext cx="4032448" cy="4032448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1835696" y="5417341"/>
            <a:ext cx="31318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u="sng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1 апреля 2018 г.</a:t>
            </a:r>
            <a:endParaRPr lang="ru-RU" sz="3200" u="sng" dirty="0">
              <a:solidFill>
                <a:srgbClr val="FF000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88024" y="266913"/>
            <a:ext cx="252028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200" b="1" u="sng" dirty="0">
                <a:solidFill>
                  <a:srgbClr val="00B050"/>
                </a:solidFill>
                <a:ea typeface="Calibri" pitchFamily="34" charset="0"/>
                <a:cs typeface="Times New Roman" pitchFamily="18" charset="0"/>
              </a:rPr>
              <a:t>март 2018 г.</a:t>
            </a:r>
            <a:endParaRPr lang="ru-RU" sz="3200" u="sng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0220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25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9417" y="514379"/>
            <a:ext cx="860658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rgbClr val="C00000"/>
                </a:solidFill>
                <a:latin typeface="Calibri" panose="020F0502020204030204" pitchFamily="34" charset="0"/>
              </a:rPr>
              <a:t>Статистика ЭС по </a:t>
            </a:r>
            <a:r>
              <a:rPr lang="ru-RU" sz="4800" b="1" dirty="0" err="1">
                <a:solidFill>
                  <a:srgbClr val="C00000"/>
                </a:solidFill>
                <a:latin typeface="Calibri" panose="020F0502020204030204" pitchFamily="34" charset="0"/>
              </a:rPr>
              <a:t>квалэкзамену</a:t>
            </a:r>
            <a:endParaRPr lang="ru-RU" sz="4800" b="1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4087" y="2358021"/>
            <a:ext cx="44644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400" b="1" dirty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159 членов ЭС -</a:t>
            </a:r>
            <a:endParaRPr lang="ru-RU" sz="4400" dirty="0">
              <a:solidFill>
                <a:schemeClr val="tx2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722559" y="2358021"/>
            <a:ext cx="1800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400" b="1" dirty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сдали</a:t>
            </a:r>
            <a:endParaRPr lang="ru-RU" sz="4400" dirty="0">
              <a:solidFill>
                <a:schemeClr val="tx2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18103" y="3510149"/>
            <a:ext cx="42484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400" b="1" dirty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266 членов ЭС - </a:t>
            </a:r>
            <a:endParaRPr lang="ru-RU" sz="4400" dirty="0">
              <a:solidFill>
                <a:schemeClr val="tx2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794567" y="3510149"/>
            <a:ext cx="38164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4400" b="1" dirty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подали анкету</a:t>
            </a:r>
            <a:endParaRPr lang="ru-RU" sz="4400" dirty="0">
              <a:solidFill>
                <a:schemeClr val="tx2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71600" y="4651243"/>
            <a:ext cx="30963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из них 71 чел -</a:t>
            </a:r>
            <a:endParaRPr lang="ru-RU" sz="3600" dirty="0">
              <a:solidFill>
                <a:schemeClr val="tx2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30471" y="4374245"/>
            <a:ext cx="44644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>
                <a:solidFill>
                  <a:schemeClr val="tx2"/>
                </a:solidFill>
                <a:ea typeface="Calibri" pitchFamily="34" charset="0"/>
                <a:cs typeface="Times New Roman" pitchFamily="18" charset="0"/>
              </a:rPr>
              <a:t>известна дата экзамена в 2017</a:t>
            </a:r>
            <a:endParaRPr lang="ru-RU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48622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26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031024" y="3645024"/>
            <a:ext cx="4464496" cy="206210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ru-RU" sz="48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&gt;</a:t>
            </a:r>
            <a:r>
              <a:rPr lang="en-US" altLang="ru-RU" sz="40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 300 </a:t>
            </a:r>
            <a:r>
              <a:rPr lang="ru-RU" altLang="ru-RU" sz="40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членов ЭС сдадут экзамен </a:t>
            </a:r>
          </a:p>
          <a:p>
            <a:pPr algn="ctr"/>
            <a:r>
              <a:rPr lang="ru-RU" altLang="ru-RU" sz="4000" b="1" dirty="0">
                <a:solidFill>
                  <a:srgbClr val="FF0000"/>
                </a:solidFill>
                <a:ea typeface="Calibri" pitchFamily="34" charset="0"/>
                <a:cs typeface="Times New Roman" pitchFamily="18" charset="0"/>
              </a:rPr>
              <a:t>к 01 апреля 2018</a:t>
            </a:r>
            <a:endParaRPr lang="ru-RU" sz="4000" dirty="0">
              <a:solidFill>
                <a:srgbClr val="FF0000"/>
              </a:solidFill>
            </a:endParaRPr>
          </a:p>
        </p:txBody>
      </p:sp>
      <p:pic>
        <p:nvPicPr>
          <p:cNvPr id="2050" name="Picture 2" descr="http://denta-azov.ru/assets/images/bezymyannyj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68960"/>
            <a:ext cx="2952328" cy="3679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www.velikiynovgorod.ru/upload/iblock/e8e/e8e3e67b966261fcf9540a316af0374d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9" r="13377"/>
          <a:stretch/>
        </p:blipFill>
        <p:spPr bwMode="auto">
          <a:xfrm>
            <a:off x="1979712" y="332656"/>
            <a:ext cx="2051312" cy="207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3491879" y="910171"/>
            <a:ext cx="4191633" cy="4616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altLang="ru-RU" sz="2400" b="1" dirty="0">
                <a:latin typeface="Arial Narrow" panose="020B0606020202030204" pitchFamily="34" charset="0"/>
                <a:ea typeface="Calibri" pitchFamily="34" charset="0"/>
                <a:cs typeface="Raavi" panose="020B0502040204020203" pitchFamily="34" charset="0"/>
              </a:rPr>
              <a:t>по переносу срока на 01.01.2019</a:t>
            </a:r>
            <a:endParaRPr lang="ru-RU" sz="2400" dirty="0">
              <a:latin typeface="Arial Narrow" panose="020B0606020202030204" pitchFamily="34" charset="0"/>
              <a:cs typeface="Raav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8028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http://xn-----glcebh5bjheaccklx2g.xn--p1ai/wp-content/uploads/2015/06/%D0%B3%D0%BE%D0%BB%D0%BE%D1%81%D0%BE%D0%B2%D0%B0%D0%BD%D0%B8%D0%B5-768x3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248" y="4230046"/>
            <a:ext cx="6307088" cy="262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0" y="332656"/>
            <a:ext cx="9144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0070C0"/>
                </a:solidFill>
              </a:rPr>
              <a:t> </a:t>
            </a:r>
            <a:r>
              <a:rPr lang="ru-RU" sz="4400" b="1" dirty="0">
                <a:solidFill>
                  <a:schemeClr val="tx2"/>
                </a:solidFill>
              </a:rPr>
              <a:t>Утвердить Отчет Президента</a:t>
            </a:r>
            <a:br>
              <a:rPr lang="ru-RU" sz="4400" b="1" dirty="0">
                <a:solidFill>
                  <a:schemeClr val="tx2"/>
                </a:solidFill>
              </a:rPr>
            </a:br>
            <a:r>
              <a:rPr lang="ru-RU" sz="4400" b="1" dirty="0">
                <a:solidFill>
                  <a:schemeClr val="tx2"/>
                </a:solidFill>
              </a:rPr>
              <a:t>о результатах финансово-хозяйственной</a:t>
            </a:r>
            <a:br>
              <a:rPr lang="ru-RU" sz="4400" b="1" dirty="0">
                <a:solidFill>
                  <a:schemeClr val="tx2"/>
                </a:solidFill>
              </a:rPr>
            </a:br>
            <a:r>
              <a:rPr lang="ru-RU" sz="4400" b="1" dirty="0">
                <a:solidFill>
                  <a:schemeClr val="tx2"/>
                </a:solidFill>
              </a:rPr>
              <a:t>и организационной деятельности Ассоциации в 201</a:t>
            </a:r>
            <a:r>
              <a:rPr lang="en-US" sz="4400" b="1" dirty="0">
                <a:solidFill>
                  <a:schemeClr val="tx2"/>
                </a:solidFill>
              </a:rPr>
              <a:t>7</a:t>
            </a:r>
            <a:r>
              <a:rPr lang="ru-RU" sz="4400" b="1" dirty="0">
                <a:solidFill>
                  <a:schemeClr val="tx2"/>
                </a:solidFill>
              </a:rPr>
              <a:t> году</a:t>
            </a:r>
          </a:p>
          <a:p>
            <a:pPr algn="ctr"/>
            <a:r>
              <a:rPr lang="ru-RU" sz="2000" b="1" dirty="0">
                <a:solidFill>
                  <a:schemeClr val="tx2"/>
                </a:solidFill>
              </a:rPr>
              <a:t>(формулировка решения, выносимого на голосование)</a:t>
            </a:r>
          </a:p>
        </p:txBody>
      </p:sp>
    </p:spTree>
    <p:extLst>
      <p:ext uri="{BB962C8B-B14F-4D97-AF65-F5344CB8AC3E}">
        <p14:creationId xmlns:p14="http://schemas.microsoft.com/office/powerpoint/2010/main" val="37414757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89992" y="980728"/>
            <a:ext cx="874900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ru-RU" sz="2400" b="1" dirty="0">
                <a:solidFill>
                  <a:srgbClr val="0070C0"/>
                </a:solidFill>
              </a:rPr>
              <a:t>Функции Совета – </a:t>
            </a:r>
            <a:r>
              <a:rPr lang="ru-RU" sz="2400" dirty="0">
                <a:solidFill>
                  <a:srgbClr val="0070C0"/>
                </a:solidFill>
              </a:rPr>
              <a:t>управление Партнерством в период между общими собраниями членов.</a:t>
            </a:r>
          </a:p>
          <a:p>
            <a:pPr algn="ctr">
              <a:spcBef>
                <a:spcPts val="600"/>
              </a:spcBef>
            </a:pPr>
            <a:endParaRPr lang="ru-RU" sz="2400" b="1" dirty="0">
              <a:solidFill>
                <a:srgbClr val="0070C0"/>
              </a:solidFill>
            </a:endParaRPr>
          </a:p>
          <a:p>
            <a:pPr algn="ctr">
              <a:spcBef>
                <a:spcPts val="600"/>
              </a:spcBef>
            </a:pPr>
            <a:r>
              <a:rPr lang="ru-RU" sz="2400" b="1" dirty="0">
                <a:solidFill>
                  <a:srgbClr val="0070C0"/>
                </a:solidFill>
              </a:rPr>
              <a:t>Состав Совета по состоянию на 07.12.2017 г.* :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93431" y="2852936"/>
            <a:ext cx="4522585" cy="3516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000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Tahoma" pitchFamily="34" charset="0"/>
              </a:rPr>
              <a:t>1.</a:t>
            </a:r>
            <a:r>
              <a:rPr kumimoji="0" lang="ru-RU" sz="20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Tahoma" pitchFamily="34" charset="0"/>
              </a:rPr>
              <a:t> </a:t>
            </a:r>
            <a:r>
              <a:rPr lang="ru-RU" sz="2000" dirty="0" err="1">
                <a:cs typeface="Tahoma" pitchFamily="34" charset="0"/>
              </a:rPr>
              <a:t>Бобунов</a:t>
            </a:r>
            <a:r>
              <a:rPr lang="ru-RU" sz="2000" dirty="0">
                <a:cs typeface="Tahoma" pitchFamily="34" charset="0"/>
              </a:rPr>
              <a:t> Эдуард Анатольевич</a:t>
            </a:r>
          </a:p>
          <a:p>
            <a:pPr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000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Tahoma" pitchFamily="34" charset="0"/>
              </a:rPr>
              <a:t>2. </a:t>
            </a:r>
            <a:r>
              <a:rPr lang="ru-RU" sz="2000" dirty="0">
                <a:cs typeface="Tahoma" pitchFamily="34" charset="0"/>
              </a:rPr>
              <a:t>Бондарева Любовь Николаевна</a:t>
            </a:r>
            <a:endParaRPr lang="ru-RU" sz="2000" dirty="0"/>
          </a:p>
          <a:p>
            <a:pPr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000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Tahoma" pitchFamily="34" charset="0"/>
              </a:rPr>
              <a:t>3. </a:t>
            </a:r>
            <a:r>
              <a:rPr lang="ru-RU" sz="2000" dirty="0">
                <a:cs typeface="Tahoma" pitchFamily="34" charset="0"/>
              </a:rPr>
              <a:t>Бурмакина Надежда Петровна</a:t>
            </a:r>
            <a:endParaRPr lang="ru-RU" sz="2000" dirty="0"/>
          </a:p>
          <a:p>
            <a:pPr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000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Tahoma" pitchFamily="34" charset="0"/>
              </a:rPr>
              <a:t>4. </a:t>
            </a:r>
            <a:r>
              <a:rPr lang="ru-RU" sz="2000" dirty="0" err="1">
                <a:cs typeface="Tahoma" pitchFamily="34" charset="0"/>
              </a:rPr>
              <a:t>Голощапова</a:t>
            </a:r>
            <a:r>
              <a:rPr lang="ru-RU" sz="2000" dirty="0">
                <a:cs typeface="Tahoma" pitchFamily="34" charset="0"/>
              </a:rPr>
              <a:t> Татьяна Васильевна</a:t>
            </a:r>
            <a:endParaRPr lang="ru-RU" sz="2000" dirty="0"/>
          </a:p>
          <a:p>
            <a:pPr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000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Tahoma" pitchFamily="34" charset="0"/>
              </a:rPr>
              <a:t>5.</a:t>
            </a:r>
            <a:r>
              <a:rPr kumimoji="0" lang="ru-RU" sz="2000" b="1" i="0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cs typeface="Tahoma" pitchFamily="34" charset="0"/>
              </a:rPr>
              <a:t> </a:t>
            </a:r>
            <a:r>
              <a:rPr lang="ru-RU" sz="2000" dirty="0">
                <a:cs typeface="Tahoma" pitchFamily="34" charset="0"/>
              </a:rPr>
              <a:t>Дудко Владимир Григорьевич</a:t>
            </a:r>
            <a:endParaRPr lang="ru-RU" sz="2000" dirty="0"/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000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Tahoma" pitchFamily="34" charset="0"/>
              </a:rPr>
              <a:t>6. </a:t>
            </a:r>
            <a:r>
              <a:rPr lang="ru-RU" sz="2000" dirty="0">
                <a:cs typeface="Tahoma" pitchFamily="34" charset="0"/>
              </a:rPr>
              <a:t>Иванова Ирина Владимировна </a:t>
            </a:r>
            <a:endParaRPr kumimoji="0" lang="ru-RU" sz="20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ahoma" pitchFamily="34" charset="0"/>
            </a:endParaRP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000" i="0" strike="noStrike" cap="none" normalizeH="0" baseline="0" dirty="0">
                <a:ln>
                  <a:noFill/>
                </a:ln>
                <a:effectLst/>
                <a:cs typeface="Tahoma" pitchFamily="34" charset="0"/>
              </a:rPr>
              <a:t>7. </a:t>
            </a:r>
            <a:r>
              <a:rPr lang="ru-RU" sz="2000" dirty="0">
                <a:cs typeface="Tahoma" pitchFamily="34" charset="0"/>
              </a:rPr>
              <a:t>Иллювиев Василий Романович</a:t>
            </a:r>
            <a:endParaRPr kumimoji="0" lang="ru-RU" sz="20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ahoma" pitchFamily="34" charset="0"/>
            </a:endParaRPr>
          </a:p>
          <a:p>
            <a:pPr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000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Tahoma" pitchFamily="34" charset="0"/>
              </a:rPr>
              <a:t>8. </a:t>
            </a:r>
            <a:r>
              <a:rPr lang="ru-RU" sz="2000" dirty="0">
                <a:cs typeface="Tahoma" pitchFamily="34" charset="0"/>
              </a:rPr>
              <a:t>Ильин Максим Олегович</a:t>
            </a: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kumimoji="0" lang="ru-RU" sz="2000" b="1" i="0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Tahoma" pitchFamily="34" charset="0"/>
              </a:rPr>
              <a:t>9. </a:t>
            </a:r>
            <a:r>
              <a:rPr lang="ru-RU" sz="2000" dirty="0">
                <a:cs typeface="Tahoma" pitchFamily="34" charset="0"/>
              </a:rPr>
              <a:t>Калинкина Кира Евгеньевна</a:t>
            </a: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FF0000"/>
                </a:solidFill>
                <a:cs typeface="Tahoma" pitchFamily="34" charset="0"/>
              </a:rPr>
              <a:t>10. </a:t>
            </a:r>
            <a:r>
              <a:rPr lang="ru-RU" sz="2000" dirty="0">
                <a:cs typeface="Tahoma" pitchFamily="34" charset="0"/>
              </a:rPr>
              <a:t>Каминский Алексей Владимирович</a:t>
            </a:r>
            <a:endParaRPr kumimoji="0" lang="ru-RU" sz="200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Tahoma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64496" y="2864981"/>
            <a:ext cx="4572000" cy="351634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>
                <a:cs typeface="Tahoma" pitchFamily="34" charset="0"/>
              </a:rPr>
              <a:t>11. Колганов Алексей Евгеньевич</a:t>
            </a:r>
            <a:endParaRPr lang="ru-RU" sz="2000" dirty="0"/>
          </a:p>
          <a:p>
            <a:pPr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>
                <a:cs typeface="Tahoma" pitchFamily="34" charset="0"/>
              </a:rPr>
              <a:t>12. Кулаков Кирилл Юрьевич</a:t>
            </a:r>
            <a:endParaRPr lang="ru-RU" sz="2000" dirty="0"/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>
                <a:cs typeface="Tahoma" pitchFamily="34" charset="0"/>
              </a:rPr>
              <a:t>13. Лебединский Владимир Игоревич</a:t>
            </a:r>
            <a:endParaRPr lang="ru-RU" sz="2000" dirty="0"/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FF0000"/>
                </a:solidFill>
                <a:cs typeface="Tahoma" pitchFamily="34" charset="0"/>
              </a:rPr>
              <a:t>14</a:t>
            </a:r>
            <a:r>
              <a:rPr lang="ru-RU" sz="2000" dirty="0">
                <a:cs typeface="Tahoma" pitchFamily="34" charset="0"/>
              </a:rPr>
              <a:t>. Летунов Сергей Анатольевич</a:t>
            </a:r>
            <a:endParaRPr lang="ru-RU" sz="2000" dirty="0"/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FF0000"/>
                </a:solidFill>
                <a:cs typeface="Tahoma" pitchFamily="34" charset="0"/>
              </a:rPr>
              <a:t>15. </a:t>
            </a:r>
            <a:r>
              <a:rPr lang="ru-RU" sz="2000" dirty="0" err="1">
                <a:cs typeface="Tahoma" pitchFamily="34" charset="0"/>
              </a:rPr>
              <a:t>Петруня</a:t>
            </a:r>
            <a:r>
              <a:rPr lang="ru-RU" sz="2000" dirty="0">
                <a:cs typeface="Tahoma" pitchFamily="34" charset="0"/>
              </a:rPr>
              <a:t> Людмила Николаевна</a:t>
            </a: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dirty="0">
                <a:cs typeface="Tahoma" pitchFamily="34" charset="0"/>
              </a:rPr>
              <a:t>16. Путятин Александр Юрьевич</a:t>
            </a: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FF0000"/>
                </a:solidFill>
                <a:cs typeface="Tahoma" pitchFamily="34" charset="0"/>
              </a:rPr>
              <a:t>17. </a:t>
            </a:r>
            <a:r>
              <a:rPr lang="ru-RU" sz="2000" dirty="0" err="1">
                <a:cs typeface="Tahoma" pitchFamily="34" charset="0"/>
              </a:rPr>
              <a:t>Свиркова</a:t>
            </a:r>
            <a:r>
              <a:rPr lang="ru-RU" sz="2000" dirty="0">
                <a:cs typeface="Tahoma" pitchFamily="34" charset="0"/>
              </a:rPr>
              <a:t> Ирина Петровна</a:t>
            </a: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FF0000"/>
                </a:solidFill>
                <a:cs typeface="Tahoma" pitchFamily="34" charset="0"/>
              </a:rPr>
              <a:t>18. </a:t>
            </a:r>
            <a:r>
              <a:rPr lang="ru-RU" sz="2000" dirty="0"/>
              <a:t>Смолин Павел Александрович </a:t>
            </a:r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FF0000"/>
                </a:solidFill>
                <a:cs typeface="Tahoma" pitchFamily="34" charset="0"/>
              </a:rPr>
              <a:t>19. </a:t>
            </a:r>
            <a:r>
              <a:rPr lang="ru-RU" sz="2000" dirty="0">
                <a:cs typeface="Tahoma" pitchFamily="34" charset="0"/>
              </a:rPr>
              <a:t>Терещенко Рафаэль Николаевич</a:t>
            </a:r>
            <a:endParaRPr lang="ru-RU" sz="2000" dirty="0"/>
          </a:p>
          <a:p>
            <a:pPr lvl="0" algn="just" eaLnBrk="0" fontAlgn="base" hangingPunct="0">
              <a:spcBef>
                <a:spcPts val="300"/>
              </a:spcBef>
              <a:spcAft>
                <a:spcPct val="0"/>
              </a:spcAft>
              <a:tabLst>
                <a:tab pos="457200" algn="l"/>
              </a:tabLst>
            </a:pPr>
            <a:r>
              <a:rPr lang="ru-RU" sz="2000" b="1" dirty="0">
                <a:solidFill>
                  <a:srgbClr val="FF0000"/>
                </a:solidFill>
                <a:cs typeface="Tahoma" pitchFamily="34" charset="0"/>
              </a:rPr>
              <a:t>20. </a:t>
            </a:r>
            <a:r>
              <a:rPr lang="ru-RU" sz="2000" dirty="0" err="1">
                <a:cs typeface="Tahoma" pitchFamily="34" charset="0"/>
              </a:rPr>
              <a:t>Шабля</a:t>
            </a:r>
            <a:r>
              <a:rPr lang="ru-RU" sz="2000" dirty="0">
                <a:cs typeface="Tahoma" pitchFamily="34" charset="0"/>
              </a:rPr>
              <a:t> Егор Ярославович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1709972" y="6519446"/>
            <a:ext cx="54543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i="1" dirty="0"/>
              <a:t>*</a:t>
            </a:r>
            <a:r>
              <a:rPr lang="en-US" sz="1600" i="1" dirty="0"/>
              <a:t> – </a:t>
            </a:r>
            <a:r>
              <a:rPr lang="ru-RU" sz="1600" i="1" dirty="0"/>
              <a:t>выделены члены Совета из регионов (15 человек </a:t>
            </a:r>
            <a:r>
              <a:rPr lang="en-US" sz="1600" i="1" dirty="0"/>
              <a:t>=</a:t>
            </a:r>
            <a:r>
              <a:rPr lang="ru-RU" sz="1600" i="1" dirty="0"/>
              <a:t> 75%)</a:t>
            </a: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0" y="1"/>
            <a:ext cx="9144000" cy="7417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rgbClr val="0070C0"/>
                </a:solidFill>
              </a:rPr>
              <a:t>Общая информация</a:t>
            </a:r>
            <a:r>
              <a:rPr lang="en-US" sz="4000" b="1" dirty="0">
                <a:solidFill>
                  <a:srgbClr val="0070C0"/>
                </a:solidFill>
              </a:rPr>
              <a:t> </a:t>
            </a:r>
            <a:r>
              <a:rPr lang="ru-RU" sz="4000" b="1" dirty="0">
                <a:solidFill>
                  <a:srgbClr val="0070C0"/>
                </a:solidFill>
              </a:rPr>
              <a:t>о Совете</a:t>
            </a: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28</a:t>
            </a:fld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521" y="4611109"/>
            <a:ext cx="3384376" cy="36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91626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432589776"/>
              </p:ext>
            </p:extLst>
          </p:nvPr>
        </p:nvGraphicFramePr>
        <p:xfrm>
          <a:off x="395536" y="1556792"/>
          <a:ext cx="8398186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0" y="1"/>
            <a:ext cx="9144000" cy="11247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chemeClr val="tx2"/>
                </a:solidFill>
              </a:rPr>
              <a:t>Основные направления деятельности Совета в 201</a:t>
            </a:r>
            <a:r>
              <a:rPr lang="en-US" sz="4000" b="1" dirty="0">
                <a:solidFill>
                  <a:schemeClr val="tx2"/>
                </a:solidFill>
              </a:rPr>
              <a:t>7</a:t>
            </a:r>
            <a:r>
              <a:rPr lang="ru-RU" sz="4000" b="1" dirty="0">
                <a:solidFill>
                  <a:schemeClr val="tx2"/>
                </a:solidFill>
              </a:rPr>
              <a:t> году</a:t>
            </a:r>
          </a:p>
        </p:txBody>
      </p:sp>
      <p:sp>
        <p:nvSpPr>
          <p:cNvPr id="12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29</a:t>
            </a:fld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3239239" y="3068960"/>
            <a:ext cx="27107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8 очных</a:t>
            </a:r>
          </a:p>
          <a:p>
            <a:pPr algn="ctr"/>
            <a:r>
              <a:rPr lang="ru-RU" sz="3600" b="1" dirty="0">
                <a:solidFill>
                  <a:srgbClr val="FF0000"/>
                </a:solidFill>
              </a:rPr>
              <a:t>64 заочных</a:t>
            </a:r>
          </a:p>
          <a:p>
            <a:pPr algn="ctr"/>
            <a:r>
              <a:rPr lang="ru-RU" sz="3600" b="1" dirty="0">
                <a:solidFill>
                  <a:srgbClr val="FF0000"/>
                </a:solidFill>
              </a:rPr>
              <a:t>заседания</a:t>
            </a:r>
          </a:p>
        </p:txBody>
      </p:sp>
    </p:spTree>
    <p:extLst>
      <p:ext uri="{BB962C8B-B14F-4D97-AF65-F5344CB8AC3E}">
        <p14:creationId xmlns:p14="http://schemas.microsoft.com/office/powerpoint/2010/main" val="27418546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520259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323528" y="3540503"/>
            <a:ext cx="5760000" cy="1200329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</a:rPr>
              <a:t>2</a:t>
            </a:r>
            <a:r>
              <a:rPr lang="en-US" sz="3600" b="1" dirty="0">
                <a:solidFill>
                  <a:srgbClr val="0070C0"/>
                </a:solidFill>
              </a:rPr>
              <a:t>. </a:t>
            </a:r>
            <a:r>
              <a:rPr lang="ru-RU" sz="3600" b="1" dirty="0">
                <a:solidFill>
                  <a:srgbClr val="0070C0"/>
                </a:solidFill>
              </a:rPr>
              <a:t>Саморегулирование в оценочной деятельности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3528" y="1598144"/>
            <a:ext cx="5760000" cy="1200329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</a:rPr>
              <a:t>1</a:t>
            </a:r>
            <a:r>
              <a:rPr lang="en-US" sz="3600" b="1" dirty="0">
                <a:solidFill>
                  <a:srgbClr val="0070C0"/>
                </a:solidFill>
              </a:rPr>
              <a:t>. </a:t>
            </a:r>
            <a:r>
              <a:rPr lang="ru-RU" sz="3600" b="1" dirty="0">
                <a:solidFill>
                  <a:srgbClr val="0070C0"/>
                </a:solidFill>
              </a:rPr>
              <a:t>Система саморегулирования</a:t>
            </a:r>
          </a:p>
        </p:txBody>
      </p:sp>
      <p:pic>
        <p:nvPicPr>
          <p:cNvPr id="3078" name="Picture 6" descr="http://gkhkontrol.ru/wp-content/uploads/2014/02/sto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3261976"/>
            <a:ext cx="2073077" cy="167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36512" y="19099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tx2"/>
                </a:solidFill>
              </a:rPr>
              <a:t>Внешняя деятельность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5589240"/>
            <a:ext cx="5760000" cy="646331"/>
          </a:xfrm>
          <a:prstGeom prst="rect">
            <a:avLst/>
          </a:prstGeom>
          <a:noFill/>
          <a:ln w="31750"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</a:rPr>
              <a:t>3</a:t>
            </a:r>
            <a:r>
              <a:rPr lang="en-US" sz="3600" b="1" dirty="0">
                <a:solidFill>
                  <a:srgbClr val="0070C0"/>
                </a:solidFill>
              </a:rPr>
              <a:t>. </a:t>
            </a:r>
            <a:r>
              <a:rPr lang="ru-RU" sz="3600" b="1" dirty="0">
                <a:solidFill>
                  <a:srgbClr val="0070C0"/>
                </a:solidFill>
              </a:rPr>
              <a:t>Оценочная деятельность</a:t>
            </a:r>
          </a:p>
        </p:txBody>
      </p:sp>
      <p:pic>
        <p:nvPicPr>
          <p:cNvPr id="9" name="Picture 2" descr="http://www.positiv.ru/images/content/consolidation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429743"/>
            <a:ext cx="2134296" cy="1424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Картинки по запросу hfpdbnb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4941168"/>
            <a:ext cx="194025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819586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 txBox="1">
            <a:spLocks/>
          </p:cNvSpPr>
          <p:nvPr/>
        </p:nvSpPr>
        <p:spPr>
          <a:xfrm>
            <a:off x="0" y="14759"/>
            <a:ext cx="9144000" cy="62973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>
                <a:solidFill>
                  <a:schemeClr val="tx2"/>
                </a:solidFill>
              </a:rPr>
              <a:t>Планы Совета на 2018 год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179512" y="5229200"/>
            <a:ext cx="8820000" cy="461665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Повышение активности членов ЭС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836712"/>
            <a:ext cx="8820000" cy="1200329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</a:rPr>
              <a:t>Подготовка к сдаче квалификационного экзамена оценщиков. </a:t>
            </a:r>
            <a:r>
              <a:rPr lang="ru-RU" sz="2400" b="1" dirty="0">
                <a:solidFill>
                  <a:srgbClr val="FF0000"/>
                </a:solidFill>
              </a:rPr>
              <a:t>Задача: все оценщики – члены ЭС, желающие сдать </a:t>
            </a:r>
            <a:r>
              <a:rPr lang="ru-RU" sz="2400" b="1" dirty="0" err="1">
                <a:solidFill>
                  <a:srgbClr val="FF0000"/>
                </a:solidFill>
              </a:rPr>
              <a:t>квалэкзамен</a:t>
            </a:r>
            <a:r>
              <a:rPr lang="ru-RU" sz="2400" b="1" dirty="0">
                <a:solidFill>
                  <a:srgbClr val="FF0000"/>
                </a:solidFill>
              </a:rPr>
              <a:t>, его успешно сдали до конца 2018 г.</a:t>
            </a:r>
          </a:p>
        </p:txBody>
      </p:sp>
      <p:sp>
        <p:nvSpPr>
          <p:cNvPr id="16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/>
              <a:pPr/>
              <a:t>30</a:t>
            </a:fld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5949280"/>
            <a:ext cx="8820000" cy="461665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Развитие региональных Советов по оценочной деятельности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79512" y="2276872"/>
            <a:ext cx="8820000" cy="2677656"/>
          </a:xfrm>
          <a:prstGeom prst="rect">
            <a:avLst/>
          </a:prstGeom>
          <a:ln w="25400">
            <a:solidFill>
              <a:srgbClr val="0070C0"/>
            </a:solidFill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2400" b="1" u="sng" dirty="0">
                <a:solidFill>
                  <a:srgbClr val="FF0000"/>
                </a:solidFill>
              </a:rPr>
              <a:t>Законотворческая работа.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Внесение изменений в 172-ФЗ, Приказ №257:</a:t>
            </a:r>
          </a:p>
          <a:p>
            <a:pPr>
              <a:buFontTx/>
              <a:buChar char="-"/>
            </a:pPr>
            <a:r>
              <a:rPr lang="ru-RU" sz="2400" b="1" dirty="0">
                <a:solidFill>
                  <a:srgbClr val="FF0000"/>
                </a:solidFill>
              </a:rPr>
              <a:t> создание равных условий для всех оценщиков независимо от       их местонахождения;</a:t>
            </a:r>
          </a:p>
          <a:p>
            <a:pPr>
              <a:buFontTx/>
              <a:buChar char="-"/>
            </a:pPr>
            <a:r>
              <a:rPr lang="ru-RU" sz="2400" b="1" dirty="0">
                <a:solidFill>
                  <a:srgbClr val="FF0000"/>
                </a:solidFill>
              </a:rPr>
              <a:t> исключение необходимости раз в три года «входа в профессию» для практикующих оценщиков</a:t>
            </a:r>
          </a:p>
          <a:p>
            <a:pPr algn="ctr"/>
            <a:r>
              <a:rPr lang="ru-RU" sz="2400" b="1" dirty="0">
                <a:solidFill>
                  <a:srgbClr val="FF0000"/>
                </a:solidFill>
              </a:rPr>
              <a:t>Внесение изменений в 315-ФЗ, 135-ФЗ, 237-ФЗ</a:t>
            </a:r>
          </a:p>
        </p:txBody>
      </p:sp>
    </p:spTree>
    <p:extLst>
      <p:ext uri="{BB962C8B-B14F-4D97-AF65-F5344CB8AC3E}">
        <p14:creationId xmlns:p14="http://schemas.microsoft.com/office/powerpoint/2010/main" val="5886877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491517"/>
            <a:ext cx="2133600" cy="365125"/>
          </a:xfrm>
        </p:spPr>
        <p:txBody>
          <a:bodyPr/>
          <a:lstStyle/>
          <a:p>
            <a:pPr>
              <a:defRPr/>
            </a:pPr>
            <a:fld id="{59D71EB1-686F-44BE-A0A1-7072251C6AA2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293425" y="-80147"/>
            <a:ext cx="744183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4800" b="1" dirty="0">
                <a:solidFill>
                  <a:schemeClr val="tx2"/>
                </a:solidFill>
              </a:rPr>
              <a:t>Наши ресурсы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2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88" y="280216"/>
            <a:ext cx="1312862" cy="422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 descr="https://pbs.twimg.com/profile_images/1837603825/Blue_wan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933056"/>
            <a:ext cx="1482089" cy="1667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://www.pubzi.com/f/lg-Green-tick-simpl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58152"/>
            <a:ext cx="1285388" cy="1472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://to02.rosreestr.ru/upload/to02/files/img/Gerb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046" y="1119171"/>
            <a:ext cx="1344126" cy="1493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s://www.oprf.ru/files/logo_minin_pozhar1702201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4083" y="3573016"/>
            <a:ext cx="2289917" cy="1639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http://ic.pics.livejournal.com/davydov_index/60378694/632753/632753_90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880" y="1343068"/>
            <a:ext cx="2089437" cy="1440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://mywishlist.ru/pic/i/wish/orig/007/156/820.jpe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996952"/>
            <a:ext cx="1221475" cy="122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http://st.depositphotos.com/1062085/2419/i/950/depositphotos_24194407-stock-photo-business-network-connections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779912" y="3573016"/>
            <a:ext cx="3312368" cy="3284984"/>
          </a:xfrm>
          <a:prstGeom prst="rect">
            <a:avLst/>
          </a:prstGeom>
          <a:noFill/>
        </p:spPr>
      </p:pic>
      <p:pic>
        <p:nvPicPr>
          <p:cNvPr id="1028" name="Picture 4" descr="http://logomogo.ru/uploads/logo-kommersant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3573016"/>
            <a:ext cx="2233398" cy="41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7373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46912" y="6525344"/>
            <a:ext cx="2133600" cy="365125"/>
          </a:xfrm>
        </p:spPr>
        <p:txBody>
          <a:bodyPr/>
          <a:lstStyle/>
          <a:p>
            <a:fld id="{C61F9E7C-A18F-43DD-9BA5-13E1C2F5D5C7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http://xn-----glcebh5bjheaccklx2g.xn--p1ai/wp-content/uploads/2015/06/%D0%B3%D0%BE%D0%BB%D0%BE%D1%81%D0%BE%D0%B2%D0%B0%D0%BD%D0%B8%D0%B5-768x32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248" y="4437112"/>
            <a:ext cx="6307088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79512" y="-99392"/>
            <a:ext cx="91440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>
                <a:solidFill>
                  <a:srgbClr val="0070C0"/>
                </a:solidFill>
              </a:rPr>
              <a:t> </a:t>
            </a:r>
            <a:r>
              <a:rPr lang="ru-RU" sz="4400" b="1" dirty="0">
                <a:solidFill>
                  <a:schemeClr val="tx2"/>
                </a:solidFill>
              </a:rPr>
              <a:t>Утвердить </a:t>
            </a:r>
          </a:p>
          <a:p>
            <a:pPr algn="ctr"/>
            <a:r>
              <a:rPr lang="ru-RU" sz="4400" b="1" dirty="0">
                <a:solidFill>
                  <a:schemeClr val="tx2"/>
                </a:solidFill>
              </a:rPr>
              <a:t>Отчет Совета </a:t>
            </a:r>
            <a:endParaRPr lang="en-US" sz="4400" b="1" dirty="0">
              <a:solidFill>
                <a:schemeClr val="tx2"/>
              </a:solidFill>
            </a:endParaRPr>
          </a:p>
          <a:p>
            <a:pPr algn="ctr"/>
            <a:r>
              <a:rPr lang="ru-RU" sz="4400" b="1" dirty="0">
                <a:solidFill>
                  <a:schemeClr val="tx2"/>
                </a:solidFill>
              </a:rPr>
              <a:t>о результатах финансово-хозяйственной и организационной деятельности Ассоциации</a:t>
            </a:r>
          </a:p>
          <a:p>
            <a:pPr algn="ctr"/>
            <a:r>
              <a:rPr lang="ru-RU" sz="4400" b="1" dirty="0">
                <a:solidFill>
                  <a:schemeClr val="tx2"/>
                </a:solidFill>
              </a:rPr>
              <a:t>в 201</a:t>
            </a:r>
            <a:r>
              <a:rPr lang="en-US" sz="4400" b="1" dirty="0">
                <a:solidFill>
                  <a:schemeClr val="tx2"/>
                </a:solidFill>
              </a:rPr>
              <a:t>7</a:t>
            </a:r>
            <a:r>
              <a:rPr lang="ru-RU" sz="4400" b="1" dirty="0">
                <a:solidFill>
                  <a:schemeClr val="tx2"/>
                </a:solidFill>
              </a:rPr>
              <a:t> году</a:t>
            </a:r>
          </a:p>
          <a:p>
            <a:pPr algn="ctr"/>
            <a:r>
              <a:rPr lang="ru-RU" sz="2000" b="1" dirty="0">
                <a:solidFill>
                  <a:schemeClr val="tx2"/>
                </a:solidFill>
              </a:rPr>
              <a:t>(формулировка решения, выносимого на голосование)</a:t>
            </a:r>
          </a:p>
        </p:txBody>
      </p:sp>
    </p:spTree>
    <p:extLst>
      <p:ext uri="{BB962C8B-B14F-4D97-AF65-F5344CB8AC3E}">
        <p14:creationId xmlns:p14="http://schemas.microsoft.com/office/powerpoint/2010/main" val="2633772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8748464" y="6597352"/>
            <a:ext cx="395536" cy="288032"/>
          </a:xfrm>
        </p:spPr>
        <p:txBody>
          <a:bodyPr/>
          <a:lstStyle/>
          <a:p>
            <a:pPr>
              <a:defRPr/>
            </a:pPr>
            <a:fld id="{DF9C18E8-D67C-493D-97D2-B4CA21C16307}" type="slidenum">
              <a:rPr lang="ru-RU" sz="1200" smtClean="0">
                <a:latin typeface="Calibri" panose="020F0502020204030204" pitchFamily="34" charset="0"/>
              </a:rPr>
              <a:pPr>
                <a:defRPr/>
              </a:pPr>
              <a:t>4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5" name="AutoShape 6" descr="Картинки по запросу белые человечки для презентации деньги"/>
          <p:cNvSpPr>
            <a:spLocks noChangeAspect="1" noChangeArrowheads="1"/>
          </p:cNvSpPr>
          <p:nvPr/>
        </p:nvSpPr>
        <p:spPr bwMode="auto">
          <a:xfrm>
            <a:off x="4419600" y="3276600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 descr="Картинки по запросу принцип домин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95410"/>
            <a:ext cx="9144000" cy="6283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13547" y="5782303"/>
            <a:ext cx="783304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Все сферы саморегулирования взаимосвязаны –</a:t>
            </a:r>
            <a:b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у нас общие проблемы! 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13107" y="3274437"/>
            <a:ext cx="12679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</a:rPr>
              <a:t>аудиторы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833320" y="4127390"/>
            <a:ext cx="13106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</a:rPr>
              <a:t>строители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112728" y="2653394"/>
            <a:ext cx="28970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</a:rPr>
              <a:t>кадастровые инженеры</a:t>
            </a:r>
            <a:endParaRPr lang="ru-RU" sz="20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635896" y="1149214"/>
            <a:ext cx="22775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C00000"/>
                </a:solidFill>
                <a:latin typeface="Calibri" panose="020F0502020204030204" pitchFamily="34" charset="0"/>
              </a:rPr>
              <a:t>оценщики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61261" y="1990625"/>
            <a:ext cx="339618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atin typeface="Calibri" panose="020F0502020204030204" pitchFamily="34" charset="0"/>
              </a:rPr>
              <a:t>арбитражные управляющие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66595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491517"/>
            <a:ext cx="2133600" cy="3651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79512" y="902869"/>
            <a:ext cx="9166715" cy="775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4000" b="1" dirty="0">
                <a:solidFill>
                  <a:srgbClr val="0070C0"/>
                </a:solidFill>
              </a:rPr>
              <a:t>403-ФЗ от 01.12.2014 г.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67544" y="3356992"/>
            <a:ext cx="842493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в 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  <a:t>пункте 1 части 3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 </a:t>
            </a:r>
          </a:p>
          <a:p>
            <a:pPr marL="0" marR="0" lvl="0" indent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цифры "700" заменить цифрами "</a:t>
            </a:r>
            <a:r>
              <a:rPr kumimoji="0" lang="ru-RU" altLang="ru-RU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10 000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", </a:t>
            </a:r>
          </a:p>
          <a:p>
            <a:pPr marL="0" marR="0" lvl="0" indent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цифры "500" заменить цифрами "</a:t>
            </a:r>
            <a:r>
              <a:rPr kumimoji="0" lang="ru-RU" altLang="ru-RU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2 000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"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  <a:t> </a:t>
            </a: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2699792" y="2581364"/>
            <a:ext cx="9166715" cy="775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4800" b="1" dirty="0">
                <a:solidFill>
                  <a:srgbClr val="FF0000"/>
                </a:solidFill>
              </a:rPr>
              <a:t>О чем это</a:t>
            </a:r>
            <a:r>
              <a:rPr lang="en-US" sz="4800" b="1" dirty="0">
                <a:solidFill>
                  <a:srgbClr val="FF0000"/>
                </a:solidFill>
              </a:rPr>
              <a:t>?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30573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491517"/>
            <a:ext cx="2133600" cy="3651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251520" y="6805"/>
            <a:ext cx="9166715" cy="775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4000" b="1" dirty="0">
                <a:solidFill>
                  <a:srgbClr val="0070C0"/>
                </a:solidFill>
              </a:rPr>
              <a:t>403-ФЗ от 01.12.2014 г.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611560" y="1538859"/>
            <a:ext cx="842493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в 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  <a:t>пункте 1 части 3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 </a:t>
            </a:r>
          </a:p>
          <a:p>
            <a:pPr marL="0" marR="0" lvl="0" indent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цифры "700" заменить цифрами "</a:t>
            </a:r>
            <a:r>
              <a:rPr kumimoji="0" lang="ru-RU" altLang="ru-RU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10 000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", </a:t>
            </a:r>
          </a:p>
          <a:p>
            <a:pPr marL="0" marR="0" lvl="0" indent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цифры "500" заменить цифрами "</a:t>
            </a:r>
            <a:r>
              <a:rPr kumimoji="0" lang="ru-RU" altLang="ru-RU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2 000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"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  <a:t> </a:t>
            </a: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2843808" y="763231"/>
            <a:ext cx="9166715" cy="775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4800" b="1" dirty="0">
                <a:solidFill>
                  <a:srgbClr val="FF0000"/>
                </a:solidFill>
              </a:rPr>
              <a:t>О чем это</a:t>
            </a:r>
            <a:r>
              <a:rPr lang="en-US" sz="4800" b="1" dirty="0">
                <a:solidFill>
                  <a:srgbClr val="FF0000"/>
                </a:solidFill>
              </a:rPr>
              <a:t>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-32029" y="3548596"/>
            <a:ext cx="9166715" cy="775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4000" b="1" dirty="0">
                <a:solidFill>
                  <a:srgbClr val="FF0000"/>
                </a:solidFill>
              </a:rPr>
              <a:t>В 2016 году: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-125527" y="4146229"/>
            <a:ext cx="5489616" cy="775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4000" b="1" dirty="0">
                <a:solidFill>
                  <a:srgbClr val="FF0000"/>
                </a:solidFill>
              </a:rPr>
              <a:t>5 СРО аудиторов</a:t>
            </a: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-131234" y="4800018"/>
            <a:ext cx="5489616" cy="775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4000" b="1" dirty="0">
                <a:solidFill>
                  <a:srgbClr val="FF0000"/>
                </a:solidFill>
              </a:rPr>
              <a:t>20 800 аудиторов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 bwMode="auto">
          <a:xfrm>
            <a:off x="-131234" y="5453807"/>
            <a:ext cx="8735682" cy="775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4000" b="1" dirty="0">
                <a:solidFill>
                  <a:srgbClr val="FF0000"/>
                </a:solidFill>
              </a:rPr>
              <a:t>4 425 аудиторских организаций</a:t>
            </a:r>
          </a:p>
        </p:txBody>
      </p:sp>
    </p:spTree>
    <p:extLst>
      <p:ext uri="{BB962C8B-B14F-4D97-AF65-F5344CB8AC3E}">
        <p14:creationId xmlns:p14="http://schemas.microsoft.com/office/powerpoint/2010/main" val="38421897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46912" y="6491517"/>
            <a:ext cx="2133600" cy="365125"/>
          </a:xfrm>
        </p:spPr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179512" y="-67717"/>
            <a:ext cx="9166715" cy="775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4000" b="1" dirty="0">
                <a:solidFill>
                  <a:srgbClr val="0070C0"/>
                </a:solidFill>
              </a:rPr>
              <a:t>403-ФЗ от 01.12.2014 г.</a:t>
            </a: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23020" y="1107339"/>
            <a:ext cx="842493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в 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  <a:t>пункте 1 части 3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 </a:t>
            </a:r>
          </a:p>
          <a:p>
            <a:pPr marL="0" marR="0" lvl="0" indent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цифры "700" заменить цифрами "</a:t>
            </a:r>
            <a:r>
              <a:rPr kumimoji="0" lang="ru-RU" altLang="ru-RU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10 000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", </a:t>
            </a:r>
          </a:p>
          <a:p>
            <a:pPr marL="0" marR="0" lvl="0" indent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tabLst/>
            </a:pP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цифры "500" заменить цифрами "</a:t>
            </a:r>
            <a:r>
              <a:rPr kumimoji="0" lang="ru-RU" altLang="ru-RU" sz="3200" b="1" i="0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cs typeface="Arial" panose="020B0604020202020204" pitchFamily="34" charset="0"/>
              </a:rPr>
              <a:t>2 000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cs typeface="Arial" panose="020B0604020202020204" pitchFamily="34" charset="0"/>
              </a:rPr>
              <a:t>"</a:t>
            </a:r>
            <a:r>
              <a:rPr kumimoji="0" lang="ru-RU" altLang="ru-RU" sz="32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</a:rPr>
              <a:t> </a:t>
            </a: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 bwMode="auto">
          <a:xfrm>
            <a:off x="2627784" y="707911"/>
            <a:ext cx="9166715" cy="775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4800" b="1" dirty="0">
                <a:solidFill>
                  <a:srgbClr val="FF0000"/>
                </a:solidFill>
              </a:rPr>
              <a:t>О чем это</a:t>
            </a:r>
            <a:r>
              <a:rPr lang="en-US" sz="4800" b="1" dirty="0">
                <a:solidFill>
                  <a:srgbClr val="FF0000"/>
                </a:solidFill>
              </a:rPr>
              <a:t>?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http://g00gla.ru/qqipurep/634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660" y="2967359"/>
            <a:ext cx="6120680" cy="3524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2"/>
          <p:cNvSpPr txBox="1">
            <a:spLocks noChangeArrowheads="1"/>
          </p:cNvSpPr>
          <p:nvPr/>
        </p:nvSpPr>
        <p:spPr bwMode="auto">
          <a:xfrm>
            <a:off x="1662828" y="3844255"/>
            <a:ext cx="5818343" cy="775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>
              <a:defRPr/>
            </a:pPr>
            <a:r>
              <a:rPr lang="ru-RU" sz="4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Саморегулирование </a:t>
            </a:r>
          </a:p>
          <a:p>
            <a:pPr lvl="0" algn="ctr">
              <a:defRPr/>
            </a:pPr>
            <a:r>
              <a:rPr lang="ru-RU" sz="4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в аудите</a:t>
            </a:r>
          </a:p>
        </p:txBody>
      </p:sp>
    </p:spTree>
    <p:extLst>
      <p:ext uri="{BB962C8B-B14F-4D97-AF65-F5344CB8AC3E}">
        <p14:creationId xmlns:p14="http://schemas.microsoft.com/office/powerpoint/2010/main" val="3886158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im0-tub-ru.yandex.net/i?id=ccc185697d36a1d2c4496e83a77a3078&amp;n=13"/>
          <p:cNvPicPr>
            <a:picLocks noChangeAspect="1" noChangeArrowheads="1"/>
          </p:cNvPicPr>
          <p:nvPr/>
        </p:nvPicPr>
        <p:blipFill>
          <a:blip r:embed="rId2" cstate="print">
            <a:lum bright="44000"/>
          </a:blip>
          <a:srcRect/>
          <a:stretch>
            <a:fillRect/>
          </a:stretch>
        </p:blipFill>
        <p:spPr bwMode="auto">
          <a:xfrm>
            <a:off x="5017811" y="4747324"/>
            <a:ext cx="2670265" cy="1890454"/>
          </a:xfrm>
          <a:prstGeom prst="rect">
            <a:avLst/>
          </a:prstGeom>
          <a:noFill/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8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5" name="Rectangle 2">
            <a:extLst>
              <a:ext uri="{FF2B5EF4-FFF2-40B4-BE49-F238E27FC236}">
                <a16:creationId xmlns:a16="http://schemas.microsoft.com/office/drawing/2014/main" id="{6017D2A4-00BA-47E7-9B36-8AD0ECF3A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994" y="503144"/>
            <a:ext cx="9144000" cy="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u="sng" dirty="0">
                <a:solidFill>
                  <a:srgbClr val="C00000"/>
                </a:solidFill>
                <a:latin typeface="Calibri" panose="020F0502020204030204" pitchFamily="34" charset="0"/>
              </a:rPr>
              <a:t>2017 год</a:t>
            </a:r>
          </a:p>
          <a:p>
            <a:pPr lvl="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Законопроект № 273179-7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lum bright="44000"/>
          </a:blip>
          <a:stretch>
            <a:fillRect/>
          </a:stretch>
        </p:blipFill>
        <p:spPr>
          <a:xfrm>
            <a:off x="970385" y="5088206"/>
            <a:ext cx="2302434" cy="1418798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6017D2A4-00BA-47E7-9B36-8AD0ECF3A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1680" y="2916962"/>
            <a:ext cx="5675870" cy="448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u="sng" dirty="0">
                <a:latin typeface="Calibri" panose="020F0502020204030204" pitchFamily="34" charset="0"/>
              </a:rPr>
              <a:t>Искусственное сокращение  </a:t>
            </a:r>
            <a:r>
              <a:rPr lang="ru-RU" sz="2800" b="1" dirty="0">
                <a:latin typeface="Calibri" panose="020F0502020204030204" pitchFamily="34" charset="0"/>
              </a:rPr>
              <a:t>    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6017D2A4-00BA-47E7-9B36-8AD0ECF3A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192" y="3704822"/>
            <a:ext cx="3233352" cy="448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Аудиторов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6" name="Rectangle 2">
            <a:extLst>
              <a:ext uri="{FF2B5EF4-FFF2-40B4-BE49-F238E27FC236}">
                <a16:creationId xmlns:a16="http://schemas.microsoft.com/office/drawing/2014/main" id="{6017D2A4-00BA-47E7-9B36-8AD0ECF3A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97058" y="3700703"/>
            <a:ext cx="4835610" cy="448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Аудиторских организаций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5914039" y="4500883"/>
            <a:ext cx="255374" cy="823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flipV="1">
            <a:off x="5914039" y="4576600"/>
            <a:ext cx="263540" cy="1055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Прямоугольник 28"/>
          <p:cNvSpPr/>
          <p:nvPr/>
        </p:nvSpPr>
        <p:spPr>
          <a:xfrm>
            <a:off x="6254700" y="4322209"/>
            <a:ext cx="8114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Calibri" panose="020F0502020204030204" pitchFamily="34" charset="0"/>
              </a:rPr>
              <a:t>60%</a:t>
            </a:r>
            <a:endParaRPr lang="ru-RU" dirty="0"/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>
            <a:off x="1406974" y="4494258"/>
            <a:ext cx="255374" cy="8237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 flipV="1">
            <a:off x="1406974" y="4569975"/>
            <a:ext cx="263540" cy="10551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1747635" y="4315584"/>
            <a:ext cx="8114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Calibri" panose="020F0502020204030204" pitchFamily="34" charset="0"/>
              </a:rPr>
              <a:t>50%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1423" y="1495645"/>
            <a:ext cx="83984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(в части наделения Банка России полномочиями </a:t>
            </a:r>
          </a:p>
          <a:p>
            <a:pPr algn="ctr"/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по регулированию аудиторской деятельности)</a:t>
            </a:r>
          </a:p>
        </p:txBody>
      </p:sp>
    </p:spTree>
    <p:extLst>
      <p:ext uri="{BB962C8B-B14F-4D97-AF65-F5344CB8AC3E}">
        <p14:creationId xmlns:p14="http://schemas.microsoft.com/office/powerpoint/2010/main" val="14702481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0" y="4953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 dirty="0"/>
          </a:p>
        </p:txBody>
      </p:sp>
      <p:sp>
        <p:nvSpPr>
          <p:cNvPr id="12" name="Номер слайда 3"/>
          <p:cNvSpPr>
            <a:spLocks noGrp="1"/>
          </p:cNvSpPr>
          <p:nvPr>
            <p:ph type="sldNum" idx="12"/>
          </p:nvPr>
        </p:nvSpPr>
        <p:spPr>
          <a:xfrm>
            <a:off x="8616326" y="6604067"/>
            <a:ext cx="527941" cy="253933"/>
          </a:xfrm>
        </p:spPr>
        <p:txBody>
          <a:bodyPr/>
          <a:lstStyle/>
          <a:p>
            <a:fld id="{D62B84D6-446D-4D94-8159-98A5971DF368}" type="slidenum">
              <a:rPr lang="ru-RU" sz="1200" smtClean="0">
                <a:latin typeface="Calibri" panose="020F0502020204030204" pitchFamily="34" charset="0"/>
              </a:rPr>
              <a:pPr/>
              <a:t>9</a:t>
            </a:fld>
            <a:endParaRPr lang="ru-RU" sz="1200" dirty="0">
              <a:latin typeface="Calibri" panose="020F0502020204030204" pitchFamily="34" charset="0"/>
            </a:endParaRPr>
          </a:p>
        </p:txBody>
      </p:sp>
      <p:sp>
        <p:nvSpPr>
          <p:cNvPr id="23556" name="AutoShape 4" descr="https://thumbs.dreamstime.com/z/%D1%80%D0%B0%D0%BC%D0%BA%D0%B0-grunge-9423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https://thumbs.dreamstime.com/z/%D1%80%D0%B0%D0%BC%D0%BA%D0%B0-grunge-94233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0" name="Picture 8" descr="https://scans.content-upload.com/get_zoom_ph.php?src=https://st.depositphotos.com/thumbs/1000898/image/2712/27123873/api_thumb_450.jpg&amp;no=Photogenica-PHX27123873&amp;hash=a48c1d0cea8864289713e57d298d8f748eebe3dbdb62b0053e2fff06e3644f1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832" y="1407382"/>
            <a:ext cx="8682823" cy="5175872"/>
          </a:xfrm>
          <a:prstGeom prst="rect">
            <a:avLst/>
          </a:prstGeom>
          <a:noFill/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6017D2A4-00BA-47E7-9B36-8AD0ECF3A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107664"/>
            <a:ext cx="9144000" cy="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Законопроект № 273179-7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pic>
        <p:nvPicPr>
          <p:cNvPr id="18" name="Picture 1"/>
          <p:cNvPicPr>
            <a:picLocks noChangeAspect="1"/>
          </p:cNvPicPr>
          <p:nvPr/>
        </p:nvPicPr>
        <p:blipFill>
          <a:blip r:embed="rId3" cstate="print">
            <a:lum bright="50000"/>
          </a:blip>
          <a:stretch>
            <a:fillRect/>
          </a:stretch>
        </p:blipFill>
        <p:spPr>
          <a:xfrm>
            <a:off x="1607076" y="3962472"/>
            <a:ext cx="1762125" cy="108585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Rectangle 2">
            <a:extLst>
              <a:ext uri="{FF2B5EF4-FFF2-40B4-BE49-F238E27FC236}">
                <a16:creationId xmlns:a16="http://schemas.microsoft.com/office/drawing/2014/main" id="{6017D2A4-00BA-47E7-9B36-8AD0ECF3A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145" y="3215191"/>
            <a:ext cx="3233352" cy="448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аудиторы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609891" y="3609892"/>
            <a:ext cx="1598213" cy="11052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 descr="https://im0-tub-ru.yandex.net/i?id=ccc185697d36a1d2c4496e83a77a3078&amp;n=13"/>
          <p:cNvPicPr>
            <a:picLocks noChangeAspect="1" noChangeArrowheads="1"/>
          </p:cNvPicPr>
          <p:nvPr/>
        </p:nvPicPr>
        <p:blipFill>
          <a:blip r:embed="rId4" cstate="print">
            <a:lum bright="50000"/>
          </a:blip>
          <a:srcRect/>
          <a:stretch>
            <a:fillRect/>
          </a:stretch>
        </p:blipFill>
        <p:spPr bwMode="auto">
          <a:xfrm>
            <a:off x="4994543" y="3502321"/>
            <a:ext cx="2670265" cy="1890454"/>
          </a:xfrm>
          <a:prstGeom prst="rect">
            <a:avLst/>
          </a:prstGeom>
          <a:noFill/>
        </p:spPr>
      </p:pic>
      <p:sp>
        <p:nvSpPr>
          <p:cNvPr id="20" name="Rectangle 2">
            <a:extLst>
              <a:ext uri="{FF2B5EF4-FFF2-40B4-BE49-F238E27FC236}">
                <a16:creationId xmlns:a16="http://schemas.microsoft.com/office/drawing/2014/main" id="{6017D2A4-00BA-47E7-9B36-8AD0ECF3A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1397" y="3203121"/>
            <a:ext cx="4835610" cy="448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latin typeface="Calibri" panose="020F0502020204030204" pitchFamily="34" charset="0"/>
              </a:rPr>
              <a:t>аудиторские организации</a:t>
            </a:r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id="{6017D2A4-00BA-47E7-9B36-8AD0ECF3A8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14761" y="2620169"/>
            <a:ext cx="4135895" cy="448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srgbClr val="C00000"/>
                </a:solidFill>
                <a:latin typeface="Calibri" panose="020F0502020204030204" pitchFamily="34" charset="0"/>
              </a:rPr>
              <a:t>Национальные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uLnTx/>
              <a:uFillTx/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</p:txBody>
      </p:sp>
      <p:sp>
        <p:nvSpPr>
          <p:cNvPr id="23" name="Стрелка вниз 22"/>
          <p:cNvSpPr/>
          <p:nvPr/>
        </p:nvSpPr>
        <p:spPr>
          <a:xfrm>
            <a:off x="4349363" y="866692"/>
            <a:ext cx="429371" cy="659958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H="1">
            <a:off x="7164125" y="4699221"/>
            <a:ext cx="1296063" cy="1391478"/>
          </a:xfrm>
          <a:prstGeom prst="line">
            <a:avLst/>
          </a:prstGeom>
          <a:ln w="2921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56598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12588</TotalTime>
  <Words>861</Words>
  <Application>Microsoft Office PowerPoint</Application>
  <PresentationFormat>Экран (4:3)</PresentationFormat>
  <Paragraphs>207</Paragraphs>
  <Slides>32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9" baseType="lpstr">
      <vt:lpstr>Arial</vt:lpstr>
      <vt:lpstr>Arial Narrow</vt:lpstr>
      <vt:lpstr>Calibri</vt:lpstr>
      <vt:lpstr>Raavi</vt:lpstr>
      <vt:lpstr>Tahoma</vt:lpstr>
      <vt:lpstr>Times New Roman</vt:lpstr>
      <vt:lpstr>Тема Office</vt:lpstr>
      <vt:lpstr>ОТЧЕТ ПРЕЗИДЕНТА и СОВЕТА о результатах финансово-хозяйственной и организационной деятельности Партнерства в 2017 году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сделано</vt:lpstr>
      <vt:lpstr>Что сделано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Стандартизация в системе саморегулирования</dc:title>
  <dc:creator>1</dc:creator>
  <cp:lastModifiedBy>Арина Потоцкая</cp:lastModifiedBy>
  <cp:revision>360</cp:revision>
  <cp:lastPrinted>2017-01-11T19:29:23Z</cp:lastPrinted>
  <dcterms:created xsi:type="dcterms:W3CDTF">2011-04-20T12:27:46Z</dcterms:created>
  <dcterms:modified xsi:type="dcterms:W3CDTF">2017-12-14T09:27:35Z</dcterms:modified>
</cp:coreProperties>
</file>