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97" r:id="rId1"/>
    <p:sldMasterId id="2147484877" r:id="rId2"/>
    <p:sldMasterId id="2147486246" r:id="rId3"/>
  </p:sldMasterIdLst>
  <p:notesMasterIdLst>
    <p:notesMasterId r:id="rId10"/>
  </p:notesMasterIdLst>
  <p:sldIdLst>
    <p:sldId id="501" r:id="rId4"/>
    <p:sldId id="759" r:id="rId5"/>
    <p:sldId id="793" r:id="rId6"/>
    <p:sldId id="773" r:id="rId7"/>
    <p:sldId id="794" r:id="rId8"/>
    <p:sldId id="644" r:id="rId9"/>
  </p:sldIdLst>
  <p:sldSz cx="9144000" cy="6858000" type="screen4x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EF8FE"/>
    <a:srgbClr val="F9C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714" autoAdjust="0"/>
    <p:restoredTop sz="86444" autoAdjust="0"/>
  </p:normalViewPr>
  <p:slideViewPr>
    <p:cSldViewPr>
      <p:cViewPr varScale="1">
        <p:scale>
          <a:sx n="114" d="100"/>
          <a:sy n="114" d="100"/>
        </p:scale>
        <p:origin x="221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C4BABD-D142-4F41-B88C-BFD231A5FCBB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722417"/>
            <a:ext cx="5409562" cy="447436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242"/>
            <a:ext cx="2930574" cy="4976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443242"/>
            <a:ext cx="2930574" cy="49768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1570B72-5672-458C-ACD3-F91E9C8B40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9280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961F130-2C20-4328-ACAD-4EF623B27266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36D87-A89D-480A-8248-CD5A4CCB53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511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413050D-7E32-452E-8389-61266FA292A9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27307-82E0-441A-A28B-BA9544A78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564D2AA-7175-4E54-9429-BDC998D8936D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BD799-940E-49A7-A222-A1DA9A27E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06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445F4-FD28-4DFF-B240-1B0740C72F4F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74085-B519-416F-8727-C3989B8BC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330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B53BC-6190-4F7F-8584-60D667206B24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7B04C-279C-4360-BDE5-BCD7F0432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08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10FED-0FC5-470D-A18B-C15F819F8FE8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FE238-2F37-449A-AE65-406BEEE5E6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220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F2F41-F67C-47DD-AA7D-1B30D1B7B428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FE894-9542-441C-A275-528233684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430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DDFDD-A94A-41BE-B06A-6043A5138207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7BC37-BBC4-42E4-B022-BFA63CCFD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381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3D143-3D08-47F9-B38A-832E6F216052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CB37F-3914-4A52-9E6A-BA4BFDFEE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409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36762-C406-4354-A614-CDA5A0235944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5E0E5-DE53-4233-AE52-6339D44747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316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BFB73-BA12-4818-B7BA-CB88D11FBEAE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41915-8494-4C66-96AB-4DE49F716F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05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0D7716F-2BBC-4473-BBB8-D95CA4CC90E0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80A4E-23B4-4463-800F-2E90DB35B3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056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F24E1-311D-4E61-8195-B766BDDF1A4A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83BF4-F93D-407B-A841-2BE0822FC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88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1BF24-39A9-4583-A92A-87788F553E8D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E8F3E-1A87-4DE8-B559-95AD21336E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51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C7A54-245D-4D24-917A-C2A90B016B73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C00C3-031B-4B00-8732-AF9FE0B978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359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8E09E-7D82-420C-831C-D1FD440BDCA6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32D2D-BFAB-4E61-8F04-4AF7B262D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401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836713"/>
            <a:ext cx="7772400" cy="360039"/>
          </a:xfrm>
        </p:spPr>
        <p:txBody>
          <a:bodyPr>
            <a:normAutofit/>
          </a:bodyPr>
          <a:lstStyle>
            <a:lvl1pPr algn="l">
              <a:defRPr sz="1600" b="1" i="0">
                <a:solidFill>
                  <a:schemeClr val="tx2">
                    <a:lumMod val="75000"/>
                  </a:schemeClr>
                </a:solidFill>
                <a:latin typeface="Cambria" pitchFamily="18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7056784" cy="1584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just">
              <a:buNone/>
              <a:defRPr sz="1600" b="0" cap="none" spc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275856" y="630932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F18D3D6D-BB74-4F9E-B82D-6C6024CAECF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619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3D6D-BB74-4F9E-B82D-6C6024CAECF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14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80899-1EAC-4446-B6CD-FD4C176DB8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B7A0-217D-4265-ADB7-0689EC4067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23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FA9DAFC-ADDD-4312-9105-70D1DFDBED76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F42C3-12C6-4F16-AC4E-8EBEECDE6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185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E98F00C-0CDA-426B-98C8-929E30506032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BE626-D81B-4FD6-95FE-CD23A3123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95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3367D01-9C76-42D9-A672-3D4A9606D7C4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835D4-3229-4AA0-B279-0677B52072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0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AE1FBE7-B0C2-4D82-8F6A-0AAA6714D3B2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88A58-1715-4D3F-8B24-E0AA88B68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9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FD90D4D-7331-40D5-9D55-4297DDE57CCE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FEA95-9B00-4E07-AF3B-FDFCC9AA0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91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E8EA72B-E1AF-4C1E-9CDA-6B1981DD5984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A1995-2FE2-486D-A560-CA9B35B41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47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5019853-8241-45B1-9103-7D343808596E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AE87E-ACB4-4DF4-8757-6A4839433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98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AB3FF15-0EAA-409B-B6F4-A39D41CFF3DE}" type="datetime1">
              <a:rPr lang="ru-RU"/>
              <a:pPr>
                <a:defRPr/>
              </a:pPr>
              <a:t>13.09.2017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6D45B2D-8BF8-450D-8375-ABAED54CF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09" r:id="rId1"/>
    <p:sldLayoutId id="2147486210" r:id="rId2"/>
    <p:sldLayoutId id="2147486211" r:id="rId3"/>
    <p:sldLayoutId id="2147486212" r:id="rId4"/>
    <p:sldLayoutId id="2147486213" r:id="rId5"/>
    <p:sldLayoutId id="2147486214" r:id="rId6"/>
    <p:sldLayoutId id="2147486215" r:id="rId7"/>
    <p:sldLayoutId id="2147486216" r:id="rId8"/>
    <p:sldLayoutId id="2147486217" r:id="rId9"/>
    <p:sldLayoutId id="2147486218" r:id="rId10"/>
    <p:sldLayoutId id="214748621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DC5D2D1-828C-4727-BC33-61764705D00B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8915B3E-F194-4F43-B52E-08F322F45E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42" r:id="rId1"/>
    <p:sldLayoutId id="2147486143" r:id="rId2"/>
    <p:sldLayoutId id="2147486144" r:id="rId3"/>
    <p:sldLayoutId id="2147486145" r:id="rId4"/>
    <p:sldLayoutId id="2147486146" r:id="rId5"/>
    <p:sldLayoutId id="2147486147" r:id="rId6"/>
    <p:sldLayoutId id="2147486148" r:id="rId7"/>
    <p:sldLayoutId id="2147486149" r:id="rId8"/>
    <p:sldLayoutId id="2147486150" r:id="rId9"/>
    <p:sldLayoutId id="2147486151" r:id="rId10"/>
    <p:sldLayoutId id="2147486152" r:id="rId11"/>
    <p:sldLayoutId id="214748615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571184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484784"/>
            <a:ext cx="7632848" cy="1440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F18D3D6D-BB74-4F9E-B82D-6C6024CAECF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51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47" r:id="rId1"/>
    <p:sldLayoutId id="2147486248" r:id="rId2"/>
    <p:sldLayoutId id="2147486249" r:id="rId3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1600" b="1" kern="1200" cap="none" spc="0">
          <a:ln>
            <a:noFill/>
          </a:ln>
          <a:solidFill>
            <a:schemeClr val="tx2">
              <a:lumMod val="75000"/>
            </a:schemeClr>
          </a:solidFill>
          <a:effectLst/>
          <a:latin typeface="Cambria" pitchFamily="18" charset="0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>
              <a:lumMod val="75000"/>
            </a:schemeClr>
          </a:solidFill>
          <a:latin typeface="Cambr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3">
              <a:lumMod val="60000"/>
              <a:lumOff val="40000"/>
            </a:schemeClr>
          </a:solidFill>
          <a:latin typeface="Cambr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rgbClr val="00B050"/>
          </a:solidFill>
          <a:latin typeface="Cambr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Cambr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Cambr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Изображение 3" descr="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144000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Название 1"/>
          <p:cNvSpPr>
            <a:spLocks noGrp="1"/>
          </p:cNvSpPr>
          <p:nvPr>
            <p:ph type="ctrTitle"/>
          </p:nvPr>
        </p:nvSpPr>
        <p:spPr>
          <a:xfrm>
            <a:off x="674688" y="2420938"/>
            <a:ext cx="7772400" cy="1217612"/>
          </a:xfrm>
        </p:spPr>
        <p:txBody>
          <a:bodyPr/>
          <a:lstStyle/>
          <a:p>
            <a:pPr eaLnBrk="1" hangingPunct="1"/>
            <a:r>
              <a:rPr lang="ru-RU" sz="2800" b="1" dirty="0">
                <a:solidFill>
                  <a:schemeClr val="accent1"/>
                </a:solidFill>
              </a:rPr>
              <a:t>Практика сдачи квалификационного экзамена оценщиков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163"/>
            <a:ext cx="6800850" cy="11826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/>
                </a:solidFill>
              </a:rPr>
              <a:t>ЗАКИРОВА АЛЕНА АЛЕКСАНДРОВНА</a:t>
            </a:r>
          </a:p>
          <a:p>
            <a:r>
              <a:rPr lang="ru-RU" sz="15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Член экспертного совета </a:t>
            </a:r>
            <a:r>
              <a:rPr lang="ru-RU" sz="15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НП</a:t>
            </a:r>
            <a:r>
              <a:rPr lang="ru-RU" sz="15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5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СРО</a:t>
            </a:r>
            <a:r>
              <a:rPr lang="ru-RU" sz="15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«СВОД»</a:t>
            </a:r>
          </a:p>
          <a:p>
            <a:r>
              <a:rPr lang="ru-RU" sz="15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Практикующий оценщик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2538" y="288925"/>
            <a:ext cx="3821112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  <a:latin typeface="Calibri"/>
                <a:cs typeface="+mn-cs"/>
              </a:rPr>
              <a:t>НЕКОММЕРЧЕСКОЕ ПАРТНЕРСТВО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  <a:latin typeface="Calibri"/>
                <a:cs typeface="+mn-cs"/>
              </a:rPr>
              <a:t>САМОРЕГУЛИРУЕМАЯ ОРГАНИЗАЦИЯ</a:t>
            </a:r>
          </a:p>
        </p:txBody>
      </p:sp>
      <p:pic>
        <p:nvPicPr>
          <p:cNvPr id="93190" name="Изображение 6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538" y="1566863"/>
            <a:ext cx="30448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73425" y="5707063"/>
            <a:ext cx="2576513" cy="9540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white"/>
                </a:solidFill>
                <a:latin typeface="Calibri"/>
                <a:cs typeface="+mn-cs"/>
              </a:rPr>
              <a:t>8-800-333-87-38</a:t>
            </a:r>
            <a:endParaRPr lang="en-US" sz="2400" dirty="0">
              <a:solidFill>
                <a:prstClr val="white"/>
              </a:solidFill>
              <a:latin typeface="Calibri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/>
                </a:solidFill>
                <a:latin typeface="Calibri"/>
                <a:cs typeface="+mn-cs"/>
              </a:rPr>
              <a:t>(</a:t>
            </a:r>
            <a:r>
              <a:rPr lang="ru-RU" sz="1400" dirty="0">
                <a:solidFill>
                  <a:prstClr val="white"/>
                </a:solidFill>
                <a:latin typeface="Calibri"/>
                <a:cs typeface="+mn-cs"/>
              </a:rPr>
              <a:t>звонок по России бесплатный</a:t>
            </a:r>
            <a:r>
              <a:rPr lang="en-US" sz="1400" dirty="0">
                <a:solidFill>
                  <a:prstClr val="white"/>
                </a:solidFill>
                <a:latin typeface="Calibri"/>
                <a:cs typeface="+mn-cs"/>
              </a:rPr>
              <a:t>)</a:t>
            </a:r>
            <a:endParaRPr lang="ru-RU" sz="1400" dirty="0">
              <a:solidFill>
                <a:prstClr val="white"/>
              </a:solidFill>
              <a:latin typeface="Calibri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prstClr val="white"/>
                </a:solidFill>
                <a:latin typeface="Calibri"/>
                <a:cs typeface="+mn-cs"/>
              </a:rPr>
              <a:t>www.srosvod.ru</a:t>
            </a:r>
            <a:endParaRPr lang="ru-RU" b="1" dirty="0">
              <a:solidFill>
                <a:prstClr val="white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6051"/>
            <a:ext cx="9143999" cy="998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4F81B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0750" y="288529"/>
            <a:ext cx="69127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500" kern="1600" dirty="0">
                <a:solidFill>
                  <a:srgbClr val="C00000"/>
                </a:solidFill>
                <a:latin typeface="Calibri"/>
                <a:ea typeface="+mj-ea"/>
                <a:cs typeface="Arial"/>
              </a:rPr>
              <a:t>ПРАКТИЧЕСКИЕ ЗАДАЧИ</a:t>
            </a:r>
            <a:endParaRPr lang="ru-RU" kern="1600" dirty="0">
              <a:solidFill>
                <a:srgbClr val="C00000"/>
              </a:solidFill>
              <a:latin typeface="Calibri"/>
              <a:ea typeface="+mj-ea"/>
              <a:cs typeface="Aria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656582"/>
              </p:ext>
            </p:extLst>
          </p:nvPr>
        </p:nvGraphicFramePr>
        <p:xfrm>
          <a:off x="539552" y="1418810"/>
          <a:ext cx="8352928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9303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Условия</a:t>
                      </a:r>
                      <a:r>
                        <a:rPr lang="ru-RU" sz="1600" b="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задачи</a:t>
                      </a:r>
                      <a:endParaRPr lang="ru-RU" sz="16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Алгоритм расчета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883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ПВД= 300 тыс.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ДВД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= 200 тыс.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ЧОД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= 150 тыс. Стоимость объекта 1 млн руб. Определить коэффициент капитализации</a:t>
                      </a:r>
                    </a:p>
                    <a:p>
                      <a:pPr algn="just"/>
                      <a:endParaRPr lang="ru-RU" sz="16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 = 150 000 / 1 000</a:t>
                      </a:r>
                      <a:r>
                        <a:rPr lang="ru-RU" sz="1600" b="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000 = 0,15</a:t>
                      </a:r>
                      <a:endParaRPr lang="ru-RU" sz="16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95536" y="972933"/>
            <a:ext cx="32403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500" kern="1600" dirty="0">
                <a:solidFill>
                  <a:schemeClr val="accent6">
                    <a:lumMod val="75000"/>
                  </a:schemeClr>
                </a:solidFill>
                <a:latin typeface="Calibri"/>
                <a:ea typeface="+mj-ea"/>
                <a:cs typeface="+mj-cs"/>
              </a:rPr>
              <a:t> Задача 1 </a:t>
            </a:r>
            <a:endParaRPr lang="ru-RU" kern="1600" dirty="0">
              <a:solidFill>
                <a:schemeClr val="accent6">
                  <a:lumMod val="75000"/>
                </a:schemeClr>
              </a:solidFill>
              <a:latin typeface="Calibri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1684" y="4653136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Метод рыночной экстракции</a:t>
            </a:r>
          </a:p>
          <a:p>
            <a:r>
              <a:rPr lang="ru-RU" sz="1600" i="1" dirty="0" err="1"/>
              <a:t>NOI</a:t>
            </a:r>
            <a:r>
              <a:rPr lang="ru-RU" sz="1600" i="1" baseline="-25000" dirty="0" err="1"/>
              <a:t>i</a:t>
            </a:r>
            <a:r>
              <a:rPr lang="ru-RU" sz="1600" dirty="0"/>
              <a:t> – чистый операционный доход </a:t>
            </a:r>
            <a:r>
              <a:rPr lang="ru-RU" sz="1600" i="1" dirty="0"/>
              <a:t>i</a:t>
            </a:r>
            <a:r>
              <a:rPr lang="ru-RU" sz="1600" dirty="0"/>
              <a:t>-</a:t>
            </a:r>
            <a:r>
              <a:rPr lang="ru-RU" sz="1600" dirty="0" err="1"/>
              <a:t>го</a:t>
            </a:r>
            <a:r>
              <a:rPr lang="ru-RU" sz="1600" dirty="0"/>
              <a:t> объекта-аналога; </a:t>
            </a:r>
            <a:r>
              <a:rPr lang="ru-RU" sz="1600" i="1" dirty="0" err="1"/>
              <a:t>V</a:t>
            </a:r>
            <a:r>
              <a:rPr lang="ru-RU" sz="1600" i="1" baseline="-25000" dirty="0" err="1"/>
              <a:t>i</a:t>
            </a:r>
            <a:r>
              <a:rPr lang="ru-RU" sz="1600" dirty="0"/>
              <a:t> – цена продажи i-</a:t>
            </a:r>
            <a:r>
              <a:rPr lang="ru-RU" sz="1600" dirty="0" err="1"/>
              <a:t>го</a:t>
            </a:r>
            <a:r>
              <a:rPr lang="ru-RU" sz="1600" dirty="0"/>
              <a:t> объекта-аналога; </a:t>
            </a:r>
            <a:r>
              <a:rPr lang="ru-RU" sz="1600" i="1" dirty="0"/>
              <a:t>n</a:t>
            </a:r>
            <a:r>
              <a:rPr lang="ru-RU" sz="1600" dirty="0"/>
              <a:t>-количество аналогичных объектов в недвижимости.</a:t>
            </a:r>
            <a:endParaRPr lang="ru-RU" sz="1600" b="1" dirty="0"/>
          </a:p>
          <a:p>
            <a:pPr algn="just"/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706" t="44987" r="71595" b="47964"/>
          <a:stretch/>
        </p:blipFill>
        <p:spPr>
          <a:xfrm>
            <a:off x="3282051" y="3210490"/>
            <a:ext cx="2867929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9389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6051"/>
            <a:ext cx="9143999" cy="998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4F81B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0750" y="288529"/>
            <a:ext cx="69127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500" kern="1600" dirty="0">
                <a:solidFill>
                  <a:srgbClr val="C00000"/>
                </a:solidFill>
                <a:latin typeface="Calibri"/>
                <a:ea typeface="+mj-ea"/>
                <a:cs typeface="Arial"/>
              </a:rPr>
              <a:t>ПРАКТИЧЕСКИЕ ЗАДАЧИ</a:t>
            </a:r>
            <a:endParaRPr lang="ru-RU" kern="1600" dirty="0">
              <a:solidFill>
                <a:srgbClr val="C00000"/>
              </a:solidFill>
              <a:latin typeface="Calibri"/>
              <a:ea typeface="+mj-ea"/>
              <a:cs typeface="Aria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055069"/>
              </p:ext>
            </p:extLst>
          </p:nvPr>
        </p:nvGraphicFramePr>
        <p:xfrm>
          <a:off x="539552" y="1418810"/>
          <a:ext cx="8352928" cy="1614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9303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Условия</a:t>
                      </a:r>
                      <a:r>
                        <a:rPr lang="ru-RU" sz="1600" b="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задачи</a:t>
                      </a:r>
                      <a:endParaRPr lang="ru-RU" sz="16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Алгоритм расчета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883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ПВД= 300 тыс.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ЧОД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= 150 тыс. Стоимость объекта 1 млн руб. Определить в</a:t>
                      </a:r>
                      <a:r>
                        <a:rPr kumimoji="0" lang="ru-RU" sz="18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аловой</a:t>
                      </a:r>
                      <a:r>
                        <a:rPr kumimoji="0" lang="ru-RU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рентный мультипликатор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ВРМ</a:t>
                      </a:r>
                      <a:r>
                        <a:rPr lang="ru-RU" sz="1600" b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= 1 000 000/300 000</a:t>
                      </a:r>
                      <a:r>
                        <a:rPr lang="ru-RU" sz="1600" b="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 3,33</a:t>
                      </a:r>
                      <a:endParaRPr lang="ru-RU" sz="16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95536" y="972933"/>
            <a:ext cx="32403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500" kern="1600" dirty="0">
                <a:solidFill>
                  <a:schemeClr val="accent6">
                    <a:lumMod val="75000"/>
                  </a:schemeClr>
                </a:solidFill>
                <a:latin typeface="Calibri"/>
                <a:ea typeface="+mj-ea"/>
                <a:cs typeface="+mj-cs"/>
              </a:rPr>
              <a:t> Задача 2 </a:t>
            </a:r>
            <a:endParaRPr lang="ru-RU" kern="1600" dirty="0">
              <a:solidFill>
                <a:schemeClr val="accent6">
                  <a:lumMod val="75000"/>
                </a:schemeClr>
              </a:solidFill>
              <a:latin typeface="Calibri"/>
              <a:ea typeface="+mj-ea"/>
              <a:cs typeface="+mj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1668" t="25772" r="64069" b="61398"/>
          <a:stretch/>
        </p:blipFill>
        <p:spPr>
          <a:xfrm>
            <a:off x="1547664" y="3356992"/>
            <a:ext cx="6535793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4321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6051"/>
            <a:ext cx="9143999" cy="634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4F81B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131239"/>
            <a:ext cx="69127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500" kern="1600" dirty="0">
                <a:solidFill>
                  <a:srgbClr val="C00000"/>
                </a:solidFill>
                <a:latin typeface="Calibri"/>
                <a:ea typeface="+mj-ea"/>
                <a:cs typeface="Arial"/>
              </a:rPr>
              <a:t>ПРАКТИЧЕСКИЕ ЗАДАЧИ</a:t>
            </a:r>
            <a:endParaRPr lang="ru-RU" kern="1600" dirty="0">
              <a:solidFill>
                <a:srgbClr val="C00000"/>
              </a:solidFill>
              <a:latin typeface="Calibri"/>
              <a:ea typeface="+mj-ea"/>
              <a:cs typeface="Aria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889943"/>
              </p:ext>
            </p:extLst>
          </p:nvPr>
        </p:nvGraphicFramePr>
        <p:xfrm>
          <a:off x="395536" y="1196752"/>
          <a:ext cx="8208912" cy="2780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172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Условия</a:t>
                      </a:r>
                      <a:r>
                        <a:rPr lang="ru-RU" sz="1400" b="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задачи</a:t>
                      </a:r>
                      <a:endParaRPr lang="ru-RU" sz="14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654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Определить рыночную стоимость офисного здания методом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ДДП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Общая площадь 5 000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кв.м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арендопригодная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4 000 кв. м. Заключен договор аренды на все арендные помещения по ставке 15 000 руб./кв. м в год, сроком на 2 года без возможности изменения и расторжения. Рыночная ставка аренды подобных объектов составляет 25 000 руб./кв. м в год. Дополнительно арендаторы оплачивают 5 000 руб. за кв. м. арендуемой площади коммунальные расходы, что соответствует рыночным ожиданиям. Фактические расходы собственника составляют 7 000 руб. за кв. м общей площади здания. Планируется, что после окончания договора аренды, объект будет сдаваться по рыночной ставке, при этом загрузка в первый год составит 70%, в последующие годы стабилизируется на уровне 90%. Коэффициент капитализации для реверсии 10%. Ставка дисконтирования 16%. Период прогнозирования 3 года. Дисконтирование на конец периода прогнозирования.</a:t>
                      </a:r>
                      <a:endParaRPr lang="ru-RU" sz="14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23528" y="615913"/>
            <a:ext cx="777686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500" kern="1600" dirty="0">
                <a:solidFill>
                  <a:schemeClr val="accent6">
                    <a:lumMod val="75000"/>
                  </a:schemeClr>
                </a:solidFill>
                <a:latin typeface="Calibri"/>
                <a:ea typeface="+mj-ea"/>
                <a:cs typeface="Arial"/>
              </a:rPr>
              <a:t>Задача 3</a:t>
            </a:r>
            <a:endParaRPr lang="ru-RU" kern="1600" dirty="0">
              <a:solidFill>
                <a:schemeClr val="accent6">
                  <a:lumMod val="75000"/>
                </a:schemeClr>
              </a:solidFill>
              <a:latin typeface="Calibri"/>
              <a:ea typeface="+mj-ea"/>
              <a:cs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8349" t="28800" r="26201" b="45280"/>
          <a:stretch/>
        </p:blipFill>
        <p:spPr>
          <a:xfrm>
            <a:off x="1217492" y="3989650"/>
            <a:ext cx="656500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2421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6051"/>
            <a:ext cx="9143999" cy="634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4F81B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131239"/>
            <a:ext cx="69127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500" kern="1600" dirty="0">
                <a:solidFill>
                  <a:srgbClr val="C00000"/>
                </a:solidFill>
                <a:latin typeface="Calibri"/>
                <a:ea typeface="+mj-ea"/>
                <a:cs typeface="Arial"/>
              </a:rPr>
              <a:t>ПРАКТИЧЕСКИЕ ЗАДАЧИ</a:t>
            </a:r>
            <a:endParaRPr lang="ru-RU" kern="1600" dirty="0">
              <a:solidFill>
                <a:srgbClr val="C00000"/>
              </a:solidFill>
              <a:latin typeface="Calibri"/>
              <a:ea typeface="+mj-ea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9294" r="52751" b="43987"/>
          <a:stretch/>
        </p:blipFill>
        <p:spPr>
          <a:xfrm>
            <a:off x="827584" y="980728"/>
            <a:ext cx="7560840" cy="367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4451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11560" y="2204864"/>
            <a:ext cx="7857041" cy="86409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ru-RU" sz="3000" b="0" dirty="0">
                <a:solidFill>
                  <a:schemeClr val="accent1"/>
                </a:solidFill>
                <a:latin typeface="+mn-lt"/>
              </a:rPr>
            </a:br>
            <a:r>
              <a:rPr lang="ru-RU" sz="3000" b="0" dirty="0">
                <a:solidFill>
                  <a:schemeClr val="accent1"/>
                </a:solidFill>
                <a:latin typeface="+mn-lt"/>
              </a:rPr>
              <a:t> УСПЕШНОЙ СДАЧИ ЭКЗАМЕНА!</a:t>
            </a:r>
            <a:br>
              <a:rPr lang="ru-RU" sz="3000" b="0" dirty="0">
                <a:solidFill>
                  <a:schemeClr val="accent1"/>
                </a:solidFill>
                <a:latin typeface="+mn-lt"/>
              </a:rPr>
            </a:br>
            <a:r>
              <a:rPr lang="ru-RU" sz="3000" b="0" dirty="0">
                <a:solidFill>
                  <a:schemeClr val="accent1"/>
                </a:solidFill>
                <a:latin typeface="+mn-lt"/>
              </a:rPr>
              <a:t>СПАСИБО ЗА ВНИМАНИЕ!</a:t>
            </a:r>
            <a:br>
              <a:rPr lang="ru-RU" sz="2500" b="0" dirty="0">
                <a:solidFill>
                  <a:schemeClr val="accent1"/>
                </a:solidFill>
                <a:latin typeface="+mn-lt"/>
              </a:rPr>
            </a:br>
            <a:endParaRPr lang="ru-RU" sz="2500" b="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4367" y="3645024"/>
            <a:ext cx="4101407" cy="158417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endParaRPr lang="ru-RU" sz="1800" dirty="0">
              <a:solidFill>
                <a:srgbClr val="C00000"/>
              </a:solidFill>
              <a:latin typeface="+mn-lt"/>
            </a:endParaRPr>
          </a:p>
          <a:p>
            <a:pPr algn="ctr"/>
            <a:endParaRPr lang="ru-RU" sz="1800" dirty="0">
              <a:solidFill>
                <a:srgbClr val="C00000"/>
              </a:solidFill>
              <a:latin typeface="+mn-lt"/>
            </a:endParaRPr>
          </a:p>
          <a:p>
            <a:pPr algn="ctr"/>
            <a:endParaRPr lang="ru-RU" sz="1800" dirty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en-US" sz="1800" dirty="0">
                <a:solidFill>
                  <a:srgbClr val="C00000"/>
                </a:solidFill>
                <a:latin typeface="+mn-lt"/>
              </a:rPr>
              <a:t>http://www.srosvod.ru/</a:t>
            </a:r>
          </a:p>
          <a:p>
            <a:pPr algn="ctr"/>
            <a:r>
              <a:rPr lang="ru-RU" sz="1800" dirty="0">
                <a:solidFill>
                  <a:srgbClr val="C00000"/>
                </a:solidFill>
                <a:latin typeface="+mn-lt"/>
              </a:rPr>
              <a:t>8-909-015-06-09</a:t>
            </a:r>
          </a:p>
          <a:p>
            <a:pPr algn="ctr"/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791" y="116632"/>
            <a:ext cx="3820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prstClr val="white"/>
                </a:solidFill>
                <a:latin typeface="Calibri"/>
              </a:rPr>
              <a:t>НЕКОММЕРЧЕСКОЕ ПАРТНЕРСТВО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prstClr val="white"/>
                </a:solidFill>
                <a:latin typeface="Calibri"/>
              </a:rPr>
              <a:t>САМОРЕГУЛИРУЕМАЯ ОРГАНИЗАЦИЯ</a:t>
            </a:r>
          </a:p>
        </p:txBody>
      </p:sp>
      <p:pic>
        <p:nvPicPr>
          <p:cNvPr id="7" name="Изображение 6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037" y="836712"/>
            <a:ext cx="3044952" cy="44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58000"/>
      </p:ext>
    </p:extLst>
  </p:cSld>
  <p:clrMapOvr>
    <a:masterClrMapping/>
  </p:clrMapOvr>
</p:sld>
</file>

<file path=ppt/theme/theme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тема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46319</TotalTime>
  <Words>298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Cambria</vt:lpstr>
      <vt:lpstr>Tahoma</vt:lpstr>
      <vt:lpstr>10_Тема Office</vt:lpstr>
      <vt:lpstr>2_Оформление по умолчанию</vt:lpstr>
      <vt:lpstr>1_тема 2</vt:lpstr>
      <vt:lpstr>Практика сдачи квалификационного экзамена оценщиков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  УСПЕШНОЙ СДАЧИ ЭКЗАМЕНА! 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Гладкина</dc:creator>
  <cp:lastModifiedBy>Арина Потоцкая</cp:lastModifiedBy>
  <cp:revision>332</cp:revision>
  <cp:lastPrinted>2017-09-07T04:44:53Z</cp:lastPrinted>
  <dcterms:created xsi:type="dcterms:W3CDTF">2014-10-21T03:49:06Z</dcterms:created>
  <dcterms:modified xsi:type="dcterms:W3CDTF">2017-09-13T12:38:47Z</dcterms:modified>
</cp:coreProperties>
</file>